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6"/>
  </p:notesMasterIdLst>
  <p:handoutMasterIdLst>
    <p:handoutMasterId r:id="rId27"/>
  </p:handoutMasterIdLst>
  <p:sldIdLst>
    <p:sldId id="691" r:id="rId2"/>
    <p:sldId id="709" r:id="rId3"/>
    <p:sldId id="701" r:id="rId4"/>
    <p:sldId id="708" r:id="rId5"/>
    <p:sldId id="717" r:id="rId6"/>
    <p:sldId id="692" r:id="rId7"/>
    <p:sldId id="693" r:id="rId8"/>
    <p:sldId id="694" r:id="rId9"/>
    <p:sldId id="696" r:id="rId10"/>
    <p:sldId id="710" r:id="rId11"/>
    <p:sldId id="695" r:id="rId12"/>
    <p:sldId id="718" r:id="rId13"/>
    <p:sldId id="719" r:id="rId14"/>
    <p:sldId id="720" r:id="rId15"/>
    <p:sldId id="703" r:id="rId16"/>
    <p:sldId id="712" r:id="rId17"/>
    <p:sldId id="713" r:id="rId18"/>
    <p:sldId id="714" r:id="rId19"/>
    <p:sldId id="715" r:id="rId20"/>
    <p:sldId id="716" r:id="rId21"/>
    <p:sldId id="721" r:id="rId22"/>
    <p:sldId id="707" r:id="rId23"/>
    <p:sldId id="722" r:id="rId24"/>
    <p:sldId id="723" r:id="rId25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Zorigian" initials="K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0099FF"/>
    <a:srgbClr val="81D840"/>
    <a:srgbClr val="FAE382"/>
    <a:srgbClr val="FF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2" autoAdjust="0"/>
    <p:restoredTop sz="94412" autoAdjust="0"/>
  </p:normalViewPr>
  <p:slideViewPr>
    <p:cSldViewPr>
      <p:cViewPr varScale="1">
        <p:scale>
          <a:sx n="106" d="100"/>
          <a:sy n="106" d="100"/>
        </p:scale>
        <p:origin x="130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A1B50-3C60-42D6-8D02-C73DE18D8CB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990625-6C20-4B99-98B7-20438CB2CB41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Opportunities to Respond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59EAB-4ACF-45DB-94AF-7014090EA0A5}" type="parTrans" cxnId="{309BE202-B8FF-45E7-ABB0-4C1987E7ED9B}">
      <dgm:prSet/>
      <dgm:spPr/>
      <dgm:t>
        <a:bodyPr/>
        <a:lstStyle/>
        <a:p>
          <a:endParaRPr lang="en-US"/>
        </a:p>
      </dgm:t>
    </dgm:pt>
    <dgm:pt modelId="{3B51C525-4EAD-4F79-A9BE-2B60C86CC7F7}" type="sibTrans" cxnId="{309BE202-B8FF-45E7-ABB0-4C1987E7ED9B}">
      <dgm:prSet/>
      <dgm:spPr/>
      <dgm:t>
        <a:bodyPr/>
        <a:lstStyle/>
        <a:p>
          <a:endParaRPr lang="en-US"/>
        </a:p>
      </dgm:t>
    </dgm:pt>
    <dgm:pt modelId="{BC9FEE50-A49E-47FB-A380-9F865D875D29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Behavior Specific Praise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F4C08-44F6-4583-9B2F-4B9A6EE4BF90}" type="parTrans" cxnId="{D2C2593F-8752-4A47-AC13-C26618E4839B}">
      <dgm:prSet/>
      <dgm:spPr/>
      <dgm:t>
        <a:bodyPr/>
        <a:lstStyle/>
        <a:p>
          <a:endParaRPr lang="en-US"/>
        </a:p>
      </dgm:t>
    </dgm:pt>
    <dgm:pt modelId="{0039BB32-578E-476E-BE0D-FBC07E1CB52B}" type="sibTrans" cxnId="{D2C2593F-8752-4A47-AC13-C26618E4839B}">
      <dgm:prSet/>
      <dgm:spPr/>
      <dgm:t>
        <a:bodyPr/>
        <a:lstStyle/>
        <a:p>
          <a:endParaRPr lang="en-US"/>
        </a:p>
      </dgm:t>
    </dgm:pt>
    <dgm:pt modelId="{9A114D5B-8704-42C2-A740-F6889778B042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Active Supervision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88CDD-8DA8-4488-BC58-EA68ADEC5125}" type="parTrans" cxnId="{9D55DFE7-5C8A-45D6-BF05-0A58D585D1AA}">
      <dgm:prSet/>
      <dgm:spPr/>
      <dgm:t>
        <a:bodyPr/>
        <a:lstStyle/>
        <a:p>
          <a:endParaRPr lang="en-US"/>
        </a:p>
      </dgm:t>
    </dgm:pt>
    <dgm:pt modelId="{5D4488A3-77DD-4726-B219-8E90BDC101A3}" type="sibTrans" cxnId="{9D55DFE7-5C8A-45D6-BF05-0A58D585D1AA}">
      <dgm:prSet/>
      <dgm:spPr/>
      <dgm:t>
        <a:bodyPr/>
        <a:lstStyle/>
        <a:p>
          <a:endParaRPr lang="en-US"/>
        </a:p>
      </dgm:t>
    </dgm:pt>
    <dgm:pt modelId="{5A9C3794-08DF-4C1F-83CA-9792A3EB4232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Instructional Feedback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68E33-9C2E-4DF7-886A-4AD5B60ED874}" type="parTrans" cxnId="{2DF9F160-6C22-4F0F-BAEE-7BDD4395C785}">
      <dgm:prSet/>
      <dgm:spPr/>
      <dgm:t>
        <a:bodyPr/>
        <a:lstStyle/>
        <a:p>
          <a:endParaRPr lang="en-US"/>
        </a:p>
      </dgm:t>
    </dgm:pt>
    <dgm:pt modelId="{123265CC-44EF-42A4-924E-868630532188}" type="sibTrans" cxnId="{2DF9F160-6C22-4F0F-BAEE-7BDD4395C785}">
      <dgm:prSet/>
      <dgm:spPr/>
      <dgm:t>
        <a:bodyPr/>
        <a:lstStyle/>
        <a:p>
          <a:endParaRPr lang="en-US"/>
        </a:p>
      </dgm:t>
    </dgm:pt>
    <dgm:pt modelId="{97C19854-8D93-4D5B-AD38-11B3F90931C7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High </a:t>
          </a:r>
          <a:r>
            <a:rPr lang="en-US" i="1" dirty="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Requests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FF2C6-D878-4C8B-854F-C5609E8EE5FB}" type="parTrans" cxnId="{B8E2C50C-0671-4E38-B717-07F28877A277}">
      <dgm:prSet/>
      <dgm:spPr/>
      <dgm:t>
        <a:bodyPr/>
        <a:lstStyle/>
        <a:p>
          <a:endParaRPr lang="en-US"/>
        </a:p>
      </dgm:t>
    </dgm:pt>
    <dgm:pt modelId="{39501ED1-A945-4652-AD0E-F672107BE88A}" type="sibTrans" cxnId="{B8E2C50C-0671-4E38-B717-07F28877A277}">
      <dgm:prSet/>
      <dgm:spPr/>
      <dgm:t>
        <a:bodyPr/>
        <a:lstStyle/>
        <a:p>
          <a:endParaRPr lang="en-US"/>
        </a:p>
      </dgm:t>
    </dgm:pt>
    <dgm:pt modelId="{7834EA0E-144B-4EE3-8D88-368ADC64C68D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Precorrection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5BAC7-2B74-4A09-A91E-45B7C26EC758}" type="parTrans" cxnId="{AEC99D75-83DB-42EF-8257-0EE4A64710CF}">
      <dgm:prSet/>
      <dgm:spPr/>
      <dgm:t>
        <a:bodyPr/>
        <a:lstStyle/>
        <a:p>
          <a:endParaRPr lang="en-US"/>
        </a:p>
      </dgm:t>
    </dgm:pt>
    <dgm:pt modelId="{2EBAC7FA-0F56-4A60-80CF-CCDBE31AA75C}" type="sibTrans" cxnId="{AEC99D75-83DB-42EF-8257-0EE4A64710CF}">
      <dgm:prSet/>
      <dgm:spPr/>
      <dgm:t>
        <a:bodyPr/>
        <a:lstStyle/>
        <a:p>
          <a:endParaRPr lang="en-US"/>
        </a:p>
      </dgm:t>
    </dgm:pt>
    <dgm:pt modelId="{86BC630E-598B-4B57-A045-93214A5EAE4F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Incorporating Choice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52C9B-F9E0-4788-B850-157DC9581252}" type="parTrans" cxnId="{96654E5D-689A-472D-93DE-28E039C7EF48}">
      <dgm:prSet/>
      <dgm:spPr/>
      <dgm:t>
        <a:bodyPr/>
        <a:lstStyle/>
        <a:p>
          <a:endParaRPr lang="en-US"/>
        </a:p>
      </dgm:t>
    </dgm:pt>
    <dgm:pt modelId="{2AB24083-DA11-4F52-8304-8B96154A2D8C}" type="sibTrans" cxnId="{96654E5D-689A-472D-93DE-28E039C7EF48}">
      <dgm:prSet/>
      <dgm:spPr/>
      <dgm:t>
        <a:bodyPr/>
        <a:lstStyle/>
        <a:p>
          <a:endParaRPr lang="en-US"/>
        </a:p>
      </dgm:t>
    </dgm:pt>
    <dgm:pt modelId="{B6149209-5B9C-4EAF-B18F-8B3D291FCA10}" type="pres">
      <dgm:prSet presAssocID="{478A1B50-3C60-42D6-8D02-C73DE18D8C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3ADDF-B7E2-4971-B18C-3757ED81CFD1}" type="pres">
      <dgm:prSet presAssocID="{C0990625-6C20-4B99-98B7-20438CB2CB41}" presName="linNode" presStyleCnt="0"/>
      <dgm:spPr/>
    </dgm:pt>
    <dgm:pt modelId="{27971B27-75AC-4129-B5BB-DA351481B1E2}" type="pres">
      <dgm:prSet presAssocID="{C0990625-6C20-4B99-98B7-20438CB2CB41}" presName="parentText" presStyleLbl="node1" presStyleIdx="0" presStyleCnt="7" custAng="0" custLinFactNeighborX="638" custLinFactNeighborY="-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2FD17-6073-4C09-90CF-034C32B5EA33}" type="pres">
      <dgm:prSet presAssocID="{3B51C525-4EAD-4F79-A9BE-2B60C86CC7F7}" presName="sp" presStyleCnt="0"/>
      <dgm:spPr/>
    </dgm:pt>
    <dgm:pt modelId="{BFF9C82D-6BF2-42A9-B826-4BC4BEAC507F}" type="pres">
      <dgm:prSet presAssocID="{BC9FEE50-A49E-47FB-A380-9F865D875D29}" presName="linNode" presStyleCnt="0"/>
      <dgm:spPr/>
    </dgm:pt>
    <dgm:pt modelId="{56EA9667-E871-4288-8F4B-014EDE7B9C5A}" type="pres">
      <dgm:prSet presAssocID="{BC9FEE50-A49E-47FB-A380-9F865D875D2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BADD8-59EE-4978-A560-803B9DA8D193}" type="pres">
      <dgm:prSet presAssocID="{0039BB32-578E-476E-BE0D-FBC07E1CB52B}" presName="sp" presStyleCnt="0"/>
      <dgm:spPr/>
    </dgm:pt>
    <dgm:pt modelId="{2E14501C-744A-4A20-B5A2-71330A2FE753}" type="pres">
      <dgm:prSet presAssocID="{9A114D5B-8704-42C2-A740-F6889778B042}" presName="linNode" presStyleCnt="0"/>
      <dgm:spPr/>
    </dgm:pt>
    <dgm:pt modelId="{762B536A-87C4-4D69-B2F0-1832EBB0EB7F}" type="pres">
      <dgm:prSet presAssocID="{9A114D5B-8704-42C2-A740-F6889778B042}" presName="parentText" presStyleLbl="node1" presStyleIdx="2" presStyleCnt="7" custLinFactNeighborX="1028" custLinFactNeighborY="-10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B16AA-7DCE-4582-B7C5-4F0FA59B40DB}" type="pres">
      <dgm:prSet presAssocID="{5D4488A3-77DD-4726-B219-8E90BDC101A3}" presName="sp" presStyleCnt="0"/>
      <dgm:spPr/>
    </dgm:pt>
    <dgm:pt modelId="{6C0F202A-B764-4E0E-88EF-D213FFFBCB08}" type="pres">
      <dgm:prSet presAssocID="{5A9C3794-08DF-4C1F-83CA-9792A3EB4232}" presName="linNode" presStyleCnt="0"/>
      <dgm:spPr/>
    </dgm:pt>
    <dgm:pt modelId="{88030163-1A97-4855-9793-1A9D116F0034}" type="pres">
      <dgm:prSet presAssocID="{5A9C3794-08DF-4C1F-83CA-9792A3EB423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9C5A-9FD8-460C-B641-6F69662B3E8C}" type="pres">
      <dgm:prSet presAssocID="{123265CC-44EF-42A4-924E-868630532188}" presName="sp" presStyleCnt="0"/>
      <dgm:spPr/>
    </dgm:pt>
    <dgm:pt modelId="{E724F6F5-A2F1-4506-929B-B4DD351D269A}" type="pres">
      <dgm:prSet presAssocID="{97C19854-8D93-4D5B-AD38-11B3F90931C7}" presName="linNode" presStyleCnt="0"/>
      <dgm:spPr/>
    </dgm:pt>
    <dgm:pt modelId="{34DA06A9-F990-4119-8C56-60C2A50109B7}" type="pres">
      <dgm:prSet presAssocID="{97C19854-8D93-4D5B-AD38-11B3F90931C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80838-233C-45DC-9153-DCA6B7FDC25F}" type="pres">
      <dgm:prSet presAssocID="{39501ED1-A945-4652-AD0E-F672107BE88A}" presName="sp" presStyleCnt="0"/>
      <dgm:spPr/>
    </dgm:pt>
    <dgm:pt modelId="{A5A6A282-E32C-4790-88AA-F888A115FF45}" type="pres">
      <dgm:prSet presAssocID="{7834EA0E-144B-4EE3-8D88-368ADC64C68D}" presName="linNode" presStyleCnt="0"/>
      <dgm:spPr/>
    </dgm:pt>
    <dgm:pt modelId="{C99B2676-3A44-4F02-A869-1B1DF990413D}" type="pres">
      <dgm:prSet presAssocID="{7834EA0E-144B-4EE3-8D88-368ADC64C68D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5BF2C-B7AF-4A80-9C93-03778B0F80A2}" type="pres">
      <dgm:prSet presAssocID="{2EBAC7FA-0F56-4A60-80CF-CCDBE31AA75C}" presName="sp" presStyleCnt="0"/>
      <dgm:spPr/>
    </dgm:pt>
    <dgm:pt modelId="{E545D386-D1A1-429B-AB98-EA618BD7CE1F}" type="pres">
      <dgm:prSet presAssocID="{86BC630E-598B-4B57-A045-93214A5EAE4F}" presName="linNode" presStyleCnt="0"/>
      <dgm:spPr/>
    </dgm:pt>
    <dgm:pt modelId="{3D8C4CD1-9262-4F70-A5E0-2A21FAFA4975}" type="pres">
      <dgm:prSet presAssocID="{86BC630E-598B-4B57-A045-93214A5EAE4F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54E5D-689A-472D-93DE-28E039C7EF48}" srcId="{478A1B50-3C60-42D6-8D02-C73DE18D8CBF}" destId="{86BC630E-598B-4B57-A045-93214A5EAE4F}" srcOrd="6" destOrd="0" parTransId="{ABE52C9B-F9E0-4788-B850-157DC9581252}" sibTransId="{2AB24083-DA11-4F52-8304-8B96154A2D8C}"/>
    <dgm:cxn modelId="{309BE202-B8FF-45E7-ABB0-4C1987E7ED9B}" srcId="{478A1B50-3C60-42D6-8D02-C73DE18D8CBF}" destId="{C0990625-6C20-4B99-98B7-20438CB2CB41}" srcOrd="0" destOrd="0" parTransId="{6D059EAB-4ACF-45DB-94AF-7014090EA0A5}" sibTransId="{3B51C525-4EAD-4F79-A9BE-2B60C86CC7F7}"/>
    <dgm:cxn modelId="{D2C2593F-8752-4A47-AC13-C26618E4839B}" srcId="{478A1B50-3C60-42D6-8D02-C73DE18D8CBF}" destId="{BC9FEE50-A49E-47FB-A380-9F865D875D29}" srcOrd="1" destOrd="0" parTransId="{F7FF4C08-44F6-4583-9B2F-4B9A6EE4BF90}" sibTransId="{0039BB32-578E-476E-BE0D-FBC07E1CB52B}"/>
    <dgm:cxn modelId="{2F373F7E-BB29-BF43-85D0-AA89004D67F8}" type="presOf" srcId="{86BC630E-598B-4B57-A045-93214A5EAE4F}" destId="{3D8C4CD1-9262-4F70-A5E0-2A21FAFA4975}" srcOrd="0" destOrd="0" presId="urn:microsoft.com/office/officeart/2005/8/layout/vList5"/>
    <dgm:cxn modelId="{C28DC23D-E2C0-3A42-84CA-83B7AE667A14}" type="presOf" srcId="{BC9FEE50-A49E-47FB-A380-9F865D875D29}" destId="{56EA9667-E871-4288-8F4B-014EDE7B9C5A}" srcOrd="0" destOrd="0" presId="urn:microsoft.com/office/officeart/2005/8/layout/vList5"/>
    <dgm:cxn modelId="{FF547AD4-8E44-A743-B7F7-7A43980862A8}" type="presOf" srcId="{478A1B50-3C60-42D6-8D02-C73DE18D8CBF}" destId="{B6149209-5B9C-4EAF-B18F-8B3D291FCA10}" srcOrd="0" destOrd="0" presId="urn:microsoft.com/office/officeart/2005/8/layout/vList5"/>
    <dgm:cxn modelId="{9D55DFE7-5C8A-45D6-BF05-0A58D585D1AA}" srcId="{478A1B50-3C60-42D6-8D02-C73DE18D8CBF}" destId="{9A114D5B-8704-42C2-A740-F6889778B042}" srcOrd="2" destOrd="0" parTransId="{C7988CDD-8DA8-4488-BC58-EA68ADEC5125}" sibTransId="{5D4488A3-77DD-4726-B219-8E90BDC101A3}"/>
    <dgm:cxn modelId="{AEC99D75-83DB-42EF-8257-0EE4A64710CF}" srcId="{478A1B50-3C60-42D6-8D02-C73DE18D8CBF}" destId="{7834EA0E-144B-4EE3-8D88-368ADC64C68D}" srcOrd="5" destOrd="0" parTransId="{FCF5BAC7-2B74-4A09-A91E-45B7C26EC758}" sibTransId="{2EBAC7FA-0F56-4A60-80CF-CCDBE31AA75C}"/>
    <dgm:cxn modelId="{6FCF4490-F797-AE48-9EFF-67114127B231}" type="presOf" srcId="{9A114D5B-8704-42C2-A740-F6889778B042}" destId="{762B536A-87C4-4D69-B2F0-1832EBB0EB7F}" srcOrd="0" destOrd="0" presId="urn:microsoft.com/office/officeart/2005/8/layout/vList5"/>
    <dgm:cxn modelId="{ADD3BC2F-66D4-E44F-8BE0-72A802CDFE75}" type="presOf" srcId="{5A9C3794-08DF-4C1F-83CA-9792A3EB4232}" destId="{88030163-1A97-4855-9793-1A9D116F0034}" srcOrd="0" destOrd="0" presId="urn:microsoft.com/office/officeart/2005/8/layout/vList5"/>
    <dgm:cxn modelId="{756FCFA6-A340-5347-9830-1CD3C50A4582}" type="presOf" srcId="{7834EA0E-144B-4EE3-8D88-368ADC64C68D}" destId="{C99B2676-3A44-4F02-A869-1B1DF990413D}" srcOrd="0" destOrd="0" presId="urn:microsoft.com/office/officeart/2005/8/layout/vList5"/>
    <dgm:cxn modelId="{2DF9F160-6C22-4F0F-BAEE-7BDD4395C785}" srcId="{478A1B50-3C60-42D6-8D02-C73DE18D8CBF}" destId="{5A9C3794-08DF-4C1F-83CA-9792A3EB4232}" srcOrd="3" destOrd="0" parTransId="{55F68E33-9C2E-4DF7-886A-4AD5B60ED874}" sibTransId="{123265CC-44EF-42A4-924E-868630532188}"/>
    <dgm:cxn modelId="{B8E2C50C-0671-4E38-B717-07F28877A277}" srcId="{478A1B50-3C60-42D6-8D02-C73DE18D8CBF}" destId="{97C19854-8D93-4D5B-AD38-11B3F90931C7}" srcOrd="4" destOrd="0" parTransId="{065FF2C6-D878-4C8B-854F-C5609E8EE5FB}" sibTransId="{39501ED1-A945-4652-AD0E-F672107BE88A}"/>
    <dgm:cxn modelId="{09C0208D-5409-D345-B18C-5FC2BBA24987}" type="presOf" srcId="{97C19854-8D93-4D5B-AD38-11B3F90931C7}" destId="{34DA06A9-F990-4119-8C56-60C2A50109B7}" srcOrd="0" destOrd="0" presId="urn:microsoft.com/office/officeart/2005/8/layout/vList5"/>
    <dgm:cxn modelId="{8C68BD5C-C40F-054F-BE90-54F87B60BC9A}" type="presOf" srcId="{C0990625-6C20-4B99-98B7-20438CB2CB41}" destId="{27971B27-75AC-4129-B5BB-DA351481B1E2}" srcOrd="0" destOrd="0" presId="urn:microsoft.com/office/officeart/2005/8/layout/vList5"/>
    <dgm:cxn modelId="{B18B8FC9-CDF0-7747-83E8-EBA5ED2B5631}" type="presParOf" srcId="{B6149209-5B9C-4EAF-B18F-8B3D291FCA10}" destId="{1E23ADDF-B7E2-4971-B18C-3757ED81CFD1}" srcOrd="0" destOrd="0" presId="urn:microsoft.com/office/officeart/2005/8/layout/vList5"/>
    <dgm:cxn modelId="{6DEE6BD6-891F-4D49-96E7-E15D384FC7EE}" type="presParOf" srcId="{1E23ADDF-B7E2-4971-B18C-3757ED81CFD1}" destId="{27971B27-75AC-4129-B5BB-DA351481B1E2}" srcOrd="0" destOrd="0" presId="urn:microsoft.com/office/officeart/2005/8/layout/vList5"/>
    <dgm:cxn modelId="{C8265BD1-EE10-6F4D-9C3D-C17D2CAB0E4A}" type="presParOf" srcId="{B6149209-5B9C-4EAF-B18F-8B3D291FCA10}" destId="{7CB2FD17-6073-4C09-90CF-034C32B5EA33}" srcOrd="1" destOrd="0" presId="urn:microsoft.com/office/officeart/2005/8/layout/vList5"/>
    <dgm:cxn modelId="{14BA25CD-9012-3A48-8758-F8679DF78CCE}" type="presParOf" srcId="{B6149209-5B9C-4EAF-B18F-8B3D291FCA10}" destId="{BFF9C82D-6BF2-42A9-B826-4BC4BEAC507F}" srcOrd="2" destOrd="0" presId="urn:microsoft.com/office/officeart/2005/8/layout/vList5"/>
    <dgm:cxn modelId="{AA906A1C-6B42-7D4D-8C7C-CED0653CD2E7}" type="presParOf" srcId="{BFF9C82D-6BF2-42A9-B826-4BC4BEAC507F}" destId="{56EA9667-E871-4288-8F4B-014EDE7B9C5A}" srcOrd="0" destOrd="0" presId="urn:microsoft.com/office/officeart/2005/8/layout/vList5"/>
    <dgm:cxn modelId="{147DB516-DBA2-AB42-8862-6EB4EEDD1684}" type="presParOf" srcId="{B6149209-5B9C-4EAF-B18F-8B3D291FCA10}" destId="{DE8BADD8-59EE-4978-A560-803B9DA8D193}" srcOrd="3" destOrd="0" presId="urn:microsoft.com/office/officeart/2005/8/layout/vList5"/>
    <dgm:cxn modelId="{54FAC6C9-E39A-F84F-A46C-1D2CA6F7FB8E}" type="presParOf" srcId="{B6149209-5B9C-4EAF-B18F-8B3D291FCA10}" destId="{2E14501C-744A-4A20-B5A2-71330A2FE753}" srcOrd="4" destOrd="0" presId="urn:microsoft.com/office/officeart/2005/8/layout/vList5"/>
    <dgm:cxn modelId="{F0687ACC-51B8-A347-B040-A4461F05C7D7}" type="presParOf" srcId="{2E14501C-744A-4A20-B5A2-71330A2FE753}" destId="{762B536A-87C4-4D69-B2F0-1832EBB0EB7F}" srcOrd="0" destOrd="0" presId="urn:microsoft.com/office/officeart/2005/8/layout/vList5"/>
    <dgm:cxn modelId="{A1E1AA41-A0DB-254A-B78D-CC251EFBAF4E}" type="presParOf" srcId="{B6149209-5B9C-4EAF-B18F-8B3D291FCA10}" destId="{462B16AA-7DCE-4582-B7C5-4F0FA59B40DB}" srcOrd="5" destOrd="0" presId="urn:microsoft.com/office/officeart/2005/8/layout/vList5"/>
    <dgm:cxn modelId="{BD27B112-1628-FA42-8EF7-E1C18FF0C20F}" type="presParOf" srcId="{B6149209-5B9C-4EAF-B18F-8B3D291FCA10}" destId="{6C0F202A-B764-4E0E-88EF-D213FFFBCB08}" srcOrd="6" destOrd="0" presId="urn:microsoft.com/office/officeart/2005/8/layout/vList5"/>
    <dgm:cxn modelId="{4C5DD0AF-5159-5A47-B532-A9FA255E9E3E}" type="presParOf" srcId="{6C0F202A-B764-4E0E-88EF-D213FFFBCB08}" destId="{88030163-1A97-4855-9793-1A9D116F0034}" srcOrd="0" destOrd="0" presId="urn:microsoft.com/office/officeart/2005/8/layout/vList5"/>
    <dgm:cxn modelId="{C5F1458F-D09E-464F-8F8B-2BF8A38E9968}" type="presParOf" srcId="{B6149209-5B9C-4EAF-B18F-8B3D291FCA10}" destId="{7DC79C5A-9FD8-460C-B641-6F69662B3E8C}" srcOrd="7" destOrd="0" presId="urn:microsoft.com/office/officeart/2005/8/layout/vList5"/>
    <dgm:cxn modelId="{B2933CF0-9102-0F4A-9914-EB9C27EE567E}" type="presParOf" srcId="{B6149209-5B9C-4EAF-B18F-8B3D291FCA10}" destId="{E724F6F5-A2F1-4506-929B-B4DD351D269A}" srcOrd="8" destOrd="0" presId="urn:microsoft.com/office/officeart/2005/8/layout/vList5"/>
    <dgm:cxn modelId="{F52F6BF8-DFFE-B34D-AEDE-69E75BED08AA}" type="presParOf" srcId="{E724F6F5-A2F1-4506-929B-B4DD351D269A}" destId="{34DA06A9-F990-4119-8C56-60C2A50109B7}" srcOrd="0" destOrd="0" presId="urn:microsoft.com/office/officeart/2005/8/layout/vList5"/>
    <dgm:cxn modelId="{895FEDD6-8684-7D40-834F-E9A9EF510D4E}" type="presParOf" srcId="{B6149209-5B9C-4EAF-B18F-8B3D291FCA10}" destId="{4D680838-233C-45DC-9153-DCA6B7FDC25F}" srcOrd="9" destOrd="0" presId="urn:microsoft.com/office/officeart/2005/8/layout/vList5"/>
    <dgm:cxn modelId="{F479E6CD-688B-184F-9621-C049E3E82DE0}" type="presParOf" srcId="{B6149209-5B9C-4EAF-B18F-8B3D291FCA10}" destId="{A5A6A282-E32C-4790-88AA-F888A115FF45}" srcOrd="10" destOrd="0" presId="urn:microsoft.com/office/officeart/2005/8/layout/vList5"/>
    <dgm:cxn modelId="{A728A925-1711-674D-B7D3-830F91CEC66D}" type="presParOf" srcId="{A5A6A282-E32C-4790-88AA-F888A115FF45}" destId="{C99B2676-3A44-4F02-A869-1B1DF990413D}" srcOrd="0" destOrd="0" presId="urn:microsoft.com/office/officeart/2005/8/layout/vList5"/>
    <dgm:cxn modelId="{9BDAEE1C-8692-0D48-9720-B7EA578ECB33}" type="presParOf" srcId="{B6149209-5B9C-4EAF-B18F-8B3D291FCA10}" destId="{A195BF2C-B7AF-4A80-9C93-03778B0F80A2}" srcOrd="11" destOrd="0" presId="urn:microsoft.com/office/officeart/2005/8/layout/vList5"/>
    <dgm:cxn modelId="{97E9E3FD-9225-8249-92BD-F10231C9F2B3}" type="presParOf" srcId="{B6149209-5B9C-4EAF-B18F-8B3D291FCA10}" destId="{E545D386-D1A1-429B-AB98-EA618BD7CE1F}" srcOrd="12" destOrd="0" presId="urn:microsoft.com/office/officeart/2005/8/layout/vList5"/>
    <dgm:cxn modelId="{D372343E-35AA-7941-A3B3-3DE7ACEA0B63}" type="presParOf" srcId="{E545D386-D1A1-429B-AB98-EA618BD7CE1F}" destId="{3D8C4CD1-9262-4F70-A5E0-2A21FAFA497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04746-6672-4ECE-AEA4-03DD2252B9E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C9DE9-04AF-4604-8D00-C27239E393F4}">
      <dgm:prSet phldrT="[Text]" custT="1"/>
      <dgm:spPr/>
      <dgm:t>
        <a:bodyPr/>
        <a:lstStyle/>
        <a:p>
          <a:r>
            <a:rPr lang="en-US" sz="2000" dirty="0" smtClean="0"/>
            <a:t>Treatment Integrity</a:t>
          </a:r>
          <a:endParaRPr lang="en-US" sz="2000" dirty="0"/>
        </a:p>
      </dgm:t>
    </dgm:pt>
    <dgm:pt modelId="{A4FBA140-BDEC-4E4E-BDDD-9C660097CDB3}" type="parTrans" cxnId="{6B5B4A68-D73D-458D-B9DF-AA666170CF6C}">
      <dgm:prSet/>
      <dgm:spPr/>
      <dgm:t>
        <a:bodyPr/>
        <a:lstStyle/>
        <a:p>
          <a:endParaRPr lang="en-US"/>
        </a:p>
      </dgm:t>
    </dgm:pt>
    <dgm:pt modelId="{C301461B-B425-4487-9243-6DEA7852ECEB}" type="sibTrans" cxnId="{6B5B4A68-D73D-458D-B9DF-AA666170CF6C}">
      <dgm:prSet/>
      <dgm:spPr/>
      <dgm:t>
        <a:bodyPr/>
        <a:lstStyle/>
        <a:p>
          <a:endParaRPr lang="en-US"/>
        </a:p>
      </dgm:t>
    </dgm:pt>
    <dgm:pt modelId="{987BFBFD-7B60-4600-A70B-857A8937B97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200" dirty="0" smtClean="0"/>
            <a:t>Is it happening?</a:t>
          </a:r>
          <a:endParaRPr lang="en-US" sz="2200" dirty="0"/>
        </a:p>
      </dgm:t>
    </dgm:pt>
    <dgm:pt modelId="{864863D4-A7A6-4C55-8CF0-0560276E5AAF}" type="parTrans" cxnId="{6A7D60B1-5AED-494C-89E3-595C78E77F2E}">
      <dgm:prSet/>
      <dgm:spPr/>
      <dgm:t>
        <a:bodyPr/>
        <a:lstStyle/>
        <a:p>
          <a:endParaRPr lang="en-US"/>
        </a:p>
      </dgm:t>
    </dgm:pt>
    <dgm:pt modelId="{71E5CB91-7CF7-4C93-BEC0-FEC242FB0C20}" type="sibTrans" cxnId="{6A7D60B1-5AED-494C-89E3-595C78E77F2E}">
      <dgm:prSet/>
      <dgm:spPr/>
      <dgm:t>
        <a:bodyPr/>
        <a:lstStyle/>
        <a:p>
          <a:endParaRPr lang="en-US"/>
        </a:p>
      </dgm:t>
    </dgm:pt>
    <dgm:pt modelId="{67F8AE74-8D6A-408D-9D27-6D8B1D2C0312}">
      <dgm:prSet phldrT="[Text]" custT="1"/>
      <dgm:spPr/>
      <dgm:t>
        <a:bodyPr/>
        <a:lstStyle/>
        <a:p>
          <a:r>
            <a:rPr lang="en-US" sz="2000" dirty="0" smtClean="0"/>
            <a:t>Social Validity</a:t>
          </a:r>
          <a:endParaRPr lang="en-US" sz="2000" dirty="0"/>
        </a:p>
      </dgm:t>
    </dgm:pt>
    <dgm:pt modelId="{3B9366DE-6E7A-4AFA-9359-D0E8CEA4F965}" type="parTrans" cxnId="{7D6E054B-516E-4EB9-A3B4-8DAEBA90917E}">
      <dgm:prSet/>
      <dgm:spPr/>
      <dgm:t>
        <a:bodyPr/>
        <a:lstStyle/>
        <a:p>
          <a:endParaRPr lang="en-US"/>
        </a:p>
      </dgm:t>
    </dgm:pt>
    <dgm:pt modelId="{F7742CB5-CF56-42DE-AA4E-F96ECBE6CDBC}" type="sibTrans" cxnId="{7D6E054B-516E-4EB9-A3B4-8DAEBA90917E}">
      <dgm:prSet/>
      <dgm:spPr/>
      <dgm:t>
        <a:bodyPr/>
        <a:lstStyle/>
        <a:p>
          <a:endParaRPr lang="en-US"/>
        </a:p>
      </dgm:t>
    </dgm:pt>
    <dgm:pt modelId="{1CA95D44-3934-4D0A-9322-BDA886190AB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200" dirty="0" smtClean="0"/>
            <a:t>What do </a:t>
          </a:r>
          <a:r>
            <a:rPr lang="en-US" sz="2100" dirty="0" smtClean="0"/>
            <a:t>stakeholders</a:t>
          </a:r>
          <a:r>
            <a:rPr lang="en-US" sz="2200" dirty="0" smtClean="0"/>
            <a:t> think about the goals, procedures, and outcomes?</a:t>
          </a:r>
          <a:endParaRPr lang="en-US" sz="2200" dirty="0"/>
        </a:p>
      </dgm:t>
    </dgm:pt>
    <dgm:pt modelId="{BAB135BB-8174-41CD-83CB-A36D0CB63389}" type="parTrans" cxnId="{4F5BB108-1381-44C5-84FA-B27F9E0B7E16}">
      <dgm:prSet/>
      <dgm:spPr/>
      <dgm:t>
        <a:bodyPr/>
        <a:lstStyle/>
        <a:p>
          <a:endParaRPr lang="en-US"/>
        </a:p>
      </dgm:t>
    </dgm:pt>
    <dgm:pt modelId="{FAA27485-28A7-47F1-A1BC-AD7C36D50286}" type="sibTrans" cxnId="{4F5BB108-1381-44C5-84FA-B27F9E0B7E16}">
      <dgm:prSet/>
      <dgm:spPr/>
      <dgm:t>
        <a:bodyPr/>
        <a:lstStyle/>
        <a:p>
          <a:endParaRPr lang="en-US"/>
        </a:p>
      </dgm:t>
    </dgm:pt>
    <dgm:pt modelId="{E2AE58D7-547E-4546-BCCD-7A2A46D87E75}">
      <dgm:prSet phldrT="[Text]" custT="1"/>
      <dgm:spPr/>
      <dgm:t>
        <a:bodyPr/>
        <a:lstStyle/>
        <a:p>
          <a:r>
            <a:rPr lang="en-US" sz="2000" dirty="0" smtClean="0"/>
            <a:t>Experimental Design</a:t>
          </a:r>
          <a:endParaRPr lang="en-US" sz="2000" dirty="0"/>
        </a:p>
      </dgm:t>
    </dgm:pt>
    <dgm:pt modelId="{B36E996C-C72F-470B-BD86-6106CEBEE25D}" type="parTrans" cxnId="{4B1F1827-F59B-4950-9B56-ACCD31338FB3}">
      <dgm:prSet/>
      <dgm:spPr/>
      <dgm:t>
        <a:bodyPr/>
        <a:lstStyle/>
        <a:p>
          <a:endParaRPr lang="en-US"/>
        </a:p>
      </dgm:t>
    </dgm:pt>
    <dgm:pt modelId="{3CB64316-2658-483B-8923-F4E19C359BC0}" type="sibTrans" cxnId="{4B1F1827-F59B-4950-9B56-ACCD31338FB3}">
      <dgm:prSet/>
      <dgm:spPr/>
      <dgm:t>
        <a:bodyPr/>
        <a:lstStyle/>
        <a:p>
          <a:endParaRPr lang="en-US"/>
        </a:p>
      </dgm:t>
    </dgm:pt>
    <dgm:pt modelId="{4F96EB44-9425-4F87-9B87-2D124131D47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smtClean="0"/>
            <a:t>How well did this support work for this student?</a:t>
          </a:r>
          <a:endParaRPr lang="en-US" sz="2200" dirty="0"/>
        </a:p>
      </dgm:t>
    </dgm:pt>
    <dgm:pt modelId="{C7734059-E9C9-4E0D-8936-7C29E9585A01}" type="parTrans" cxnId="{78929002-7148-4115-A9B5-C32D1ED42362}">
      <dgm:prSet/>
      <dgm:spPr/>
      <dgm:t>
        <a:bodyPr/>
        <a:lstStyle/>
        <a:p>
          <a:endParaRPr lang="en-US"/>
        </a:p>
      </dgm:t>
    </dgm:pt>
    <dgm:pt modelId="{8D7B3BCB-A31F-4172-8D2D-B5B54C90F96B}" type="sibTrans" cxnId="{78929002-7148-4115-A9B5-C32D1ED42362}">
      <dgm:prSet/>
      <dgm:spPr/>
      <dgm:t>
        <a:bodyPr/>
        <a:lstStyle/>
        <a:p>
          <a:endParaRPr lang="en-US"/>
        </a:p>
      </dgm:t>
    </dgm:pt>
    <dgm:pt modelId="{F337F1AD-6A51-4985-9F77-7B506E71ED86}" type="pres">
      <dgm:prSet presAssocID="{E1204746-6672-4ECE-AEA4-03DD2252B9E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DE1394-3B5B-4E09-9AEF-FBC1484F14E0}" type="pres">
      <dgm:prSet presAssocID="{E2AE58D7-547E-4546-BCCD-7A2A46D87E75}" presName="ChildAccent3" presStyleCnt="0"/>
      <dgm:spPr/>
    </dgm:pt>
    <dgm:pt modelId="{A4FE34E6-FB3E-4864-86A5-01B38B58407A}" type="pres">
      <dgm:prSet presAssocID="{E2AE58D7-547E-4546-BCCD-7A2A46D87E75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3CA05E8E-0A66-49F2-B91F-E317C93DA4F9}" type="pres">
      <dgm:prSet presAssocID="{E2AE58D7-547E-4546-BCCD-7A2A46D87E75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931B7-2913-4993-B72C-B4B09AC3EC12}" type="pres">
      <dgm:prSet presAssocID="{E2AE58D7-547E-4546-BCCD-7A2A46D87E75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08920-F9AB-4B74-AFAE-0CA0B9A46671}" type="pres">
      <dgm:prSet presAssocID="{67F8AE74-8D6A-408D-9D27-6D8B1D2C0312}" presName="ChildAccent2" presStyleCnt="0"/>
      <dgm:spPr/>
    </dgm:pt>
    <dgm:pt modelId="{B97DAC85-4698-4EF8-B243-22AE730CF5F9}" type="pres">
      <dgm:prSet presAssocID="{67F8AE74-8D6A-408D-9D27-6D8B1D2C0312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74284AA0-30AE-4A95-ABC2-20BE9F6420E1}" type="pres">
      <dgm:prSet presAssocID="{67F8AE74-8D6A-408D-9D27-6D8B1D2C0312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E1ACC-5448-4E67-AD04-7EC81D10806C}" type="pres">
      <dgm:prSet presAssocID="{67F8AE74-8D6A-408D-9D27-6D8B1D2C0312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2F647-D72A-4127-826F-6DE40062D791}" type="pres">
      <dgm:prSet presAssocID="{D0CC9DE9-04AF-4604-8D00-C27239E393F4}" presName="ChildAccent1" presStyleCnt="0"/>
      <dgm:spPr/>
    </dgm:pt>
    <dgm:pt modelId="{4F12341F-7109-47E8-861E-AC535665D77A}" type="pres">
      <dgm:prSet presAssocID="{D0CC9DE9-04AF-4604-8D00-C27239E393F4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6F2B7BCA-336B-4736-81A5-B624DB5C4E3F}" type="pres">
      <dgm:prSet presAssocID="{D0CC9DE9-04AF-4604-8D00-C27239E393F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A2E34-2038-48AE-BF22-F23376063780}" type="pres">
      <dgm:prSet presAssocID="{D0CC9DE9-04AF-4604-8D00-C27239E393F4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190A-2834-423E-A5D2-8C1450068E2D}" type="presOf" srcId="{D0CC9DE9-04AF-4604-8D00-C27239E393F4}" destId="{203A2E34-2038-48AE-BF22-F23376063780}" srcOrd="0" destOrd="0" presId="urn:microsoft.com/office/officeart/2011/layout/InterconnectedBlockProcess"/>
    <dgm:cxn modelId="{6A4BD757-F7F4-4845-A410-77BDF6DC153D}" type="presOf" srcId="{E1204746-6672-4ECE-AEA4-03DD2252B9E5}" destId="{F337F1AD-6A51-4985-9F77-7B506E71ED86}" srcOrd="0" destOrd="0" presId="urn:microsoft.com/office/officeart/2011/layout/InterconnectedBlockProcess"/>
    <dgm:cxn modelId="{4EF94AAF-999C-4403-8EF3-645C3A70D87D}" type="presOf" srcId="{987BFBFD-7B60-4600-A70B-857A8937B977}" destId="{6F2B7BCA-336B-4736-81A5-B624DB5C4E3F}" srcOrd="1" destOrd="0" presId="urn:microsoft.com/office/officeart/2011/layout/InterconnectedBlockProcess"/>
    <dgm:cxn modelId="{4A819F96-673D-466B-9A38-5ACFBF479BD1}" type="presOf" srcId="{67F8AE74-8D6A-408D-9D27-6D8B1D2C0312}" destId="{1DDE1ACC-5448-4E67-AD04-7EC81D10806C}" srcOrd="0" destOrd="0" presId="urn:microsoft.com/office/officeart/2011/layout/InterconnectedBlockProcess"/>
    <dgm:cxn modelId="{0D0F9A72-8F8D-42F1-B9B1-4BD1245C7A59}" type="presOf" srcId="{E2AE58D7-547E-4546-BCCD-7A2A46D87E75}" destId="{0CB931B7-2913-4993-B72C-B4B09AC3EC12}" srcOrd="0" destOrd="0" presId="urn:microsoft.com/office/officeart/2011/layout/InterconnectedBlockProcess"/>
    <dgm:cxn modelId="{7D6E054B-516E-4EB9-A3B4-8DAEBA90917E}" srcId="{E1204746-6672-4ECE-AEA4-03DD2252B9E5}" destId="{67F8AE74-8D6A-408D-9D27-6D8B1D2C0312}" srcOrd="1" destOrd="0" parTransId="{3B9366DE-6E7A-4AFA-9359-D0E8CEA4F965}" sibTransId="{F7742CB5-CF56-42DE-AA4E-F96ECBE6CDBC}"/>
    <dgm:cxn modelId="{9989D90D-DF2A-46CB-BF5F-781760E7B05A}" type="presOf" srcId="{4F96EB44-9425-4F87-9B87-2D124131D47E}" destId="{A4FE34E6-FB3E-4864-86A5-01B38B58407A}" srcOrd="0" destOrd="0" presId="urn:microsoft.com/office/officeart/2011/layout/InterconnectedBlockProcess"/>
    <dgm:cxn modelId="{6B5B4A68-D73D-458D-B9DF-AA666170CF6C}" srcId="{E1204746-6672-4ECE-AEA4-03DD2252B9E5}" destId="{D0CC9DE9-04AF-4604-8D00-C27239E393F4}" srcOrd="0" destOrd="0" parTransId="{A4FBA140-BDEC-4E4E-BDDD-9C660097CDB3}" sibTransId="{C301461B-B425-4487-9243-6DEA7852ECEB}"/>
    <dgm:cxn modelId="{6A7D60B1-5AED-494C-89E3-595C78E77F2E}" srcId="{D0CC9DE9-04AF-4604-8D00-C27239E393F4}" destId="{987BFBFD-7B60-4600-A70B-857A8937B977}" srcOrd="0" destOrd="0" parTransId="{864863D4-A7A6-4C55-8CF0-0560276E5AAF}" sibTransId="{71E5CB91-7CF7-4C93-BEC0-FEC242FB0C20}"/>
    <dgm:cxn modelId="{78929002-7148-4115-A9B5-C32D1ED42362}" srcId="{E2AE58D7-547E-4546-BCCD-7A2A46D87E75}" destId="{4F96EB44-9425-4F87-9B87-2D124131D47E}" srcOrd="0" destOrd="0" parTransId="{C7734059-E9C9-4E0D-8936-7C29E9585A01}" sibTransId="{8D7B3BCB-A31F-4172-8D2D-B5B54C90F96B}"/>
    <dgm:cxn modelId="{F2F20D4D-281B-41C1-920C-C17E25B90E24}" type="presOf" srcId="{987BFBFD-7B60-4600-A70B-857A8937B977}" destId="{4F12341F-7109-47E8-861E-AC535665D77A}" srcOrd="0" destOrd="0" presId="urn:microsoft.com/office/officeart/2011/layout/InterconnectedBlockProcess"/>
    <dgm:cxn modelId="{4B1F1827-F59B-4950-9B56-ACCD31338FB3}" srcId="{E1204746-6672-4ECE-AEA4-03DD2252B9E5}" destId="{E2AE58D7-547E-4546-BCCD-7A2A46D87E75}" srcOrd="2" destOrd="0" parTransId="{B36E996C-C72F-470B-BD86-6106CEBEE25D}" sibTransId="{3CB64316-2658-483B-8923-F4E19C359BC0}"/>
    <dgm:cxn modelId="{4F5BB108-1381-44C5-84FA-B27F9E0B7E16}" srcId="{67F8AE74-8D6A-408D-9D27-6D8B1D2C0312}" destId="{1CA95D44-3934-4D0A-9322-BDA886190AB3}" srcOrd="0" destOrd="0" parTransId="{BAB135BB-8174-41CD-83CB-A36D0CB63389}" sibTransId="{FAA27485-28A7-47F1-A1BC-AD7C36D50286}"/>
    <dgm:cxn modelId="{45DFE36D-1DEC-440F-8C8E-077C08295B08}" type="presOf" srcId="{1CA95D44-3934-4D0A-9322-BDA886190AB3}" destId="{B97DAC85-4698-4EF8-B243-22AE730CF5F9}" srcOrd="0" destOrd="0" presId="urn:microsoft.com/office/officeart/2011/layout/InterconnectedBlockProcess"/>
    <dgm:cxn modelId="{9B81964B-3302-4D98-89C1-6CA729947430}" type="presOf" srcId="{4F96EB44-9425-4F87-9B87-2D124131D47E}" destId="{3CA05E8E-0A66-49F2-B91F-E317C93DA4F9}" srcOrd="1" destOrd="0" presId="urn:microsoft.com/office/officeart/2011/layout/InterconnectedBlockProcess"/>
    <dgm:cxn modelId="{CB137E24-C79B-4F7D-973F-6694501E0E84}" type="presOf" srcId="{1CA95D44-3934-4D0A-9322-BDA886190AB3}" destId="{74284AA0-30AE-4A95-ABC2-20BE9F6420E1}" srcOrd="1" destOrd="0" presId="urn:microsoft.com/office/officeart/2011/layout/InterconnectedBlockProcess"/>
    <dgm:cxn modelId="{C1A99A42-85B8-48BC-A578-ED61FDC6D475}" type="presParOf" srcId="{F337F1AD-6A51-4985-9F77-7B506E71ED86}" destId="{86DE1394-3B5B-4E09-9AEF-FBC1484F14E0}" srcOrd="0" destOrd="0" presId="urn:microsoft.com/office/officeart/2011/layout/InterconnectedBlockProcess"/>
    <dgm:cxn modelId="{6069F3D2-DEA2-4D50-AC2D-104CB9DD7461}" type="presParOf" srcId="{86DE1394-3B5B-4E09-9AEF-FBC1484F14E0}" destId="{A4FE34E6-FB3E-4864-86A5-01B38B58407A}" srcOrd="0" destOrd="0" presId="urn:microsoft.com/office/officeart/2011/layout/InterconnectedBlockProcess"/>
    <dgm:cxn modelId="{6291CAF7-7369-4B53-8EB9-D05FC31F07FD}" type="presParOf" srcId="{F337F1AD-6A51-4985-9F77-7B506E71ED86}" destId="{3CA05E8E-0A66-49F2-B91F-E317C93DA4F9}" srcOrd="1" destOrd="0" presId="urn:microsoft.com/office/officeart/2011/layout/InterconnectedBlockProcess"/>
    <dgm:cxn modelId="{7874FA36-4C69-4D21-B2C8-E007ED0D474F}" type="presParOf" srcId="{F337F1AD-6A51-4985-9F77-7B506E71ED86}" destId="{0CB931B7-2913-4993-B72C-B4B09AC3EC12}" srcOrd="2" destOrd="0" presId="urn:microsoft.com/office/officeart/2011/layout/InterconnectedBlockProcess"/>
    <dgm:cxn modelId="{08FC2B9B-3AAF-446F-A12E-FF4E3B94CDCA}" type="presParOf" srcId="{F337F1AD-6A51-4985-9F77-7B506E71ED86}" destId="{70C08920-F9AB-4B74-AFAE-0CA0B9A46671}" srcOrd="3" destOrd="0" presId="urn:microsoft.com/office/officeart/2011/layout/InterconnectedBlockProcess"/>
    <dgm:cxn modelId="{60034965-34EB-4D82-B963-494DE064E444}" type="presParOf" srcId="{70C08920-F9AB-4B74-AFAE-0CA0B9A46671}" destId="{B97DAC85-4698-4EF8-B243-22AE730CF5F9}" srcOrd="0" destOrd="0" presId="urn:microsoft.com/office/officeart/2011/layout/InterconnectedBlockProcess"/>
    <dgm:cxn modelId="{51B7ACD2-9AA6-4B14-8A65-03006D87C329}" type="presParOf" srcId="{F337F1AD-6A51-4985-9F77-7B506E71ED86}" destId="{74284AA0-30AE-4A95-ABC2-20BE9F6420E1}" srcOrd="4" destOrd="0" presId="urn:microsoft.com/office/officeart/2011/layout/InterconnectedBlockProcess"/>
    <dgm:cxn modelId="{C4841AD6-8078-4C8B-8CEA-BAC9164D4341}" type="presParOf" srcId="{F337F1AD-6A51-4985-9F77-7B506E71ED86}" destId="{1DDE1ACC-5448-4E67-AD04-7EC81D10806C}" srcOrd="5" destOrd="0" presId="urn:microsoft.com/office/officeart/2011/layout/InterconnectedBlockProcess"/>
    <dgm:cxn modelId="{4744EBDD-F7A3-41B6-80A3-4B4E09694459}" type="presParOf" srcId="{F337F1AD-6A51-4985-9F77-7B506E71ED86}" destId="{AB72F647-D72A-4127-826F-6DE40062D791}" srcOrd="6" destOrd="0" presId="urn:microsoft.com/office/officeart/2011/layout/InterconnectedBlockProcess"/>
    <dgm:cxn modelId="{61DA202D-4B73-4F94-8078-F6651F246D15}" type="presParOf" srcId="{AB72F647-D72A-4127-826F-6DE40062D791}" destId="{4F12341F-7109-47E8-861E-AC535665D77A}" srcOrd="0" destOrd="0" presId="urn:microsoft.com/office/officeart/2011/layout/InterconnectedBlockProcess"/>
    <dgm:cxn modelId="{92B4C038-6F9E-4D59-87C9-66BD94FD3C55}" type="presParOf" srcId="{F337F1AD-6A51-4985-9F77-7B506E71ED86}" destId="{6F2B7BCA-336B-4736-81A5-B624DB5C4E3F}" srcOrd="7" destOrd="0" presId="urn:microsoft.com/office/officeart/2011/layout/InterconnectedBlockProcess"/>
    <dgm:cxn modelId="{3BC57B03-06F9-4EF0-8BE4-19064E96654D}" type="presParOf" srcId="{F337F1AD-6A51-4985-9F77-7B506E71ED86}" destId="{203A2E34-2038-48AE-BF22-F23376063780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E34E6-FB3E-4864-86A5-01B38B58407A}">
      <dsp:nvSpPr>
        <dsp:cNvPr id="0" name=""/>
        <dsp:cNvSpPr/>
      </dsp:nvSpPr>
      <dsp:spPr>
        <a:xfrm>
          <a:off x="4625695" y="808600"/>
          <a:ext cx="1707078" cy="3793562"/>
        </a:xfrm>
        <a:prstGeom prst="wedgeRectCallout">
          <a:avLst>
            <a:gd name="adj1" fmla="val 0"/>
            <a:gd name="adj2" fmla="val 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well did this support work for this student?</a:t>
          </a:r>
          <a:endParaRPr lang="en-US" sz="2200" kern="1200" dirty="0"/>
        </a:p>
      </dsp:txBody>
      <dsp:txXfrm>
        <a:off x="4842345" y="808600"/>
        <a:ext cx="1490428" cy="3793562"/>
      </dsp:txXfrm>
    </dsp:sp>
    <dsp:sp modelId="{0CB931B7-2913-4993-B72C-B4B09AC3EC12}">
      <dsp:nvSpPr>
        <dsp:cNvPr id="0" name=""/>
        <dsp:cNvSpPr/>
      </dsp:nvSpPr>
      <dsp:spPr>
        <a:xfrm>
          <a:off x="4625695" y="0"/>
          <a:ext cx="1707078" cy="809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Experimental Design</a:t>
          </a:r>
          <a:endParaRPr lang="en-US" sz="2000" kern="1200" dirty="0"/>
        </a:p>
      </dsp:txBody>
      <dsp:txXfrm>
        <a:off x="4625695" y="0"/>
        <a:ext cx="1707078" cy="809980"/>
      </dsp:txXfrm>
    </dsp:sp>
    <dsp:sp modelId="{B97DAC85-4698-4EF8-B243-22AE730CF5F9}">
      <dsp:nvSpPr>
        <dsp:cNvPr id="0" name=""/>
        <dsp:cNvSpPr/>
      </dsp:nvSpPr>
      <dsp:spPr>
        <a:xfrm>
          <a:off x="2918104" y="808600"/>
          <a:ext cx="1707078" cy="352295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do </a:t>
          </a:r>
          <a:r>
            <a:rPr lang="en-US" sz="2100" kern="1200" dirty="0" smtClean="0"/>
            <a:t>stakeholders</a:t>
          </a:r>
          <a:r>
            <a:rPr lang="en-US" sz="2200" kern="1200" dirty="0" smtClean="0"/>
            <a:t> think about the goals, procedures, and outcomes?</a:t>
          </a:r>
          <a:endParaRPr lang="en-US" sz="2200" kern="1200" dirty="0"/>
        </a:p>
      </dsp:txBody>
      <dsp:txXfrm>
        <a:off x="3134754" y="808600"/>
        <a:ext cx="1490428" cy="3522955"/>
      </dsp:txXfrm>
    </dsp:sp>
    <dsp:sp modelId="{1DDE1ACC-5448-4E67-AD04-7EC81D10806C}">
      <dsp:nvSpPr>
        <dsp:cNvPr id="0" name=""/>
        <dsp:cNvSpPr/>
      </dsp:nvSpPr>
      <dsp:spPr>
        <a:xfrm>
          <a:off x="2918104" y="131161"/>
          <a:ext cx="1707078" cy="677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Validity</a:t>
          </a:r>
          <a:endParaRPr lang="en-US" sz="2000" kern="1200" dirty="0"/>
        </a:p>
      </dsp:txBody>
      <dsp:txXfrm>
        <a:off x="2918104" y="131161"/>
        <a:ext cx="1707078" cy="677438"/>
      </dsp:txXfrm>
    </dsp:sp>
    <dsp:sp modelId="{4F12341F-7109-47E8-861E-AC535665D77A}">
      <dsp:nvSpPr>
        <dsp:cNvPr id="0" name=""/>
        <dsp:cNvSpPr/>
      </dsp:nvSpPr>
      <dsp:spPr>
        <a:xfrm>
          <a:off x="1211026" y="808600"/>
          <a:ext cx="1707078" cy="3251888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 it happening?</a:t>
          </a:r>
          <a:endParaRPr lang="en-US" sz="2200" kern="1200" dirty="0"/>
        </a:p>
      </dsp:txBody>
      <dsp:txXfrm>
        <a:off x="1427676" y="808600"/>
        <a:ext cx="1490428" cy="3251888"/>
      </dsp:txXfrm>
    </dsp:sp>
    <dsp:sp modelId="{203A2E34-2038-48AE-BF22-F23376063780}">
      <dsp:nvSpPr>
        <dsp:cNvPr id="0" name=""/>
        <dsp:cNvSpPr/>
      </dsp:nvSpPr>
      <dsp:spPr>
        <a:xfrm>
          <a:off x="1211026" y="266465"/>
          <a:ext cx="1707078" cy="542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Treatment Integrity</a:t>
          </a:r>
          <a:endParaRPr lang="en-US" sz="2000" kern="1200" dirty="0"/>
        </a:p>
      </dsp:txBody>
      <dsp:txXfrm>
        <a:off x="1211026" y="266465"/>
        <a:ext cx="1707078" cy="54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003216DC-F3C7-47E1-AE34-5FD8C9FA2708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r>
              <a:rPr lang="en-US" smtClean="0"/>
              <a:t>Lane and Oakes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F18334CA-2282-4552-A791-5B97D3BF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21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82E15B73-D8A6-4D1E-9D6F-CABEE5359873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r>
              <a:rPr lang="en-US" smtClean="0"/>
              <a:t>Lane and Oakes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2C598E34-06C9-4575-BF79-5E5F5BE16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51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6968">
              <a:defRPr/>
            </a:pPr>
            <a:r>
              <a:rPr lang="en-US" dirty="0"/>
              <a:t>Lane, K. L., Oakes, W. P., Ennis, R. P., &amp; Hirsch, S. E. (2014). Identifying students for secondary and tertiary prevention efforts: How do we determine which students have Tier 2 and Tier 3 needs? </a:t>
            </a:r>
            <a:r>
              <a:rPr lang="en-US" i="1" dirty="0"/>
              <a:t>Preventing School Failure, 58, </a:t>
            </a:r>
            <a:r>
              <a:rPr lang="en-US" dirty="0"/>
              <a:t>171-182, DOI: 10.1080/1045988X.2014.895573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511C-EA28-4CD0-9A91-779D8D988C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98E34-06C9-4575-BF79-5E5F5BE167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98E34-06C9-4575-BF79-5E5F5BE167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98E34-06C9-4575-BF79-5E5F5BE167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Changed to latest version of ticket SWMS made/modified,</a:t>
            </a:r>
            <a:r>
              <a:rPr lang="en-US" altLang="en-US" baseline="0" dirty="0" smtClean="0"/>
              <a:t> and added Connect with Kids logo toward the bottom.</a:t>
            </a: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61821" indent="-293008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72032" indent="-234406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40845" indent="-234406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09658" indent="-234406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78471" indent="-2344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47284" indent="-2344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16097" indent="-2344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84909" indent="-2344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0184F6-FF11-40B9-9540-8079FDD56563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3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06B5A-F248-4786-8BC0-11E6BBE87E45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4406" indent="-234406">
              <a:lnSpc>
                <a:spcPct val="80000"/>
              </a:lnSpc>
            </a:pPr>
            <a:r>
              <a:rPr lang="en-US" altLang="en-US" sz="1000" b="1" dirty="0"/>
              <a:t>Using this PowerPoint break </a:t>
            </a:r>
            <a:r>
              <a:rPr lang="en-US" altLang="en-US" sz="1000" b="1" dirty="0" smtClean="0"/>
              <a:t>timer 10 MIN</a:t>
            </a:r>
            <a:endParaRPr lang="en-US" altLang="en-US" sz="1000" b="1" dirty="0"/>
          </a:p>
          <a:p>
            <a:pPr marL="234406" indent="-234406">
              <a:lnSpc>
                <a:spcPct val="80000"/>
              </a:lnSpc>
            </a:pPr>
            <a:endParaRPr lang="en-US" altLang="en-US" sz="1000" b="1" dirty="0"/>
          </a:p>
          <a:p>
            <a:pPr marL="234406" indent="-234406">
              <a:lnSpc>
                <a:spcPct val="80000"/>
              </a:lnSpc>
            </a:pPr>
            <a:r>
              <a:rPr lang="en-US" altLang="en-US" sz="1000" dirty="0"/>
              <a:t>This PowerPoint slide uses images, custom animation, and timing to provide a countdown timer that you can use in any presentation. When you open the template, you’ll notice that the timer is set at 00:00. However, when you start the slide show, the timer will start at the correct time and count down by 1-minute intervals until it gets to 1 minute. At that point, it will count down in two 30-seconds intervals to 00:00.</a:t>
            </a:r>
          </a:p>
          <a:p>
            <a:pPr marL="234406" indent="-234406">
              <a:lnSpc>
                <a:spcPct val="80000"/>
              </a:lnSpc>
            </a:pPr>
            <a:endParaRPr lang="en-US" altLang="en-US" sz="1000" dirty="0"/>
          </a:p>
          <a:p>
            <a:pPr marL="234406" indent="-234406">
              <a:lnSpc>
                <a:spcPct val="80000"/>
              </a:lnSpc>
            </a:pPr>
            <a:r>
              <a:rPr lang="en-US" altLang="en-US" sz="1000" b="1" dirty="0"/>
              <a:t>To insert this slide into your presentation </a:t>
            </a:r>
          </a:p>
          <a:p>
            <a:pPr marL="234406" indent="-234406">
              <a:lnSpc>
                <a:spcPct val="80000"/>
              </a:lnSpc>
            </a:pPr>
            <a:endParaRPr lang="en-US" altLang="en-US" sz="1000" b="1" dirty="0"/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Save this template as a presentation (.</a:t>
            </a:r>
            <a:r>
              <a:rPr lang="en-US" altLang="en-US" dirty="0" err="1"/>
              <a:t>ppt</a:t>
            </a:r>
            <a:r>
              <a:rPr lang="en-US" altLang="en-US" dirty="0"/>
              <a:t> file) on your computer.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Open the presentation that will contain the timer.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On the </a:t>
            </a:r>
            <a:r>
              <a:rPr lang="en-US" altLang="en-US" b="1" dirty="0"/>
              <a:t>Slides</a:t>
            </a:r>
            <a:r>
              <a:rPr lang="en-US" altLang="en-US" dirty="0"/>
              <a:t> tab, place your insertion point after the slide that will precede the timer. (Make sure you don't select a slide. Your insertion point should be between the slides.)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On the </a:t>
            </a:r>
            <a:r>
              <a:rPr lang="en-US" altLang="en-US" b="1" dirty="0"/>
              <a:t>Insert</a:t>
            </a:r>
            <a:r>
              <a:rPr lang="en-US" altLang="en-US" dirty="0"/>
              <a:t> menu, click </a:t>
            </a:r>
            <a:r>
              <a:rPr lang="en-US" altLang="en-US" b="1" dirty="0"/>
              <a:t>Slides from Files</a:t>
            </a:r>
            <a:r>
              <a:rPr lang="en-US" altLang="en-US" dirty="0"/>
              <a:t>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In the </a:t>
            </a:r>
            <a:r>
              <a:rPr lang="en-US" altLang="en-US" b="1" dirty="0"/>
              <a:t>Slide Finder</a:t>
            </a:r>
            <a:r>
              <a:rPr lang="en-US" altLang="en-US" dirty="0"/>
              <a:t> dialog box, click the </a:t>
            </a:r>
            <a:r>
              <a:rPr lang="en-US" altLang="en-US" b="1" dirty="0"/>
              <a:t>Find Presentation</a:t>
            </a:r>
            <a:r>
              <a:rPr lang="en-US" altLang="en-US" dirty="0"/>
              <a:t> tab.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Click </a:t>
            </a:r>
            <a:r>
              <a:rPr lang="en-US" altLang="en-US" b="1" dirty="0"/>
              <a:t>Browse</a:t>
            </a:r>
            <a:r>
              <a:rPr lang="en-US" altLang="en-US" dirty="0"/>
              <a:t>, locate and select the timer presentation, and then click </a:t>
            </a:r>
            <a:r>
              <a:rPr lang="en-US" altLang="en-US" b="1" dirty="0"/>
              <a:t>Open</a:t>
            </a:r>
            <a:r>
              <a:rPr lang="en-US" altLang="en-US" dirty="0"/>
              <a:t>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In the </a:t>
            </a:r>
            <a:r>
              <a:rPr lang="en-US" altLang="en-US" b="1" dirty="0"/>
              <a:t>Slides from Files</a:t>
            </a:r>
            <a:r>
              <a:rPr lang="en-US" altLang="en-US" dirty="0"/>
              <a:t> dialog box, select the timer slide.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Select the </a:t>
            </a:r>
            <a:r>
              <a:rPr lang="en-US" altLang="en-US" b="1" dirty="0"/>
              <a:t>Keep source formatting</a:t>
            </a:r>
            <a:r>
              <a:rPr lang="en-US" altLang="en-US" dirty="0"/>
              <a:t> check box. If you do not select this check box, the copied slide will inherit the design of the slide that precedes it in the presentation.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Click </a:t>
            </a:r>
            <a:r>
              <a:rPr lang="en-US" altLang="en-US" b="1" dirty="0"/>
              <a:t>Insert</a:t>
            </a:r>
            <a:r>
              <a:rPr lang="en-US" altLang="en-US" dirty="0"/>
              <a:t>. </a:t>
            </a:r>
          </a:p>
          <a:p>
            <a:pPr marL="234406" indent="-234406">
              <a:buFontTx/>
              <a:buAutoNum type="arabicPeriod"/>
            </a:pPr>
            <a:r>
              <a:rPr lang="en-US" altLang="en-US" dirty="0"/>
              <a:t>Click </a:t>
            </a:r>
            <a:r>
              <a:rPr lang="en-US" altLang="en-US" b="1" dirty="0"/>
              <a:t>Close</a:t>
            </a:r>
            <a:r>
              <a:rPr lang="en-US" altLang="en-US" dirty="0"/>
              <a:t>.</a:t>
            </a:r>
            <a:endParaRPr lang="en-US" altLang="en-US" sz="1000" dirty="0"/>
          </a:p>
          <a:p>
            <a:pPr marL="234406" indent="-234406">
              <a:lnSpc>
                <a:spcPct val="80000"/>
              </a:lnSpc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7248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1B63B-2349-4E8B-BB57-F9E53C929A18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Lane and Oakes 2013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4BE-A71F-4799-B5C6-EC34E2F5F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49B4-EC0A-4049-9686-12B5F89B4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4BE-A71F-4799-B5C6-EC34E2F5FB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4BE-A71F-4799-B5C6-EC34E2F5F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4BE-A71F-4799-B5C6-EC34E2F5F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62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4BE-A71F-4799-B5C6-EC34E2F5F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511C-EA28-4CD0-9A91-779D8D988C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511C-EA28-4CD0-9A91-779D8D988C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>
                <a:solidFill>
                  <a:srgbClr val="50515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399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133600" cy="365125"/>
          </a:xfrm>
        </p:spPr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1" y="152400"/>
            <a:ext cx="8839200" cy="6553200"/>
          </a:xfrm>
          <a:prstGeom prst="rect">
            <a:avLst/>
          </a:prstGeom>
          <a:noFill/>
          <a:ln w="9525" cmpd="sng">
            <a:gradFill flip="none" rotWithShape="1">
              <a:gsLst>
                <a:gs pos="23000">
                  <a:srgbClr val="5BAC35"/>
                </a:gs>
                <a:gs pos="100000">
                  <a:srgbClr val="FF0000"/>
                </a:gs>
                <a:gs pos="59000">
                  <a:srgbClr val="FFFF00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CI3T_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60" y="3810000"/>
            <a:ext cx="4480580" cy="1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09ECE-CD50-447D-86B1-FC2155D022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State of Tennessee Technical Assistance Grant IRB # 100756</a:t>
            </a:r>
          </a:p>
        </p:txBody>
      </p:sp>
    </p:spTree>
    <p:extLst>
      <p:ext uri="{BB962C8B-B14F-4D97-AF65-F5344CB8AC3E}">
        <p14:creationId xmlns:p14="http://schemas.microsoft.com/office/powerpoint/2010/main" val="29835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E12B-0D1A-4255-B0EE-3EAD72ADEA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1" y="152400"/>
            <a:ext cx="8839200" cy="6553200"/>
          </a:xfrm>
          <a:prstGeom prst="rect">
            <a:avLst/>
          </a:prstGeom>
          <a:noFill/>
          <a:ln w="9525" cmpd="sng">
            <a:gradFill flip="none" rotWithShape="1">
              <a:gsLst>
                <a:gs pos="23000">
                  <a:srgbClr val="5BAC35"/>
                </a:gs>
                <a:gs pos="100000">
                  <a:srgbClr val="FF0000"/>
                </a:gs>
                <a:gs pos="59000">
                  <a:srgbClr val="FFFF00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I3T_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60" y="3810000"/>
            <a:ext cx="4480580" cy="1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State of Tennessee DOE Technical Assistance Grant IRB # 100863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C083-65F1-49FB-B99A-649F57E20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81D840"/>
          </a:solidFill>
        </p:spPr>
        <p:txBody>
          <a:bodyPr/>
          <a:lstStyle>
            <a:lvl1pPr>
              <a:defRPr>
                <a:solidFill>
                  <a:srgbClr val="5051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05153"/>
                </a:solidFill>
              </a:defRPr>
            </a:lvl1pPr>
            <a:lvl2pPr>
              <a:defRPr>
                <a:solidFill>
                  <a:srgbClr val="505153"/>
                </a:solidFill>
              </a:defRPr>
            </a:lvl2pPr>
            <a:lvl3pPr>
              <a:defRPr>
                <a:solidFill>
                  <a:srgbClr val="505153"/>
                </a:solidFill>
              </a:defRPr>
            </a:lvl3pPr>
            <a:lvl4pPr>
              <a:defRPr>
                <a:solidFill>
                  <a:srgbClr val="505153"/>
                </a:solidFill>
              </a:defRPr>
            </a:lvl4pPr>
            <a:lvl5pPr>
              <a:defRPr>
                <a:solidFill>
                  <a:srgbClr val="50515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133600" cy="365125"/>
          </a:xfrm>
        </p:spPr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5BAC35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4191000" y="5953478"/>
            <a:ext cx="762000" cy="808962"/>
            <a:chOff x="4191000" y="5953478"/>
            <a:chExt cx="762000" cy="80896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191000" y="63246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CI3T_icon_colo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420" y="5953478"/>
              <a:ext cx="561420" cy="8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0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1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7965" y="6096000"/>
            <a:ext cx="2133600" cy="365125"/>
          </a:xfrm>
        </p:spPr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096000"/>
            <a:ext cx="2133600" cy="365125"/>
          </a:xfrm>
        </p:spPr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1" y="152400"/>
            <a:ext cx="8839200" cy="6553200"/>
          </a:xfrm>
          <a:prstGeom prst="rect">
            <a:avLst/>
          </a:prstGeom>
          <a:noFill/>
          <a:ln w="9525" cmpd="sng">
            <a:gradFill flip="none" rotWithShape="1">
              <a:gsLst>
                <a:gs pos="23000">
                  <a:srgbClr val="5BAC35"/>
                </a:gs>
                <a:gs pos="100000">
                  <a:srgbClr val="FF0000"/>
                </a:gs>
                <a:gs pos="59000">
                  <a:srgbClr val="FFFF00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CI3T_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60" y="762000"/>
            <a:ext cx="4480580" cy="1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5BAC35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191000" y="5953478"/>
            <a:ext cx="762000" cy="808962"/>
            <a:chOff x="4191000" y="5953478"/>
            <a:chExt cx="762000" cy="808962"/>
          </a:xfrm>
        </p:grpSpPr>
        <p:sp>
          <p:nvSpPr>
            <p:cNvPr id="10" name="Rectangle 9"/>
            <p:cNvSpPr/>
            <p:nvPr userDrawn="1"/>
          </p:nvSpPr>
          <p:spPr>
            <a:xfrm>
              <a:off x="4191000" y="63246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CI3T_icon_colo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420" y="5953478"/>
              <a:ext cx="561420" cy="8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44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5BAC35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191000" y="5953478"/>
            <a:ext cx="762000" cy="808962"/>
            <a:chOff x="4191000" y="5953478"/>
            <a:chExt cx="762000" cy="80896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191000" y="63246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 descr="CI3T_icon_colo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420" y="5953478"/>
              <a:ext cx="561420" cy="8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8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5BAC35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4191000" y="5953478"/>
            <a:ext cx="762000" cy="808962"/>
            <a:chOff x="4191000" y="5953478"/>
            <a:chExt cx="762000" cy="808962"/>
          </a:xfrm>
        </p:grpSpPr>
        <p:sp>
          <p:nvSpPr>
            <p:cNvPr id="8" name="Rectangle 7"/>
            <p:cNvSpPr/>
            <p:nvPr userDrawn="1"/>
          </p:nvSpPr>
          <p:spPr>
            <a:xfrm>
              <a:off x="4191000" y="63246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CI3T_icon_colo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420" y="5953478"/>
              <a:ext cx="561420" cy="8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45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842-5288-47EC-AC5D-3E99719A8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8484-BC40-4D68-9C59-73C520390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80" r:id="rId13"/>
    <p:sldLayoutId id="21474839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jpe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Low-Intensity Strategies: </a:t>
            </a:r>
            <a:br>
              <a:rPr lang="en-US" sz="3600" b="1" dirty="0"/>
            </a:br>
            <a:r>
              <a:rPr lang="en-US" sz="3600" b="1" dirty="0"/>
              <a:t>Using</a:t>
            </a:r>
            <a:r>
              <a:rPr lang="en-US" sz="3600" b="1" dirty="0">
                <a:solidFill>
                  <a:srgbClr val="00B050"/>
                </a:solidFill>
              </a:rPr>
              <a:t> Behavior Specific Praise </a:t>
            </a:r>
            <a:r>
              <a:rPr lang="en-US" sz="3600" b="1" dirty="0"/>
              <a:t>to Support </a:t>
            </a:r>
            <a:r>
              <a:rPr lang="en-US" sz="3600" b="1" dirty="0" smtClean="0"/>
              <a:t>Instruction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5915025"/>
            <a:ext cx="8610600" cy="638175"/>
          </a:xfrm>
        </p:spPr>
        <p:txBody>
          <a:bodyPr>
            <a:no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33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0" y="2514600"/>
            <a:ext cx="44196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“Behavior Specific Praise Resource Guide” for additional supporting research and information.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rmAutofit/>
          </a:bodyPr>
          <a:lstStyle/>
          <a:p>
            <a:r>
              <a:rPr lang="en-US" dirty="0"/>
              <a:t>Supporting </a:t>
            </a:r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6" name="Picture 2" descr="C:\Users\k923l138\AppData\Local\Microsoft\Windows\Temporary Internet Files\Content.IE5\N0KMUEJ5\MC9004347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4457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 descr="BSP Resource Guid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164"/>
          <a:stretch/>
        </p:blipFill>
        <p:spPr>
          <a:xfrm>
            <a:off x="838200" y="1600200"/>
            <a:ext cx="3444494" cy="4525963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9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05153"/>
                </a:solidFill>
              </a:rPr>
              <a:t>What are the benefits and challenges?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Takes little effort and costs nothing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student- teacher relationships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time consuming or intrusive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on-task behavior and reduces problem behavior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Increases positive social and academic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</a:p>
          <a:p>
            <a:pPr marL="0" indent="0" algn="r">
              <a:buNone/>
            </a:pPr>
            <a:endParaRPr lang="en-US" sz="2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Lampi</a:t>
            </a:r>
            <a:r>
              <a:rPr lang="en-US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Fenty</a:t>
            </a:r>
            <a:r>
              <a:rPr lang="en-US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Beaunae</a:t>
            </a:r>
            <a:r>
              <a:rPr lang="en-US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2005; </a:t>
            </a:r>
            <a:r>
              <a:rPr lang="en-US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Marchant &amp; </a:t>
            </a:r>
            <a:r>
              <a:rPr lang="en-US" sz="2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Anderson, 2012; </a:t>
            </a:r>
            <a:r>
              <a:rPr lang="en-US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Stormont &amp; Reinke, 2009</a:t>
            </a:r>
            <a:r>
              <a:rPr lang="en-US" sz="2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students’ preferred method of praise – public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needs of students who are more motivated by escaping tasks or activities rather than accessing teacher attention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873495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Evaluate current rates of general and behavior specific praise.</a:t>
            </a:r>
            <a:endParaRPr lang="en-US" sz="2000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57400" y="2324876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Identify behaviors to reinforce. </a:t>
            </a:r>
            <a:endParaRPr lang="en-US" sz="20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7400" y="3776257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Practice delivery of BSP.</a:t>
            </a:r>
            <a:endParaRPr lang="en-US" sz="2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57400" y="5227638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Observe student behavior.</a:t>
            </a:r>
            <a:endParaRPr lang="en-US" sz="20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How do I implement behavior specific praise in my classroom?     </a:t>
            </a:r>
            <a:r>
              <a:rPr lang="en-US" sz="2700" b="1" dirty="0">
                <a:solidFill>
                  <a:schemeClr val="tx1"/>
                </a:solidFill>
              </a:rPr>
              <a:t>Checklist for </a:t>
            </a:r>
            <a:r>
              <a:rPr lang="en-US" sz="2700" b="1" dirty="0" smtClean="0">
                <a:solidFill>
                  <a:schemeClr val="tx1"/>
                </a:solidFill>
              </a:rPr>
              <a:t>Success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altLang="en-US" sz="2800" dirty="0" smtClean="0"/>
          </a:p>
        </p:txBody>
      </p:sp>
      <p:grpSp>
        <p:nvGrpSpPr>
          <p:cNvPr id="88073" name="Group 25"/>
          <p:cNvGrpSpPr>
            <a:grpSpLocks/>
          </p:cNvGrpSpPr>
          <p:nvPr/>
        </p:nvGrpSpPr>
        <p:grpSpPr bwMode="auto">
          <a:xfrm>
            <a:off x="152400" y="685800"/>
            <a:ext cx="1981200" cy="5715000"/>
            <a:chOff x="228600" y="761999"/>
            <a:chExt cx="1981200" cy="3586921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228600" y="1700081"/>
              <a:ext cx="1981200" cy="8172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Step 2</a:t>
              </a:r>
              <a:endParaRPr lang="en-US" sz="32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228600" y="2626936"/>
              <a:ext cx="1981200" cy="7686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Step 3</a:t>
              </a:r>
              <a:endParaRPr lang="en-US" sz="32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228600" y="3505199"/>
              <a:ext cx="1981200" cy="8437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Step 4</a:t>
              </a:r>
              <a:endParaRPr lang="en-US" sz="32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228600" y="761999"/>
              <a:ext cx="1981200" cy="828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</a:rPr>
                <a:t>Step 1</a:t>
              </a:r>
              <a:endParaRPr lang="en-US" sz="3200" b="1" dirty="0">
                <a:solidFill>
                  <a:schemeClr val="dk1"/>
                </a:solidFill>
              </a:endParaRPr>
            </a:p>
          </p:txBody>
        </p:sp>
      </p:grpSp>
      <p:pic>
        <p:nvPicPr>
          <p:cNvPr id="88075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1230846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Provide BSP. </a:t>
            </a:r>
            <a:endParaRPr lang="en-US" sz="2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57400" y="2713038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/>
              <a:t>Monitor BSP delivery.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2057400" y="4084638"/>
            <a:ext cx="6858000" cy="944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en-US" sz="2400" b="1" dirty="0" smtClean="0"/>
              <a:t>Seek student input.</a:t>
            </a:r>
            <a:endParaRPr lang="en-US" sz="20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7920" y="228600"/>
            <a:ext cx="906780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How do I implement </a:t>
            </a:r>
            <a:r>
              <a:rPr lang="en-US" sz="2400" b="1" dirty="0" smtClean="0">
                <a:solidFill>
                  <a:schemeClr val="tx1"/>
                </a:solidFill>
              </a:rPr>
              <a:t>behavior specific praise in my classroom</a:t>
            </a:r>
            <a:r>
              <a:rPr lang="en-US" sz="2400" b="1" dirty="0">
                <a:solidFill>
                  <a:schemeClr val="tx1"/>
                </a:solidFill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  <a:r>
              <a:rPr lang="en-US" sz="2700" b="1" dirty="0" smtClean="0">
                <a:solidFill>
                  <a:schemeClr val="tx1"/>
                </a:solidFill>
              </a:rPr>
              <a:t>Checklist </a:t>
            </a:r>
            <a:r>
              <a:rPr lang="en-US" sz="2700" b="1" dirty="0">
                <a:solidFill>
                  <a:schemeClr val="tx1"/>
                </a:solidFill>
              </a:rPr>
              <a:t>for Success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altLang="en-US" sz="2800" dirty="0" smtClean="0"/>
          </a:p>
        </p:txBody>
      </p:sp>
      <p:grpSp>
        <p:nvGrpSpPr>
          <p:cNvPr id="88073" name="Group 25"/>
          <p:cNvGrpSpPr>
            <a:grpSpLocks/>
          </p:cNvGrpSpPr>
          <p:nvPr/>
        </p:nvGrpSpPr>
        <p:grpSpPr bwMode="auto">
          <a:xfrm>
            <a:off x="163748" y="1043151"/>
            <a:ext cx="1981200" cy="4138449"/>
            <a:chOff x="228600" y="761999"/>
            <a:chExt cx="1981200" cy="2597426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228600" y="1676400"/>
              <a:ext cx="1981200" cy="8172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Step 6</a:t>
              </a:r>
              <a:endParaRPr lang="en-US" sz="32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228600" y="2590799"/>
              <a:ext cx="1981200" cy="7686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  <a:latin typeface="+mn-lt"/>
                  <a:ea typeface="+mn-ea"/>
                </a:rPr>
                <a:t>Step 7</a:t>
              </a:r>
              <a:endParaRPr lang="en-US" sz="32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228600" y="761999"/>
              <a:ext cx="1981200" cy="828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dk1"/>
                  </a:solidFill>
                </a:rPr>
                <a:t>Step 5</a:t>
              </a:r>
              <a:endParaRPr lang="en-US" sz="3200" b="1" dirty="0">
                <a:solidFill>
                  <a:schemeClr val="dk1"/>
                </a:solidFill>
              </a:endParaRPr>
            </a:p>
          </p:txBody>
        </p:sp>
      </p:grpSp>
      <p:pic>
        <p:nvPicPr>
          <p:cNvPr id="13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38351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7551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81551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4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945081" cy="51054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05153"/>
                </a:solidFill>
              </a:rPr>
              <a:t>How do I increase BSP in my classroom? Checklist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sz="2000" dirty="0"/>
              <a:t>Evaluate current rates of general and behavior specific praise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behaviors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Practice delivery of BSP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Observe student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BSP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BSP delivery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Seek student input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5029200"/>
            <a:ext cx="30480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“Behavior Specific Praise Implementation Checklist for Success”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How well is it working?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Examining the Effects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93868"/>
              </p:ext>
            </p:extLst>
          </p:nvPr>
        </p:nvGraphicFramePr>
        <p:xfrm>
          <a:off x="381000" y="1524000"/>
          <a:ext cx="7543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340475"/>
            <a:ext cx="259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2014-2015 CI3T Training Project </a:t>
            </a:r>
            <a:fld id="{7521C267-2BA4-4B3D-8E70-EA915D9ED6B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C:\Users\Jessica\AppData\Local\Microsoft\Windows\Temporary Internet Files\Content.IE5\A3NIT4A9\MC900078711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1524000"/>
            <a:ext cx="19050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6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BSP Treatment Integrity Checklist 07 17 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86200" cy="50292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Ensuring the Strategy is in Place: Treatment Integrity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4707" y="1448811"/>
            <a:ext cx="4623602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0515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0515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0515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0515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1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Have structures in place to monitor whether behavior specific praise is carried out as intended.</a:t>
            </a:r>
          </a:p>
          <a:p>
            <a:pPr marL="0" indent="0">
              <a:buNone/>
            </a:pPr>
            <a:r>
              <a:rPr lang="en-US" sz="1800" dirty="0" smtClean="0"/>
              <a:t>Treatment integrity checklist items:</a:t>
            </a:r>
          </a:p>
          <a:p>
            <a:pPr marL="347663" lvl="0" indent="-347663">
              <a:buFont typeface="+mj-lt"/>
              <a:buAutoNum type="arabicPeriod"/>
            </a:pPr>
            <a:r>
              <a:rPr lang="en-US" sz="1800" dirty="0"/>
              <a:t>Did I identify target behaviors and/or students to acknowledge using BSP? </a:t>
            </a:r>
          </a:p>
          <a:p>
            <a:pPr marL="347663" lvl="0" indent="-347663">
              <a:buFont typeface="+mj-lt"/>
              <a:buAutoNum type="arabicPeriod"/>
            </a:pPr>
            <a:r>
              <a:rPr lang="en-US" sz="1800" dirty="0"/>
              <a:t>Did I prepare to deliver BSP prior to the lesson (i.e., scripts complete, deliver practiced, additional </a:t>
            </a:r>
            <a:r>
              <a:rPr lang="en-US" sz="1800" dirty="0" err="1"/>
              <a:t>reinforcers</a:t>
            </a:r>
            <a:r>
              <a:rPr lang="en-US" sz="1800" dirty="0"/>
              <a:t> gathered)?</a:t>
            </a:r>
          </a:p>
          <a:p>
            <a:pPr marL="347663" lvl="0" indent="-347663">
              <a:buFont typeface="+mj-lt"/>
              <a:buAutoNum type="arabicPeriod"/>
            </a:pPr>
            <a:r>
              <a:rPr lang="en-US" sz="1800" dirty="0"/>
              <a:t>Did I observe students for the target behavior (or a portion / approximation thereof)?</a:t>
            </a:r>
          </a:p>
          <a:p>
            <a:pPr marL="347663" lvl="0" indent="-347663">
              <a:buFont typeface="+mj-lt"/>
              <a:buAutoNum type="arabicPeriod"/>
            </a:pPr>
            <a:r>
              <a:rPr lang="en-US" sz="1800" dirty="0"/>
              <a:t>Did I provide a praise statement that acknowledged a specific target behavior and was administered immediately following the target behavior?</a:t>
            </a:r>
          </a:p>
          <a:p>
            <a:pPr marL="347663" lvl="0" indent="-347663">
              <a:buFont typeface="+mj-lt"/>
              <a:buAutoNum type="arabicPeriod"/>
            </a:pPr>
            <a:r>
              <a:rPr lang="en-US" sz="1800" dirty="0"/>
              <a:t>Did I self-monitor my use of BSP?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791200" y="4953000"/>
            <a:ext cx="3158836" cy="9893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051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051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0515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0515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1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See “Behavior Specific Praise Treatment Integrity Checklist”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BSP_SV_Pre_Student 07 21 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532909" cy="45720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04_BSP_SV_Post_Student 07 21 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600200"/>
            <a:ext cx="3532909" cy="45720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505153"/>
                </a:solidFill>
              </a:rPr>
              <a:t>What does the student think about it?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20844" y="2652304"/>
            <a:ext cx="3419145" cy="8844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See “Behavior Specific Praise Social Validity Student”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5639" y="3801908"/>
            <a:ext cx="322955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Completed by the student(s) participating in the intervention at two time points: </a:t>
            </a:r>
          </a:p>
          <a:p>
            <a:pPr algn="dist"/>
            <a:r>
              <a:rPr lang="en-US" sz="2400" b="1" dirty="0" smtClean="0"/>
              <a:t>Pre    and    Post</a:t>
            </a:r>
          </a:p>
          <a:p>
            <a:pPr algn="ctr"/>
            <a:r>
              <a:rPr lang="en-US" sz="2400" b="1" dirty="0" smtClean="0"/>
              <a:t>Intervention</a:t>
            </a:r>
            <a:endParaRPr lang="en-US" sz="2400" b="1" dirty="0"/>
          </a:p>
        </p:txBody>
      </p:sp>
      <p:sp>
        <p:nvSpPr>
          <p:cNvPr id="9" name="Striped Right Arrow 8"/>
          <p:cNvSpPr/>
          <p:nvPr/>
        </p:nvSpPr>
        <p:spPr>
          <a:xfrm>
            <a:off x="6291301" y="5365909"/>
            <a:ext cx="457200" cy="27432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10800000">
            <a:off x="2724172" y="5365909"/>
            <a:ext cx="457200" cy="27432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does the teacher think about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6" y="1828797"/>
            <a:ext cx="3282394" cy="426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200" y="1828800"/>
            <a:ext cx="3352800" cy="426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219448" y="2076407"/>
            <a:ext cx="2705100" cy="8844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See “Social </a:t>
            </a:r>
            <a:r>
              <a:rPr lang="en-US" sz="1600" dirty="0"/>
              <a:t>Validity </a:t>
            </a:r>
            <a:r>
              <a:rPr lang="en-US" sz="1600" dirty="0" smtClean="0"/>
              <a:t>Adapted-IRP15 Adult”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9448" y="3159958"/>
            <a:ext cx="270510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Completed by the </a:t>
            </a:r>
            <a:r>
              <a:rPr lang="en-US" sz="2400" b="1" dirty="0" smtClean="0"/>
              <a:t>teacher(</a:t>
            </a:r>
            <a:r>
              <a:rPr lang="en-US" sz="2400" b="1" dirty="0"/>
              <a:t>s</a:t>
            </a:r>
            <a:r>
              <a:rPr lang="en-US" sz="2400" b="1" dirty="0" smtClean="0"/>
              <a:t>) and parent(s) involved in </a:t>
            </a:r>
            <a:r>
              <a:rPr lang="en-US" sz="2400" b="1" dirty="0"/>
              <a:t>the intervention at two time points: </a:t>
            </a:r>
          </a:p>
          <a:p>
            <a:pPr algn="dist"/>
            <a:r>
              <a:rPr lang="en-US" sz="2400" b="1" dirty="0"/>
              <a:t>Pre    and    Post</a:t>
            </a:r>
          </a:p>
          <a:p>
            <a:pPr algn="ctr"/>
            <a:r>
              <a:rPr lang="en-US" sz="2400" b="1" dirty="0"/>
              <a:t>Intervention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5867400" y="5089902"/>
            <a:ext cx="457200" cy="27432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0800000">
            <a:off x="2822909" y="5089902"/>
            <a:ext cx="457200" cy="27432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64008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(Lane, Menzies, Ennis, &amp; Oakes, 2015)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Elementary Intervention Grid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837013"/>
              </p:ext>
            </p:extLst>
          </p:nvPr>
        </p:nvGraphicFramePr>
        <p:xfrm>
          <a:off x="0" y="1295400"/>
          <a:ext cx="9144000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3124200"/>
                <a:gridCol w="1828800"/>
                <a:gridCol w="1752600"/>
              </a:tblGrid>
              <a:tr h="422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Support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School-wide Data: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Entry Criteria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 to Monitor Progress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Exit Criteria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700" kern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6996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Behavior specific praise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Behavior specific praise (BSP) refers to sincere praise statements that acknowledge the student and reference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specific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desirable behavior being recognized, praising effort (not ability).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One </a:t>
                      </a:r>
                      <a:r>
                        <a:rPr lang="en-US" sz="14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 </a:t>
                      </a: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more of the following:</a:t>
                      </a: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Behavior: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SRSS-E7: Moderate (4-8)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SRSS-I5: Moderate (2-3)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SRSS-E7: High (9-21)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SRSS-I5: High (4-15)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Ranking of 1, 2, or 3 on the Motivation to Learn subscale of </a:t>
                      </a:r>
                      <a:r>
                        <a:rPr lang="en-US" sz="1700" kern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SSiS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-PSG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or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ODRs within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 grading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period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AND/</a:t>
                      </a: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Academic: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Two of more missing assignments within a grading period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AIMSweb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: intensive or strategic level (math or reading)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Progress report: Targeted for Growth for academic learning behaviors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Student behavior</a:t>
                      </a:r>
                      <a:r>
                        <a:rPr lang="en-US" sz="1700" kern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targeted for improvement (e.g., a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cademic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engaged time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intervals, assignment completion, ODRs).</a:t>
                      </a: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Treatment integrity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Implementation checklist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Treatment integrity checklist</a:t>
                      </a: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800" kern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Social validity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IRP-15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teacher)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Student-completed survey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0-1 ODRs in a grading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period</a:t>
                      </a:r>
                      <a:r>
                        <a:rPr lang="en-US" sz="17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Zero 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missing assignments in a grading 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period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SRSS-E7: Low (0-3)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SRSS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-I5: Low (0-1)</a:t>
                      </a: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Ranking of 4 or 5 on the Motivation to Learn subscale of </a:t>
                      </a:r>
                      <a:r>
                        <a:rPr lang="en-US" sz="1700" kern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SSiS</a:t>
                      </a:r>
                      <a:r>
                        <a:rPr lang="en-US" sz="17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-PSG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Low-Intensity Strategies for Academics and Behavior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-17526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 descr="Cover Graph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2182238" cy="28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908271" cy="9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59585" y="5003018"/>
            <a:ext cx="2962656" cy="619888"/>
            <a:chOff x="1758856" y="3188128"/>
            <a:chExt cx="2962656" cy="619888"/>
          </a:xfrm>
        </p:grpSpPr>
        <p:sp>
          <p:nvSpPr>
            <p:cNvPr id="9" name="Rounded Rectangle 8"/>
            <p:cNvSpPr/>
            <p:nvPr/>
          </p:nvSpPr>
          <p:spPr>
            <a:xfrm>
              <a:off x="1758856" y="3188128"/>
              <a:ext cx="2962656" cy="61988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758856" y="3188128"/>
              <a:ext cx="2902136" cy="559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Self-monitoring</a:t>
              </a:r>
              <a:endParaRPr lang="en-US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9585" y="5677699"/>
            <a:ext cx="2962656" cy="619888"/>
            <a:chOff x="2633471" y="3254803"/>
            <a:chExt cx="2962656" cy="619888"/>
          </a:xfrm>
        </p:grpSpPr>
        <p:sp>
          <p:nvSpPr>
            <p:cNvPr id="13" name="Rounded Rectangle 12"/>
            <p:cNvSpPr/>
            <p:nvPr/>
          </p:nvSpPr>
          <p:spPr>
            <a:xfrm>
              <a:off x="2633471" y="3254803"/>
              <a:ext cx="2962656" cy="61988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663731" y="3285063"/>
              <a:ext cx="2902136" cy="559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Behavior Contracts</a:t>
              </a:r>
              <a:endParaRPr lang="en-US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142499888448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6200" y="1676400"/>
            <a:ext cx="2243898" cy="32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64008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(Lane, Menzies, Ennis, &amp; Oakes, 2015)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Secondary Intervention Grid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983907"/>
              </p:ext>
            </p:extLst>
          </p:nvPr>
        </p:nvGraphicFramePr>
        <p:xfrm>
          <a:off x="0" y="1495046"/>
          <a:ext cx="9144000" cy="5596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0600"/>
                <a:gridCol w="1447800"/>
                <a:gridCol w="31242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effectLst/>
                        </a:rPr>
                        <a:t>Support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Description</a:t>
                      </a:r>
                      <a:endParaRPr lang="en-US" sz="1700" kern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School-wide Data: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Entry Criteria</a:t>
                      </a:r>
                      <a:endParaRPr lang="en-US" sz="1700" kern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Data to Monitor Progress</a:t>
                      </a:r>
                      <a:endParaRPr lang="en-US" sz="1700" kern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Exit Criteria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>
                          <a:effectLst/>
                        </a:rPr>
                        <a:t> </a:t>
                      </a:r>
                      <a:endParaRPr lang="en-US" sz="1700" kern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effectLst/>
                        </a:rPr>
                        <a:t>Behavior specific praise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effectLst/>
                        </a:rPr>
                        <a:t>Behavior specific praise (BSP) refers to sincere praise statements that acknowledge the student and reference </a:t>
                      </a:r>
                      <a:r>
                        <a:rPr lang="en-US" sz="1700" kern="1400" dirty="0" smtClean="0">
                          <a:effectLst/>
                        </a:rPr>
                        <a:t>specific</a:t>
                      </a:r>
                      <a:r>
                        <a:rPr lang="en-US" sz="1700" kern="1400" dirty="0">
                          <a:effectLst/>
                        </a:rPr>
                        <a:t>, desirable behavior being recognized, praising effort (not ability). 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effectLst/>
                        </a:rPr>
                        <a:t>One of more of the following:</a:t>
                      </a: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effectLst/>
                        </a:rPr>
                        <a:t>Behavior: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SRSS: Moderate (4-8)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SRSS: High (9-21)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Ranking of 1, 2, or 3 on the Motivation to Learn subscale of the </a:t>
                      </a:r>
                      <a:r>
                        <a:rPr lang="en-US" sz="1700" kern="1400" dirty="0" err="1">
                          <a:effectLst/>
                        </a:rPr>
                        <a:t>SSiS</a:t>
                      </a:r>
                      <a:r>
                        <a:rPr lang="en-US" sz="1700" kern="1400" dirty="0">
                          <a:effectLst/>
                        </a:rPr>
                        <a:t>-PSG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2 office discipline referrals (ODRs) within a grading </a:t>
                      </a:r>
                      <a:r>
                        <a:rPr lang="en-US" sz="1700" kern="1400" dirty="0" smtClean="0">
                          <a:effectLst/>
                        </a:rPr>
                        <a:t>period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 smtClean="0">
                          <a:effectLst/>
                        </a:rPr>
                        <a:t>AND</a:t>
                      </a:r>
                      <a:r>
                        <a:rPr lang="en-US" sz="1700" b="1" kern="1400" dirty="0">
                          <a:effectLst/>
                        </a:rPr>
                        <a:t>/</a:t>
                      </a:r>
                      <a:r>
                        <a:rPr lang="en-US" sz="1700" b="1" kern="1400" dirty="0" smtClean="0">
                          <a:effectLst/>
                        </a:rPr>
                        <a:t>OR</a:t>
                      </a:r>
                      <a:endParaRPr lang="en-US" sz="1700" b="1" kern="1400" dirty="0">
                        <a:effectLst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effectLst/>
                        </a:rPr>
                        <a:t>Academic: 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Report card: 1 or more course failures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Two of more missing assignments within a grading period in a class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 err="1">
                          <a:effectLst/>
                        </a:rPr>
                        <a:t>AIMSweb</a:t>
                      </a:r>
                      <a:r>
                        <a:rPr lang="en-US" sz="1700" kern="1400" dirty="0">
                          <a:effectLst/>
                        </a:rPr>
                        <a:t>: intensive or strategic level (math or reading)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"/>
                      </a:pPr>
                      <a:r>
                        <a:rPr lang="en-US" sz="1700" kern="1400" dirty="0">
                          <a:effectLst/>
                        </a:rPr>
                        <a:t>Below 2.5 GPA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Student behavior</a:t>
                      </a:r>
                      <a:r>
                        <a:rPr lang="en-US" sz="1700" kern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targeted for improvement (e.g., a</a:t>
                      </a: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cademic engaged time % of intervals, assignment completion, ODRs).</a:t>
                      </a: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800" kern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Treatment integrity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Implementation checklist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Treatment integrity checklist</a:t>
                      </a: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800" kern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700" b="1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Social validity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IRP-15 (teacher)</a:t>
                      </a:r>
                    </a:p>
                    <a:p>
                      <a:pPr marL="227013" marR="0" lvl="0" indent="-2270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Student-completed survey</a:t>
                      </a:r>
                      <a:endParaRPr lang="en-US" sz="1700" kern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effectLst/>
                        </a:rPr>
                        <a:t>0-1 ODRs in a grading </a:t>
                      </a:r>
                      <a:r>
                        <a:rPr lang="en-US" sz="1700" kern="1400" dirty="0" smtClean="0">
                          <a:effectLst/>
                        </a:rPr>
                        <a:t>period</a:t>
                      </a:r>
                      <a:endParaRPr lang="en-US" sz="1700" kern="1400" dirty="0">
                        <a:effectLst/>
                      </a:endParaRPr>
                    </a:p>
                    <a:p>
                      <a:pPr marL="450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 smtClean="0">
                          <a:effectLst/>
                        </a:rPr>
                        <a:t>and</a:t>
                      </a:r>
                      <a:endParaRPr lang="en-US" sz="1700" b="1" kern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effectLst/>
                        </a:rPr>
                        <a:t>2.5 GPA or higher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effectLst/>
                        </a:rPr>
                        <a:t>Zero missing assignments per class in a grading </a:t>
                      </a:r>
                      <a:r>
                        <a:rPr lang="en-US" sz="1700" kern="1400" dirty="0" smtClean="0">
                          <a:effectLst/>
                        </a:rPr>
                        <a:t>period</a:t>
                      </a:r>
                      <a:r>
                        <a:rPr lang="en-US" sz="1700" kern="1400" dirty="0">
                          <a:effectLst/>
                        </a:rPr>
                        <a:t> </a:t>
                      </a: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 smtClean="0">
                          <a:effectLst/>
                        </a:rPr>
                        <a:t>and</a:t>
                      </a:r>
                      <a:endParaRPr lang="en-US" sz="1700" b="1" kern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effectLst/>
                        </a:rPr>
                        <a:t>SRSS: Low (0-3) </a:t>
                      </a: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400" dirty="0">
                          <a:effectLst/>
                        </a:rPr>
                        <a:t>or</a:t>
                      </a:r>
                    </a:p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kern="1400" dirty="0">
                          <a:effectLst/>
                        </a:rPr>
                        <a:t>Ranking of 4 or 5 on the Motivation to Learn subscale of the </a:t>
                      </a:r>
                      <a:r>
                        <a:rPr lang="en-US" sz="1700" kern="1400" dirty="0" err="1">
                          <a:effectLst/>
                        </a:rPr>
                        <a:t>SSiS</a:t>
                      </a:r>
                      <a:r>
                        <a:rPr lang="en-US" sz="1700" kern="1400" dirty="0">
                          <a:effectLst/>
                        </a:rPr>
                        <a:t>-PSG</a:t>
                      </a:r>
                    </a:p>
                    <a:p>
                      <a:pPr marL="6985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400" dirty="0">
                          <a:effectLst/>
                        </a:rPr>
                        <a:t> </a:t>
                      </a:r>
                      <a:endParaRPr lang="en-US" sz="17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94" y="6297182"/>
            <a:ext cx="2228093" cy="487681"/>
          </a:xfrm>
          <a:prstGeom prst="rect">
            <a:avLst/>
          </a:prstGeom>
        </p:spPr>
      </p:pic>
      <p:pic>
        <p:nvPicPr>
          <p:cNvPr id="358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95">
            <a:off x="4375150" y="2708275"/>
            <a:ext cx="2376488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981">
            <a:off x="3463925" y="1530350"/>
            <a:ext cx="2366963" cy="118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301">
            <a:off x="2613025" y="3376613"/>
            <a:ext cx="23717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503">
            <a:off x="373063" y="3486150"/>
            <a:ext cx="2528887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308">
            <a:off x="4751388" y="4519613"/>
            <a:ext cx="2366962" cy="1185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0346">
            <a:off x="1319213" y="2333625"/>
            <a:ext cx="2371725" cy="1195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5847" name="Title 1"/>
          <p:cNvSpPr>
            <a:spLocks noGrp="1"/>
          </p:cNvSpPr>
          <p:nvPr>
            <p:ph type="title"/>
          </p:nvPr>
        </p:nvSpPr>
        <p:spPr>
          <a:xfrm>
            <a:off x="-44450" y="0"/>
            <a:ext cx="5686425" cy="1066800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CI</a:t>
            </a:r>
            <a:r>
              <a:rPr lang="en-US" altLang="en-US" sz="8000" baseline="-20000" dirty="0" smtClean="0">
                <a:solidFill>
                  <a:schemeClr val="bg1"/>
                </a:solidFill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</a:rPr>
              <a:t>T Ticket Examples</a:t>
            </a:r>
          </a:p>
        </p:txBody>
      </p:sp>
      <p:pic>
        <p:nvPicPr>
          <p:cNvPr id="35848" name="Picture 2" descr="https://www.positiveaction.net/images/taf-circle-lar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76200"/>
            <a:ext cx="1012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662">
            <a:off x="3862388" y="5489575"/>
            <a:ext cx="2438400" cy="12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6434">
            <a:off x="4154488" y="901700"/>
            <a:ext cx="2697162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00600"/>
            <a:ext cx="3459163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515">
            <a:off x="5586413" y="1781175"/>
            <a:ext cx="3433762" cy="172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3020">
            <a:off x="420688" y="1433513"/>
            <a:ext cx="2435225" cy="121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575">
            <a:off x="3395663" y="3365500"/>
            <a:ext cx="5526087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7907">
            <a:off x="1011256" y="3735570"/>
            <a:ext cx="4680816" cy="23279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746705">
            <a:off x="220403" y="986715"/>
            <a:ext cx="3133122" cy="15610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118536">
            <a:off x="5831300" y="573083"/>
            <a:ext cx="3116983" cy="15529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/>
          <a:stretch/>
        </p:blipFill>
        <p:spPr bwMode="auto">
          <a:xfrm rot="21302167">
            <a:off x="2672285" y="2073603"/>
            <a:ext cx="3986212" cy="2056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15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14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13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12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11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10yel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9yell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8yell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7yell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6yell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5yell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4yell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3yell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2yello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1yello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30seconds_yellow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00seconds_yellow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505075"/>
            <a:ext cx="5076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oakes\AppData\Local\Microsoft\Windows\Temporary Internet Files\Content.IE5\PIWKUSXS\MC900433838[1]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46114"/>
            <a:ext cx="3084266" cy="32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05601" y="48768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Let’s talk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k923l138\AppData\Local\Microsoft\Windows\Temporary Internet Files\Content.IE5\C16BPSGT\MC900432648[1]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1405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k923l138\AppData\Local\Microsoft\Windows\Temporary Internet Files\Content.IE5\17PB97J1\MC900078625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" y="2819400"/>
            <a:ext cx="1296063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0" y="838200"/>
            <a:ext cx="8534400" cy="1631216"/>
          </a:xfrm>
          <a:prstGeom prst="rect">
            <a:avLst/>
          </a:prstGeom>
          <a:solidFill>
            <a:srgbClr val="81D84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Draft a list of behavior specific praise statements you can use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your classroom during various instructional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other key areas in your building (see expectation matrices).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the use of skills taught during your school-wide social skills program.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4953000"/>
            <a:ext cx="3962399" cy="923330"/>
          </a:xfrm>
          <a:prstGeom prst="rect">
            <a:avLst/>
          </a:prstGeom>
          <a:solidFill>
            <a:srgbClr val="81D84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Plan … </a:t>
            </a:r>
          </a:p>
          <a:p>
            <a:r>
              <a:rPr lang="en-US" dirty="0" smtClean="0"/>
              <a:t>Implementation Checklist for Success: BSP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you please ….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4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7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6256"/>
            <a:ext cx="1614488" cy="2299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9812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Lane, K. L., Menzies, H. M., Ennis, R. P., &amp; Oakes, W. P. (2015). </a:t>
            </a:r>
            <a:r>
              <a:rPr lang="en-US" sz="3200" i="1" dirty="0"/>
              <a:t>Supporting behavior for school success: A step-by-step guide to key strategies</a:t>
            </a:r>
            <a:r>
              <a:rPr lang="en-US" sz="3200" dirty="0"/>
              <a:t>. New York, NY:  Guilford Press</a:t>
            </a:r>
            <a:r>
              <a:rPr lang="en-US" sz="3200" dirty="0" smtClean="0"/>
              <a:t>.</a:t>
            </a:r>
            <a:endParaRPr lang="en-US" sz="3200" dirty="0">
              <a:latin typeface="Times New Roman"/>
              <a:ea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Related </a:t>
            </a:r>
            <a:r>
              <a:rPr lang="en-US" sz="4000" dirty="0" smtClean="0"/>
              <a:t>Resource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5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-16613"/>
            <a:ext cx="9144000" cy="1143000"/>
          </a:xfrm>
          <a:prstGeom prst="rect">
            <a:avLst/>
          </a:prstGeom>
          <a:solidFill>
            <a:srgbClr val="81D84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rgbClr val="505153"/>
                </a:solidFill>
              </a:rPr>
              <a:t>Resources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8227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06188" y="1328195"/>
            <a:ext cx="4724399" cy="164360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Brush Script MT" pitchFamily="66" charset="0"/>
              <a:buNone/>
            </a:pPr>
            <a:endParaRPr lang="en-US" sz="3200" dirty="0" smtClean="0"/>
          </a:p>
          <a:p>
            <a:pPr marL="0" indent="0" eaLnBrk="1" hangingPunct="1">
              <a:buFont typeface="Brush Script MT" pitchFamily="66" charset="0"/>
              <a:buNone/>
            </a:pPr>
            <a:r>
              <a:rPr lang="en-US" sz="3200" dirty="0" smtClean="0"/>
              <a:t>Questions:</a:t>
            </a:r>
          </a:p>
          <a:p>
            <a:pPr marL="0" indent="0" eaLnBrk="1" hangingPunct="1">
              <a:buFont typeface="Brush Script MT" pitchFamily="66" charset="0"/>
              <a:buNone/>
            </a:pPr>
            <a:r>
              <a:rPr lang="en-US" sz="3800" b="1" dirty="0" err="1" smtClean="0">
                <a:solidFill>
                  <a:schemeClr val="accent1"/>
                </a:solidFill>
              </a:rPr>
              <a:t>kathleen.lane@ku.edu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Brush Script MT" pitchFamily="66" charset="0"/>
              <a:buNone/>
            </a:pPr>
            <a:endParaRPr lang="en-US" sz="38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Brush Script MT" pitchFamily="66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Brush Script MT" pitchFamily="66" charset="0"/>
              <a:buNone/>
            </a:pPr>
            <a:endParaRPr lang="en-US" sz="2800" dirty="0" smtClean="0"/>
          </a:p>
        </p:txBody>
      </p:sp>
      <p:pic>
        <p:nvPicPr>
          <p:cNvPr id="6" name="Picture 2" descr="_2_126B14DC126B1074005A90E0852579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53" y="1195154"/>
            <a:ext cx="2071931" cy="238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ver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903378" cy="24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over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66" y="2971800"/>
            <a:ext cx="1952268" cy="25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 descr="umbrei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6" r="-59806"/>
          <a:stretch>
            <a:fillRect/>
          </a:stretch>
        </p:blipFill>
        <p:spPr>
          <a:xfrm>
            <a:off x="5310554" y="3452446"/>
            <a:ext cx="4157180" cy="234540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 rot="20817558">
            <a:off x="118266" y="27603"/>
            <a:ext cx="1421940" cy="136968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D0101"/>
                </a:solidFill>
              </a:rPr>
              <a:t>Thank you!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17007"/>
            <a:ext cx="19479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142499888448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211787"/>
            <a:ext cx="2243898" cy="32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is behavior specific praise (BSP)?</a:t>
            </a:r>
            <a:endParaRPr lang="en-US" sz="2800" dirty="0"/>
          </a:p>
          <a:p>
            <a:r>
              <a:rPr lang="en-US" sz="2800" dirty="0"/>
              <a:t>Why is </a:t>
            </a:r>
            <a:r>
              <a:rPr lang="en-US" sz="2800" dirty="0" smtClean="0"/>
              <a:t>BSP </a:t>
            </a:r>
            <a:r>
              <a:rPr lang="en-US" sz="2800" dirty="0"/>
              <a:t>effective?</a:t>
            </a:r>
          </a:p>
          <a:p>
            <a:r>
              <a:rPr lang="en-US" sz="2800" dirty="0"/>
              <a:t>What does the supporting research for </a:t>
            </a:r>
            <a:r>
              <a:rPr lang="en-US" sz="2800" dirty="0" smtClean="0"/>
              <a:t>BSP say</a:t>
            </a:r>
            <a:r>
              <a:rPr lang="en-US" sz="2800" dirty="0"/>
              <a:t>?</a:t>
            </a:r>
          </a:p>
          <a:p>
            <a:r>
              <a:rPr lang="en-US" sz="2800" dirty="0"/>
              <a:t>What are the benefits and challenges?</a:t>
            </a:r>
          </a:p>
          <a:p>
            <a:r>
              <a:rPr lang="en-US" sz="2800" dirty="0"/>
              <a:t>How do I implement </a:t>
            </a:r>
            <a:r>
              <a:rPr lang="en-US" sz="2800" dirty="0" smtClean="0"/>
              <a:t>behavior specific praise in my in </a:t>
            </a:r>
            <a:r>
              <a:rPr lang="en-US" sz="2800" dirty="0"/>
              <a:t>my classroom?        </a:t>
            </a:r>
          </a:p>
          <a:p>
            <a:pPr marL="457200" lvl="1" indent="0">
              <a:buNone/>
            </a:pPr>
            <a:r>
              <a:rPr lang="en-US" dirty="0"/>
              <a:t>   Checklist for Success</a:t>
            </a:r>
          </a:p>
          <a:p>
            <a:r>
              <a:rPr lang="en-US" sz="2800" dirty="0"/>
              <a:t>How well is it working?       Examining the Effects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17" descr="C:\Users\k923l138\AppData\Local\Microsoft\Windows\Temporary Internet Files\Content.IE5\N0KMUEJ5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679668" cy="6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woakes\AppData\Local\Microsoft\Windows\Temporary Internet Files\Content.IE5\A1F62JC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609486" cy="6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"/>
          <p:cNvSpPr txBox="1"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solidFill>
            <a:srgbClr val="ABB8C9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</a:rPr>
              <a:t>Comprehensive, Integrated, Three-Tiered  Model of Prevention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28" name="Arrow Tier 1"/>
          <p:cNvSpPr/>
          <p:nvPr/>
        </p:nvSpPr>
        <p:spPr bwMode="auto">
          <a:xfrm>
            <a:off x="14" y="416602"/>
            <a:ext cx="3517365" cy="1981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black"/>
                </a:solidFill>
              </a:rPr>
              <a:t>Goal: Reduce Harm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Specialized individual systems for students with high-risk</a:t>
            </a:r>
          </a:p>
        </p:txBody>
      </p:sp>
      <p:pic>
        <p:nvPicPr>
          <p:cNvPr id="60" name="Original Triangle" descr="Triangle 3.jpg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86105"/>
            <a:ext cx="84201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Triangle"/>
          <p:cNvGrpSpPr/>
          <p:nvPr/>
        </p:nvGrpSpPr>
        <p:grpSpPr>
          <a:xfrm>
            <a:off x="423333" y="1059255"/>
            <a:ext cx="8466403" cy="5722545"/>
            <a:chOff x="423333" y="1059255"/>
            <a:chExt cx="8466403" cy="5722545"/>
          </a:xfrm>
        </p:grpSpPr>
        <p:sp>
          <p:nvSpPr>
            <p:cNvPr id="88" name="Green Triangle"/>
            <p:cNvSpPr/>
            <p:nvPr userDrawn="1"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9" name="Yellow Triangle"/>
            <p:cNvSpPr/>
            <p:nvPr userDrawn="1"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d Triangle"/>
            <p:cNvSpPr/>
            <p:nvPr userDrawn="1"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mains"/>
            <p:cNvSpPr txBox="1"/>
            <p:nvPr userDrawn="1"/>
          </p:nvSpPr>
          <p:spPr>
            <a:xfrm>
              <a:off x="423333" y="6096000"/>
              <a:ext cx="82973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	Academic	Behavioral	Social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92" name="Straight Connector 91"/>
            <p:cNvCxnSpPr/>
            <p:nvPr userDrawn="1"/>
          </p:nvCxnSpPr>
          <p:spPr>
            <a:xfrm rot="5400000">
              <a:off x="5486397" y="6324600"/>
              <a:ext cx="91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1083733" y="5867400"/>
              <a:ext cx="6985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rot="5400000">
              <a:off x="2751673" y="6324600"/>
              <a:ext cx="914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Behavior Arrow"/>
            <p:cNvSpPr>
              <a:spLocks noChangeShapeType="1"/>
            </p:cNvSpPr>
            <p:nvPr userDrawn="1"/>
          </p:nvSpPr>
          <p:spPr bwMode="auto">
            <a:xfrm flipH="1">
              <a:off x="4593768" y="4106963"/>
              <a:ext cx="2213536" cy="207938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Social Arrow"/>
            <p:cNvSpPr>
              <a:spLocks noChangeShapeType="1"/>
            </p:cNvSpPr>
            <p:nvPr userDrawn="1"/>
          </p:nvSpPr>
          <p:spPr bwMode="auto">
            <a:xfrm flipH="1">
              <a:off x="7096742" y="5486399"/>
              <a:ext cx="690665" cy="6999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PBIS Framework"/>
            <p:cNvSpPr txBox="1">
              <a:spLocks noChangeArrowheads="1"/>
            </p:cNvSpPr>
            <p:nvPr userDrawn="1"/>
          </p:nvSpPr>
          <p:spPr bwMode="auto">
            <a:xfrm>
              <a:off x="6638572" y="3740744"/>
              <a:ext cx="1905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PBIS Framework</a:t>
              </a:r>
            </a:p>
          </p:txBody>
        </p:sp>
        <p:sp>
          <p:nvSpPr>
            <p:cNvPr id="98" name="Validated Curricula"/>
            <p:cNvSpPr txBox="1">
              <a:spLocks noChangeArrowheads="1"/>
            </p:cNvSpPr>
            <p:nvPr userDrawn="1"/>
          </p:nvSpPr>
          <p:spPr bwMode="auto">
            <a:xfrm>
              <a:off x="7702611" y="4884936"/>
              <a:ext cx="11871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Validated Curricula</a:t>
              </a:r>
            </a:p>
          </p:txBody>
        </p:sp>
        <p:sp>
          <p:nvSpPr>
            <p:cNvPr id="99" name="80%"/>
            <p:cNvSpPr txBox="1">
              <a:spLocks noChangeArrowheads="1"/>
            </p:cNvSpPr>
            <p:nvPr userDrawn="1"/>
          </p:nvSpPr>
          <p:spPr bwMode="auto">
            <a:xfrm>
              <a:off x="3858358" y="4561929"/>
              <a:ext cx="14272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≈80%</a:t>
              </a:r>
            </a:p>
          </p:txBody>
        </p:sp>
        <p:sp>
          <p:nvSpPr>
            <p:cNvPr id="100" name="15%"/>
            <p:cNvSpPr txBox="1">
              <a:spLocks noChangeArrowheads="1"/>
            </p:cNvSpPr>
            <p:nvPr userDrawn="1"/>
          </p:nvSpPr>
          <p:spPr bwMode="auto">
            <a:xfrm>
              <a:off x="4009537" y="2269980"/>
              <a:ext cx="11249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≈15%</a:t>
              </a:r>
            </a:p>
          </p:txBody>
        </p:sp>
        <p:sp>
          <p:nvSpPr>
            <p:cNvPr id="101" name="5%"/>
            <p:cNvSpPr txBox="1">
              <a:spLocks noChangeArrowheads="1"/>
            </p:cNvSpPr>
            <p:nvPr userDrawn="1"/>
          </p:nvSpPr>
          <p:spPr bwMode="auto">
            <a:xfrm>
              <a:off x="4155310" y="1130642"/>
              <a:ext cx="8333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≈5%</a:t>
              </a:r>
            </a:p>
          </p:txBody>
        </p:sp>
      </p:grpSp>
      <p:grpSp>
        <p:nvGrpSpPr>
          <p:cNvPr id="102" name="Arrows"/>
          <p:cNvGrpSpPr/>
          <p:nvPr/>
        </p:nvGrpSpPr>
        <p:grpSpPr>
          <a:xfrm>
            <a:off x="0" y="1358106"/>
            <a:ext cx="9137191" cy="3823494"/>
            <a:chOff x="0" y="1358106"/>
            <a:chExt cx="9137191" cy="3823494"/>
          </a:xfrm>
        </p:grpSpPr>
        <p:sp>
          <p:nvSpPr>
            <p:cNvPr id="103" name="Arrow Tier 1"/>
            <p:cNvSpPr/>
            <p:nvPr userDrawn="1"/>
          </p:nvSpPr>
          <p:spPr bwMode="auto">
            <a:xfrm>
              <a:off x="0" y="3200400"/>
              <a:ext cx="3810000" cy="19812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sng" dirty="0" smtClean="0">
                  <a:solidFill>
                    <a:prstClr val="black"/>
                  </a:solidFill>
                </a:rPr>
                <a:t>Goal: Prevent Harm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School/classroom-wide systems for all students, staff, &amp; settings</a:t>
              </a:r>
            </a:p>
          </p:txBody>
        </p:sp>
        <p:sp>
          <p:nvSpPr>
            <p:cNvPr id="104" name="Arrow Tier 2"/>
            <p:cNvSpPr/>
            <p:nvPr userDrawn="1"/>
          </p:nvSpPr>
          <p:spPr bwMode="auto">
            <a:xfrm flipH="1">
              <a:off x="6046519" y="1358106"/>
              <a:ext cx="3090672" cy="19812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sng" dirty="0" smtClean="0">
                  <a:solidFill>
                    <a:prstClr val="black"/>
                  </a:solidFill>
                  <a:cs typeface="Arial" charset="0"/>
                </a:rPr>
                <a:t>Goal: Reverse Harm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black"/>
                  </a:solidFill>
                  <a:cs typeface="Arial" charset="0"/>
                </a:rPr>
                <a:t>Specialized group systems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black"/>
                  </a:solidFill>
                  <a:cs typeface="Arial" charset="0"/>
                </a:rPr>
                <a:t>for students at-risk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6" name="Tier 1"/>
          <p:cNvSpPr txBox="1">
            <a:spLocks noChangeArrowheads="1"/>
          </p:cNvSpPr>
          <p:nvPr/>
        </p:nvSpPr>
        <p:spPr bwMode="auto">
          <a:xfrm>
            <a:off x="2476500" y="5029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Primary Prevention (Tier 1) </a:t>
            </a:r>
          </a:p>
        </p:txBody>
      </p:sp>
      <p:sp>
        <p:nvSpPr>
          <p:cNvPr id="107" name="Tier 2"/>
          <p:cNvSpPr txBox="1">
            <a:spLocks noChangeArrowheads="1"/>
          </p:cNvSpPr>
          <p:nvPr/>
        </p:nvSpPr>
        <p:spPr bwMode="auto">
          <a:xfrm>
            <a:off x="2476500" y="2683937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Secondary Prevention (Tier 2) </a:t>
            </a:r>
          </a:p>
        </p:txBody>
      </p:sp>
      <p:sp>
        <p:nvSpPr>
          <p:cNvPr id="108" name="Tier 3"/>
          <p:cNvSpPr txBox="1">
            <a:spLocks noChangeArrowheads="1"/>
          </p:cNvSpPr>
          <p:nvPr/>
        </p:nvSpPr>
        <p:spPr bwMode="auto">
          <a:xfrm>
            <a:off x="2667000" y="1396998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Tertiary Prevention  (Tier 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5600" y="395891"/>
            <a:ext cx="367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(Lane, </a:t>
            </a:r>
            <a:r>
              <a:rPr lang="en-US" sz="2000" b="1" dirty="0" err="1">
                <a:solidFill>
                  <a:prstClr val="black"/>
                </a:solidFill>
              </a:rPr>
              <a:t>Kalberg</a:t>
            </a:r>
            <a:r>
              <a:rPr lang="en-US" sz="2000" b="1" dirty="0">
                <a:solidFill>
                  <a:prstClr val="black"/>
                </a:solidFill>
              </a:rPr>
              <a:t>, &amp; </a:t>
            </a:r>
            <a:r>
              <a:rPr lang="en-US" sz="2000" b="1" dirty="0" err="1">
                <a:solidFill>
                  <a:prstClr val="black"/>
                </a:solidFill>
              </a:rPr>
              <a:t>Menzies</a:t>
            </a:r>
            <a:r>
              <a:rPr lang="en-US" sz="2000" b="1" dirty="0">
                <a:solidFill>
                  <a:prstClr val="black"/>
                </a:solidFill>
              </a:rPr>
              <a:t>, 2009)</a:t>
            </a:r>
            <a:endParaRPr lang="en-US" sz="2000" dirty="0"/>
          </a:p>
        </p:txBody>
      </p:sp>
      <p:sp>
        <p:nvSpPr>
          <p:cNvPr id="27" name="Up Arrow 26"/>
          <p:cNvSpPr/>
          <p:nvPr/>
        </p:nvSpPr>
        <p:spPr>
          <a:xfrm>
            <a:off x="4241800" y="2967038"/>
            <a:ext cx="660400" cy="9779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4241006" y="1538288"/>
            <a:ext cx="661988" cy="9779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3"/>
          <p:cNvSpPr>
            <a:spLocks noChangeArrowheads="1"/>
          </p:cNvSpPr>
          <p:nvPr/>
        </p:nvSpPr>
        <p:spPr bwMode="auto">
          <a:xfrm rot="1802482">
            <a:off x="2514600" y="1066800"/>
            <a:ext cx="1828800" cy="609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AutoShape 35"/>
          <p:cNvSpPr>
            <a:spLocks noChangeArrowheads="1"/>
          </p:cNvSpPr>
          <p:nvPr/>
        </p:nvSpPr>
        <p:spPr bwMode="auto">
          <a:xfrm rot="3883708">
            <a:off x="2081213" y="3481387"/>
            <a:ext cx="1905000" cy="733425"/>
          </a:xfrm>
          <a:prstGeom prst="curvedUpArrow">
            <a:avLst>
              <a:gd name="adj1" fmla="val 51948"/>
              <a:gd name="adj2" fmla="val 10389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6" name="AutoShape 36"/>
          <p:cNvSpPr>
            <a:spLocks noChangeArrowheads="1"/>
          </p:cNvSpPr>
          <p:nvPr/>
        </p:nvSpPr>
        <p:spPr bwMode="auto">
          <a:xfrm>
            <a:off x="228600" y="609600"/>
            <a:ext cx="25146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Comprehensive, Integrative,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Three-tiered (CI3T)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Models of Support</a:t>
            </a:r>
          </a:p>
        </p:txBody>
      </p:sp>
      <p:sp>
        <p:nvSpPr>
          <p:cNvPr id="23557" name="AutoShape 39"/>
          <p:cNvSpPr>
            <a:spLocks noChangeArrowheads="1"/>
          </p:cNvSpPr>
          <p:nvPr/>
        </p:nvSpPr>
        <p:spPr bwMode="auto">
          <a:xfrm>
            <a:off x="6019800" y="5029200"/>
            <a:ext cx="25146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Assess, Design, Implement,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Evaluate </a:t>
            </a:r>
          </a:p>
        </p:txBody>
      </p:sp>
      <p:sp>
        <p:nvSpPr>
          <p:cNvPr id="23558" name="AutoShape 40"/>
          <p:cNvSpPr>
            <a:spLocks noChangeArrowheads="1"/>
          </p:cNvSpPr>
          <p:nvPr/>
        </p:nvSpPr>
        <p:spPr bwMode="auto">
          <a:xfrm rot="1802482">
            <a:off x="6096000" y="4114800"/>
            <a:ext cx="1828800" cy="609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9" name="AutoShape 37"/>
          <p:cNvSpPr>
            <a:spLocks noChangeArrowheads="1"/>
          </p:cNvSpPr>
          <p:nvPr/>
        </p:nvSpPr>
        <p:spPr bwMode="auto">
          <a:xfrm>
            <a:off x="2209800" y="1981200"/>
            <a:ext cx="25146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Basic Classroom Management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Effective Instruction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ffectLst>
                  <a:glow rad="127000">
                    <a:srgbClr val="FFFF00"/>
                  </a:glow>
                </a:effectLst>
                <a:latin typeface="Arial" charset="0"/>
                <a:ea typeface="ＭＳ Ｐゴシック" pitchFamily="34" charset="-128"/>
              </a:rPr>
              <a:t>Low Intensity Strategies</a:t>
            </a:r>
          </a:p>
        </p:txBody>
      </p:sp>
      <p:sp>
        <p:nvSpPr>
          <p:cNvPr id="23560" name="AutoShape 38"/>
          <p:cNvSpPr>
            <a:spLocks noChangeArrowheads="1"/>
          </p:cNvSpPr>
          <p:nvPr/>
        </p:nvSpPr>
        <p:spPr bwMode="auto">
          <a:xfrm>
            <a:off x="3733800" y="3581400"/>
            <a:ext cx="2514600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pitchFamily="34" charset="-128"/>
              </a:rPr>
              <a:t>Behavior Contracts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pitchFamily="34" charset="-128"/>
              </a:rPr>
              <a:t>Self-Monitoring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pitchFamily="34" charset="-128"/>
              </a:rPr>
              <a:t>Functional Assessment-Based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pitchFamily="34" charset="-128"/>
              </a:rPr>
              <a:t> Interventions</a:t>
            </a:r>
          </a:p>
        </p:txBody>
      </p:sp>
      <p:sp>
        <p:nvSpPr>
          <p:cNvPr id="23561" name="AutoShape 41"/>
          <p:cNvSpPr>
            <a:spLocks noChangeArrowheads="1"/>
          </p:cNvSpPr>
          <p:nvPr/>
        </p:nvSpPr>
        <p:spPr bwMode="auto">
          <a:xfrm>
            <a:off x="1752600" y="228600"/>
            <a:ext cx="2286000" cy="533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Schoolwide Positive Behavior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Support</a:t>
            </a:r>
          </a:p>
        </p:txBody>
      </p:sp>
      <p:sp>
        <p:nvSpPr>
          <p:cNvPr id="23562" name="AutoShape 42"/>
          <p:cNvSpPr>
            <a:spLocks noChangeArrowheads="1"/>
          </p:cNvSpPr>
          <p:nvPr/>
        </p:nvSpPr>
        <p:spPr bwMode="auto">
          <a:xfrm>
            <a:off x="4267200" y="1752600"/>
            <a:ext cx="2286000" cy="533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Low Intensity Strategies</a:t>
            </a:r>
          </a:p>
        </p:txBody>
      </p:sp>
      <p:sp>
        <p:nvSpPr>
          <p:cNvPr id="23563" name="AutoShape 43"/>
          <p:cNvSpPr>
            <a:spLocks noChangeArrowheads="1"/>
          </p:cNvSpPr>
          <p:nvPr/>
        </p:nvSpPr>
        <p:spPr bwMode="auto">
          <a:xfrm>
            <a:off x="1828800" y="46482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Higher Intensity Strategies</a:t>
            </a:r>
          </a:p>
        </p:txBody>
      </p:sp>
      <p:sp>
        <p:nvSpPr>
          <p:cNvPr id="23564" name="AutoShape 44"/>
          <p:cNvSpPr>
            <a:spLocks noChangeArrowheads="1"/>
          </p:cNvSpPr>
          <p:nvPr/>
        </p:nvSpPr>
        <p:spPr bwMode="auto">
          <a:xfrm>
            <a:off x="4800600" y="6019800"/>
            <a:ext cx="2286000" cy="533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964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dirty="0"/>
              <a:t>What is Behavior Specific Praise?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Behavior Specific Praise (BSP): Praise </a:t>
            </a:r>
            <a:r>
              <a:rPr lang="en-US" sz="2800" dirty="0"/>
              <a:t>statements that include reference to the specific behavior for which the student is being recognized </a:t>
            </a:r>
            <a:r>
              <a:rPr lang="en-US" sz="2400" dirty="0" smtClean="0"/>
              <a:t>(</a:t>
            </a:r>
            <a:r>
              <a:rPr lang="en-US" sz="2400" dirty="0" err="1"/>
              <a:t>Brophy</a:t>
            </a:r>
            <a:r>
              <a:rPr lang="en-US" sz="2400" dirty="0"/>
              <a:t>, 1981; Sutherland, Wehby, &amp; Copeland, 2000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</a:p>
          <a:p>
            <a:pPr lvl="1"/>
            <a:r>
              <a:rPr lang="en-US" dirty="0" smtClean="0"/>
              <a:t>Praise statement must be linked to a behavior</a:t>
            </a:r>
          </a:p>
          <a:p>
            <a:pPr lvl="1"/>
            <a:r>
              <a:rPr lang="en-US" dirty="0" smtClean="0"/>
              <a:t>Provide feedback specific to the behavior</a:t>
            </a:r>
          </a:p>
          <a:p>
            <a:pPr lvl="1"/>
            <a:r>
              <a:rPr lang="en-US" dirty="0" smtClean="0"/>
              <a:t>Be sincere</a:t>
            </a:r>
          </a:p>
          <a:p>
            <a:pPr lvl="1"/>
            <a:r>
              <a:rPr lang="en-US" dirty="0" smtClean="0"/>
              <a:t>Reflect skill level</a:t>
            </a:r>
          </a:p>
          <a:p>
            <a:pPr lvl="1"/>
            <a:r>
              <a:rPr lang="en-US" dirty="0" smtClean="0"/>
              <a:t>Evaluate effectiveness</a:t>
            </a:r>
          </a:p>
          <a:p>
            <a:pPr lvl="1"/>
            <a:r>
              <a:rPr lang="en-US" dirty="0" smtClean="0"/>
              <a:t>Praise effort – not 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7150" lvl="1" indent="0">
              <a:buNone/>
            </a:pPr>
            <a:r>
              <a:rPr lang="en-US" sz="2400" dirty="0" smtClean="0"/>
              <a:t>(Haydon, </a:t>
            </a:r>
            <a:r>
              <a:rPr lang="en-US" sz="2400" dirty="0" err="1" smtClean="0"/>
              <a:t>Musti-Rao</a:t>
            </a:r>
            <a:r>
              <a:rPr lang="en-US" sz="2400" dirty="0" smtClean="0"/>
              <a:t>, 2011, p. 31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5066518"/>
            <a:ext cx="35814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General v. Specific</a:t>
            </a:r>
            <a:endParaRPr lang="en-US" sz="32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60838" t="18536" r="9505" b="12684"/>
          <a:stretch/>
        </p:blipFill>
        <p:spPr bwMode="auto">
          <a:xfrm>
            <a:off x="5029200" y="3322058"/>
            <a:ext cx="3733800" cy="266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485">
            <a:off x="307657" y="4144952"/>
            <a:ext cx="3433762" cy="17203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0938"/>
          </a:xfrm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“Bob, great job showing your work on your math </a:t>
            </a:r>
            <a:r>
              <a:rPr lang="en-US" sz="2800" dirty="0" smtClean="0"/>
              <a:t>homework.” 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I appreciate how you pushed in your chair on the way to line up for lunch. That keeps the walkways safe.” </a:t>
            </a:r>
            <a:endParaRPr lang="en-US" sz="2800" dirty="0" smtClean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712732"/>
            <a:ext cx="7239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BSP is a form of positive reinforcement</a:t>
            </a:r>
            <a:endParaRPr lang="en-US" sz="32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1D840"/>
          </a:solidFill>
        </p:spPr>
        <p:txBody>
          <a:bodyPr>
            <a:noAutofit/>
          </a:bodyPr>
          <a:lstStyle/>
          <a:p>
            <a:r>
              <a:rPr lang="en-US" sz="4000" dirty="0"/>
              <a:t>Why is Behavior Specific Praise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More effective </a:t>
            </a:r>
            <a:r>
              <a:rPr lang="en-US" sz="2800" dirty="0"/>
              <a:t>when </a:t>
            </a:r>
            <a:endParaRPr lang="en-US" sz="2800" dirty="0" smtClean="0"/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behavior specific rather than </a:t>
            </a:r>
            <a:r>
              <a:rPr lang="en-US" sz="2400" dirty="0" smtClean="0"/>
              <a:t>general praise</a:t>
            </a:r>
          </a:p>
          <a:p>
            <a:pPr lvl="1"/>
            <a:r>
              <a:rPr lang="en-US" sz="2400" dirty="0" smtClean="0"/>
              <a:t>teachers </a:t>
            </a:r>
            <a:r>
              <a:rPr lang="en-US" sz="2400" dirty="0"/>
              <a:t>use strategies to intentionally increase their rate of BSP and target their delivery of BSP to identified students (Thompson, Marchant, Anderson, Prater, &amp; Gibb, 2012</a:t>
            </a:r>
            <a:r>
              <a:rPr lang="en-US" sz="2400" dirty="0" smtClean="0"/>
              <a:t>).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Simple, effective, requires minimal effort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Instructional feedback delivered at a rate of four positive to one negative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(4:1 ratio; Myers, Simonsen, &amp; Sugai, 2011)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effective when delivered consistently and immediately after desired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supportive and positive classroom environment </a:t>
            </a:r>
          </a:p>
          <a:p>
            <a:pPr marL="0" indent="0" algn="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(Marchant 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nderson, 2012;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Kennedy &amp; Jolivette, 2008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Stormont &amp; Reinke, 2009)</a:t>
            </a:r>
          </a:p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5105400" y="2057400"/>
            <a:ext cx="3200400" cy="3407229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IFEED-AV</a:t>
            </a: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mmediately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requently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nthusiasm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ye </a:t>
            </a:r>
            <a:r>
              <a:rPr lang="en-US" sz="2400" dirty="0">
                <a:solidFill>
                  <a:schemeClr val="bg1"/>
                </a:solidFill>
              </a:rPr>
              <a:t>Contact,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escribe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nticipation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</a:p>
          <a:p>
            <a:pPr marL="511175"/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en-US" sz="2400" dirty="0" smtClean="0">
                <a:solidFill>
                  <a:schemeClr val="bg1"/>
                </a:solidFill>
              </a:rPr>
              <a:t>ariety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Rhode, Jenson, &amp;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Reavis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1992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does the supporting research for BSP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 preschool student’s on-task behavior during transitions in inclusion classrooms (Fullerton, Conroy, &amp; Correa, 2009)</a:t>
            </a:r>
          </a:p>
          <a:p>
            <a:endParaRPr lang="en-US" dirty="0" smtClean="0"/>
          </a:p>
          <a:p>
            <a:r>
              <a:rPr lang="en-US" dirty="0" smtClean="0"/>
              <a:t>Increasing teachers’ use of behavior specific praise in self-contained classrooms (Hawkins &amp; </a:t>
            </a:r>
            <a:r>
              <a:rPr lang="en-US" dirty="0" err="1" smtClean="0"/>
              <a:t>Helfin</a:t>
            </a:r>
            <a:r>
              <a:rPr lang="en-US" dirty="0" smtClean="0"/>
              <a:t>, 2011)</a:t>
            </a:r>
          </a:p>
          <a:p>
            <a:endParaRPr lang="en-US" dirty="0" smtClean="0"/>
          </a:p>
          <a:p>
            <a:r>
              <a:rPr lang="en-US" dirty="0" smtClean="0"/>
              <a:t>Increasing time spent inside the classroom in a residential facility (Kennedy &amp; </a:t>
            </a:r>
            <a:r>
              <a:rPr lang="en-US" dirty="0" err="1" smtClean="0"/>
              <a:t>Jolivette</a:t>
            </a:r>
            <a:r>
              <a:rPr lang="en-US" dirty="0" smtClean="0"/>
              <a:t>, 2008)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</TotalTime>
  <Words>1907</Words>
  <Application>Microsoft Office PowerPoint</Application>
  <PresentationFormat>On-screen Show (4:3)</PresentationFormat>
  <Paragraphs>298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ＭＳ Ｐゴシック</vt:lpstr>
      <vt:lpstr>Arial</vt:lpstr>
      <vt:lpstr>Bradley Hand ITC</vt:lpstr>
      <vt:lpstr>Brush Script MT</vt:lpstr>
      <vt:lpstr>Calibri</vt:lpstr>
      <vt:lpstr>Symbol</vt:lpstr>
      <vt:lpstr>Times New Roman</vt:lpstr>
      <vt:lpstr>Verdana</vt:lpstr>
      <vt:lpstr>Wingdings</vt:lpstr>
      <vt:lpstr>Office Theme</vt:lpstr>
      <vt:lpstr>Low-Intensity Strategies:  Using Behavior Specific Praise to Support Instruction</vt:lpstr>
      <vt:lpstr>Low-Intensity Strategies for Academics and Behavior</vt:lpstr>
      <vt:lpstr>Agenda</vt:lpstr>
      <vt:lpstr>PowerPoint Presentation</vt:lpstr>
      <vt:lpstr>PowerPoint Presentation</vt:lpstr>
      <vt:lpstr>What is Behavior Specific Praise?</vt:lpstr>
      <vt:lpstr>Examples</vt:lpstr>
      <vt:lpstr>Why is Behavior Specific Praise effective?</vt:lpstr>
      <vt:lpstr>What does the supporting research for BSP say?</vt:lpstr>
      <vt:lpstr>Supporting Research</vt:lpstr>
      <vt:lpstr>What are the benefits and challenges?</vt:lpstr>
      <vt:lpstr>How do I implement behavior specific praise in my classroom?     Checklist for Success </vt:lpstr>
      <vt:lpstr>How do I implement behavior specific praise in my classroom?     Checklist for Success </vt:lpstr>
      <vt:lpstr>How do I increase BSP in my classroom? Checklist for Success</vt:lpstr>
      <vt:lpstr>How well is it working?        Examining the Effects</vt:lpstr>
      <vt:lpstr>Ensuring the Strategy is in Place: Treatment Integrity</vt:lpstr>
      <vt:lpstr>What does the student think about it? </vt:lpstr>
      <vt:lpstr>What does the teacher think about it?</vt:lpstr>
      <vt:lpstr>Sample Elementary Intervention Grid</vt:lpstr>
      <vt:lpstr>Sample Secondary Intervention Grid</vt:lpstr>
      <vt:lpstr>CI3T Ticket Examples</vt:lpstr>
      <vt:lpstr>PowerPoint Presentation</vt:lpstr>
      <vt:lpstr>Related Resource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Systematic Screening Tools at the Elementary and Middle School Levels: A Look at Convergent Validity</dc:title>
  <dc:creator>Lenovo User</dc:creator>
  <cp:lastModifiedBy>Royer, David J</cp:lastModifiedBy>
  <cp:revision>312</cp:revision>
  <cp:lastPrinted>2014-11-23T20:20:46Z</cp:lastPrinted>
  <dcterms:created xsi:type="dcterms:W3CDTF">2012-08-26T14:05:59Z</dcterms:created>
  <dcterms:modified xsi:type="dcterms:W3CDTF">2015-08-20T16:19:31Z</dcterms:modified>
</cp:coreProperties>
</file>