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xml" ContentType="application/vnd.openxmlformats-officedocument.drawingml.chart+xml"/>
  <Override PartName="/ppt/notesSlides/notesSlide28.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charts/chart6.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9.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04" r:id="rId5"/>
    <p:sldMasterId id="2147483822" r:id="rId6"/>
    <p:sldMasterId id="2147483881" r:id="rId7"/>
    <p:sldMasterId id="2147483900" r:id="rId8"/>
    <p:sldMasterId id="2147483914" r:id="rId9"/>
  </p:sldMasterIdLst>
  <p:notesMasterIdLst>
    <p:notesMasterId r:id="rId131"/>
  </p:notesMasterIdLst>
  <p:handoutMasterIdLst>
    <p:handoutMasterId r:id="rId132"/>
  </p:handoutMasterIdLst>
  <p:sldIdLst>
    <p:sldId id="257" r:id="rId10"/>
    <p:sldId id="1392" r:id="rId11"/>
    <p:sldId id="269" r:id="rId12"/>
    <p:sldId id="1394" r:id="rId13"/>
    <p:sldId id="1395" r:id="rId14"/>
    <p:sldId id="1396" r:id="rId15"/>
    <p:sldId id="1397" r:id="rId16"/>
    <p:sldId id="1398" r:id="rId17"/>
    <p:sldId id="1455" r:id="rId18"/>
    <p:sldId id="1456" r:id="rId19"/>
    <p:sldId id="1473" r:id="rId20"/>
    <p:sldId id="1479" r:id="rId21"/>
    <p:sldId id="1457" r:id="rId22"/>
    <p:sldId id="1480" r:id="rId23"/>
    <p:sldId id="1481" r:id="rId24"/>
    <p:sldId id="1482" r:id="rId25"/>
    <p:sldId id="1483" r:id="rId26"/>
    <p:sldId id="1399" r:id="rId27"/>
    <p:sldId id="1400" r:id="rId28"/>
    <p:sldId id="747" r:id="rId29"/>
    <p:sldId id="1401" r:id="rId30"/>
    <p:sldId id="855" r:id="rId31"/>
    <p:sldId id="1402" r:id="rId32"/>
    <p:sldId id="1404" r:id="rId33"/>
    <p:sldId id="1405" r:id="rId34"/>
    <p:sldId id="1406" r:id="rId35"/>
    <p:sldId id="1407" r:id="rId36"/>
    <p:sldId id="1408" r:id="rId37"/>
    <p:sldId id="1409" r:id="rId38"/>
    <p:sldId id="1410" r:id="rId39"/>
    <p:sldId id="1411" r:id="rId40"/>
    <p:sldId id="1412" r:id="rId41"/>
    <p:sldId id="1413" r:id="rId42"/>
    <p:sldId id="1452" r:id="rId43"/>
    <p:sldId id="1415" r:id="rId44"/>
    <p:sldId id="1416" r:id="rId45"/>
    <p:sldId id="1453" r:id="rId46"/>
    <p:sldId id="894" r:id="rId47"/>
    <p:sldId id="1486" r:id="rId48"/>
    <p:sldId id="1458" r:id="rId49"/>
    <p:sldId id="1468" r:id="rId50"/>
    <p:sldId id="1469" r:id="rId51"/>
    <p:sldId id="899" r:id="rId52"/>
    <p:sldId id="900" r:id="rId53"/>
    <p:sldId id="901" r:id="rId54"/>
    <p:sldId id="902" r:id="rId55"/>
    <p:sldId id="911" r:id="rId56"/>
    <p:sldId id="1421" r:id="rId57"/>
    <p:sldId id="1422" r:id="rId58"/>
    <p:sldId id="1423" r:id="rId59"/>
    <p:sldId id="1474" r:id="rId60"/>
    <p:sldId id="1475" r:id="rId61"/>
    <p:sldId id="273" r:id="rId62"/>
    <p:sldId id="1426" r:id="rId63"/>
    <p:sldId id="1040" r:id="rId64"/>
    <p:sldId id="1041" r:id="rId65"/>
    <p:sldId id="1427" r:id="rId66"/>
    <p:sldId id="1428" r:id="rId67"/>
    <p:sldId id="1047" r:id="rId68"/>
    <p:sldId id="1048" r:id="rId69"/>
    <p:sldId id="1050" r:id="rId70"/>
    <p:sldId id="1051" r:id="rId71"/>
    <p:sldId id="923" r:id="rId72"/>
    <p:sldId id="924" r:id="rId73"/>
    <p:sldId id="925" r:id="rId74"/>
    <p:sldId id="926" r:id="rId75"/>
    <p:sldId id="927" r:id="rId76"/>
    <p:sldId id="928" r:id="rId77"/>
    <p:sldId id="1430" r:id="rId78"/>
    <p:sldId id="975" r:id="rId79"/>
    <p:sldId id="1429" r:id="rId80"/>
    <p:sldId id="1053" r:id="rId81"/>
    <p:sldId id="1462" r:id="rId82"/>
    <p:sldId id="1431" r:id="rId83"/>
    <p:sldId id="1487" r:id="rId84"/>
    <p:sldId id="1419" r:id="rId85"/>
    <p:sldId id="1420" r:id="rId86"/>
    <p:sldId id="1490" r:id="rId87"/>
    <p:sldId id="1432" r:id="rId88"/>
    <p:sldId id="1433" r:id="rId89"/>
    <p:sldId id="1434" r:id="rId90"/>
    <p:sldId id="1435" r:id="rId91"/>
    <p:sldId id="1436" r:id="rId92"/>
    <p:sldId id="1437" r:id="rId93"/>
    <p:sldId id="1438" r:id="rId94"/>
    <p:sldId id="1439" r:id="rId95"/>
    <p:sldId id="986" r:id="rId96"/>
    <p:sldId id="1488" r:id="rId97"/>
    <p:sldId id="1440" r:id="rId98"/>
    <p:sldId id="1441" r:id="rId99"/>
    <p:sldId id="1442" r:id="rId100"/>
    <p:sldId id="1443" r:id="rId101"/>
    <p:sldId id="988" r:id="rId102"/>
    <p:sldId id="989" r:id="rId103"/>
    <p:sldId id="990" r:id="rId104"/>
    <p:sldId id="991" r:id="rId105"/>
    <p:sldId id="981" r:id="rId106"/>
    <p:sldId id="982" r:id="rId107"/>
    <p:sldId id="1007" r:id="rId108"/>
    <p:sldId id="992" r:id="rId109"/>
    <p:sldId id="993" r:id="rId110"/>
    <p:sldId id="994" r:id="rId111"/>
    <p:sldId id="1465" r:id="rId112"/>
    <p:sldId id="835" r:id="rId113"/>
    <p:sldId id="1006" r:id="rId114"/>
    <p:sldId id="1444" r:id="rId115"/>
    <p:sldId id="1489" r:id="rId116"/>
    <p:sldId id="1446" r:id="rId117"/>
    <p:sldId id="1447" r:id="rId118"/>
    <p:sldId id="1450" r:id="rId119"/>
    <p:sldId id="1451" r:id="rId120"/>
    <p:sldId id="1320" r:id="rId121"/>
    <p:sldId id="1466" r:id="rId122"/>
    <p:sldId id="863" r:id="rId123"/>
    <p:sldId id="997" r:id="rId124"/>
    <p:sldId id="1058" r:id="rId125"/>
    <p:sldId id="1324" r:id="rId126"/>
    <p:sldId id="1325" r:id="rId127"/>
    <p:sldId id="1326" r:id="rId128"/>
    <p:sldId id="1454" r:id="rId129"/>
    <p:sldId id="1327" r:id="rId1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B793"/>
    <a:srgbClr val="FF9966"/>
    <a:srgbClr val="FE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3" autoAdjust="0"/>
    <p:restoredTop sz="81287" autoAdjust="0"/>
  </p:normalViewPr>
  <p:slideViewPr>
    <p:cSldViewPr snapToGrid="0">
      <p:cViewPr varScale="1">
        <p:scale>
          <a:sx n="93" d="100"/>
          <a:sy n="93" d="100"/>
        </p:scale>
        <p:origin x="1158" y="72"/>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viewProps" Target="viewProp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theme" Target="theme/theme1.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handoutMaster" Target="handoutMasters/handoutMaster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oakeswp\Documents\BOOK%20Screening%202010\LMOK%20Chapter%202%20SSBD\DRAFTS\Figure%203.3-3.5%20Data%20Source%2007%2022%2010%20JRK.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9099273471412994E-2"/>
          <c:y val="4.0712569359716302E-2"/>
          <c:w val="0.71351476899417399"/>
          <c:h val="0.73537078405987599"/>
        </c:manualLayout>
      </c:layout>
      <c:barChart>
        <c:barDir val="col"/>
        <c:grouping val="stacked"/>
        <c:varyColors val="0"/>
        <c:ser>
          <c:idx val="0"/>
          <c:order val="0"/>
          <c:tx>
            <c:strRef>
              <c:f>'Figure 2.2'!$B$1</c:f>
              <c:strCache>
                <c:ptCount val="1"/>
                <c:pt idx="0">
                  <c:v>Exceeded Normative Criteria</c:v>
                </c:pt>
              </c:strCache>
            </c:strRef>
          </c:tx>
          <c:spPr>
            <a:solidFill>
              <a:srgbClr val="FFFFFF"/>
            </a:solidFill>
            <a:ln w="12700">
              <a:solidFill>
                <a:srgbClr val="000000"/>
              </a:solidFill>
              <a:prstDash val="solid"/>
            </a:ln>
            <a:effectLst>
              <a:outerShdw dist="35921" dir="2700000" algn="br">
                <a:srgbClr val="000000"/>
              </a:outerShdw>
            </a:effectLst>
          </c:spPr>
          <c:invertIfNegative val="0"/>
          <c:dLbls>
            <c:dLbl>
              <c:idx val="0"/>
              <c:layout>
                <c:manualLayout>
                  <c:x val="3.00306429951047E-3"/>
                  <c:y val="-2.7613371128974801E-2"/>
                </c:manualLayout>
              </c:layout>
              <c:tx>
                <c:rich>
                  <a:bodyPr/>
                  <a:lstStyle/>
                  <a:p>
                    <a:r>
                      <a:rPr lang="en-US"/>
                      <a:t>13</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04E-4A47-83AB-82B4C2FBEB1B}"/>
                </c:ext>
              </c:extLst>
            </c:dLbl>
            <c:dLbl>
              <c:idx val="1"/>
              <c:layout>
                <c:manualLayout>
                  <c:x val="6.0068831915273901E-4"/>
                  <c:y val="-1.70218902851243E-2"/>
                </c:manualLayout>
              </c:layout>
              <c:tx>
                <c:rich>
                  <a:bodyPr/>
                  <a:lstStyle/>
                  <a:p>
                    <a:r>
                      <a:rPr lang="en-US"/>
                      <a:t>7</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04E-4A47-83AB-82B4C2FBEB1B}"/>
                </c:ext>
              </c:extLst>
            </c:dLbl>
            <c:dLbl>
              <c:idx val="2"/>
              <c:layout>
                <c:manualLayout>
                  <c:x val="6.0051923484254698E-4"/>
                  <c:y val="-1.1932819115159801E-2"/>
                </c:manualLayout>
              </c:layout>
              <c:tx>
                <c:rich>
                  <a:bodyPr/>
                  <a:lstStyle/>
                  <a:p>
                    <a:r>
                      <a:rPr lang="en-US"/>
                      <a:t>7 </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04E-4A47-83AB-82B4C2FBEB1B}"/>
                </c:ext>
              </c:extLst>
            </c:dLbl>
            <c:dLbl>
              <c:idx val="3"/>
              <c:layout>
                <c:manualLayout>
                  <c:x val="3.0029353776667802E-3"/>
                  <c:y val="-3.46745364529948E-2"/>
                </c:manualLayout>
              </c:layout>
              <c:tx>
                <c:rich>
                  <a:bodyPr/>
                  <a:lstStyle/>
                  <a:p>
                    <a:r>
                      <a:rPr lang="en-US"/>
                      <a:t>17</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04E-4A47-83AB-82B4C2FBEB1B}"/>
                </c:ext>
              </c:extLst>
            </c:dLbl>
            <c:dLbl>
              <c:idx val="4"/>
              <c:layout>
                <c:manualLayout>
                  <c:x val="-6.0065448551502396E-4"/>
                  <c:y val="-2.7613371128974801E-2"/>
                </c:manualLayout>
              </c:layout>
              <c:tx>
                <c:rich>
                  <a:bodyPr/>
                  <a:lstStyle/>
                  <a:p>
                    <a:r>
                      <a:rPr lang="en-US"/>
                      <a:t>13</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04E-4A47-83AB-82B4C2FBEB1B}"/>
                </c:ext>
              </c:extLst>
            </c:dLbl>
            <c:dLbl>
              <c:idx val="5"/>
              <c:layout>
                <c:manualLayout>
                  <c:x val="4.2041894229572904E-3"/>
                  <c:y val="-1.1439662005556E-2"/>
                </c:manualLayout>
              </c:layout>
              <c:tx>
                <c:rich>
                  <a:bodyPr/>
                  <a:lstStyle/>
                  <a:p>
                    <a:r>
                      <a:rPr lang="en-US"/>
                      <a:t>6</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04E-4A47-83AB-82B4C2FBEB1B}"/>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2.2'!$A$2:$A$7</c:f>
              <c:strCache>
                <c:ptCount val="6"/>
                <c:pt idx="0">
                  <c:v>Winter 2007 (N=60)</c:v>
                </c:pt>
                <c:pt idx="1">
                  <c:v>Winter 2008 (N=69)</c:v>
                </c:pt>
                <c:pt idx="2">
                  <c:v>Winter 2009 (N=66)</c:v>
                </c:pt>
                <c:pt idx="3">
                  <c:v>Winter 2007 (N=60)</c:v>
                </c:pt>
                <c:pt idx="4">
                  <c:v>Winter 2008 (N=69)</c:v>
                </c:pt>
                <c:pt idx="5">
                  <c:v>Winter 2009 (N=66)</c:v>
                </c:pt>
              </c:strCache>
            </c:strRef>
          </c:cat>
          <c:val>
            <c:numRef>
              <c:f>'Figure 2.2'!$B$2:$B$7</c:f>
              <c:numCache>
                <c:formatCode>General</c:formatCode>
                <c:ptCount val="6"/>
                <c:pt idx="0">
                  <c:v>13</c:v>
                </c:pt>
                <c:pt idx="1">
                  <c:v>7</c:v>
                </c:pt>
                <c:pt idx="2">
                  <c:v>7</c:v>
                </c:pt>
                <c:pt idx="3">
                  <c:v>17</c:v>
                </c:pt>
                <c:pt idx="4">
                  <c:v>13</c:v>
                </c:pt>
                <c:pt idx="5">
                  <c:v>6</c:v>
                </c:pt>
              </c:numCache>
            </c:numRef>
          </c:val>
          <c:extLst>
            <c:ext xmlns:c16="http://schemas.microsoft.com/office/drawing/2014/chart" uri="{C3380CC4-5D6E-409C-BE32-E72D297353CC}">
              <c16:uniqueId val="{00000006-804E-4A47-83AB-82B4C2FBEB1B}"/>
            </c:ext>
          </c:extLst>
        </c:ser>
        <c:ser>
          <c:idx val="1"/>
          <c:order val="1"/>
          <c:tx>
            <c:strRef>
              <c:f>'Figure 2.2'!$C$1</c:f>
              <c:strCache>
                <c:ptCount val="1"/>
                <c:pt idx="0">
                  <c:v>Nominated But Did Not Exceed Criteria</c:v>
                </c:pt>
              </c:strCache>
            </c:strRef>
          </c:tx>
          <c:spPr>
            <a:solidFill>
              <a:schemeClr val="accent3">
                <a:lumMod val="40000"/>
                <a:lumOff val="60000"/>
              </a:schemeClr>
            </a:solidFill>
            <a:ln w="12700">
              <a:solidFill>
                <a:srgbClr val="000000"/>
              </a:solidFill>
              <a:prstDash val="solid"/>
            </a:ln>
            <a:effectLst>
              <a:outerShdw dist="35921" dir="2700000" algn="br">
                <a:srgbClr val="000000"/>
              </a:outerShdw>
            </a:effectLst>
          </c:spPr>
          <c:invertIfNegative val="0"/>
          <c:dPt>
            <c:idx val="3"/>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8-804E-4A47-83AB-82B4C2FBEB1B}"/>
              </c:ext>
            </c:extLst>
          </c:dPt>
          <c:dPt>
            <c:idx val="4"/>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A-804E-4A47-83AB-82B4C2FBEB1B}"/>
              </c:ext>
            </c:extLst>
          </c:dPt>
          <c:dPt>
            <c:idx val="5"/>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C-804E-4A47-83AB-82B4C2FBEB1B}"/>
              </c:ext>
            </c:extLst>
          </c:dPt>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2.2'!$A$2:$A$7</c:f>
              <c:strCache>
                <c:ptCount val="6"/>
                <c:pt idx="0">
                  <c:v>Winter 2007 (N=60)</c:v>
                </c:pt>
                <c:pt idx="1">
                  <c:v>Winter 2008 (N=69)</c:v>
                </c:pt>
                <c:pt idx="2">
                  <c:v>Winter 2009 (N=66)</c:v>
                </c:pt>
                <c:pt idx="3">
                  <c:v>Winter 2007 (N=60)</c:v>
                </c:pt>
                <c:pt idx="4">
                  <c:v>Winter 2008 (N=69)</c:v>
                </c:pt>
                <c:pt idx="5">
                  <c:v>Winter 2009 (N=66)</c:v>
                </c:pt>
              </c:strCache>
            </c:strRef>
          </c:cat>
          <c:val>
            <c:numRef>
              <c:f>'Figure 2.2'!$C$2:$C$7</c:f>
              <c:numCache>
                <c:formatCode>General</c:formatCode>
                <c:ptCount val="6"/>
                <c:pt idx="0">
                  <c:v>47</c:v>
                </c:pt>
                <c:pt idx="1">
                  <c:v>62</c:v>
                </c:pt>
                <c:pt idx="2">
                  <c:v>59</c:v>
                </c:pt>
                <c:pt idx="3">
                  <c:v>43</c:v>
                </c:pt>
                <c:pt idx="4">
                  <c:v>56</c:v>
                </c:pt>
                <c:pt idx="5">
                  <c:v>60</c:v>
                </c:pt>
              </c:numCache>
            </c:numRef>
          </c:val>
          <c:extLst>
            <c:ext xmlns:c16="http://schemas.microsoft.com/office/drawing/2014/chart" uri="{C3380CC4-5D6E-409C-BE32-E72D297353CC}">
              <c16:uniqueId val="{0000000D-804E-4A47-83AB-82B4C2FBEB1B}"/>
            </c:ext>
          </c:extLst>
        </c:ser>
        <c:dLbls>
          <c:showLegendKey val="0"/>
          <c:showVal val="0"/>
          <c:showCatName val="0"/>
          <c:showSerName val="0"/>
          <c:showPercent val="0"/>
          <c:showBubbleSize val="0"/>
        </c:dLbls>
        <c:gapWidth val="70"/>
        <c:overlap val="100"/>
        <c:axId val="574715792"/>
        <c:axId val="574716184"/>
      </c:barChart>
      <c:catAx>
        <c:axId val="574715792"/>
        <c:scaling>
          <c:orientation val="minMax"/>
        </c:scaling>
        <c:delete val="0"/>
        <c:axPos val="b"/>
        <c:title>
          <c:tx>
            <c:rich>
              <a:bodyPr/>
              <a:lstStyle/>
              <a:p>
                <a:pPr>
                  <a:defRPr/>
                </a:pPr>
                <a:r>
                  <a:rPr lang="en-US"/>
                  <a:t>Screening Time Point</a:t>
                </a:r>
              </a:p>
            </c:rich>
          </c:tx>
          <c:layout>
            <c:manualLayout>
              <c:xMode val="edge"/>
              <c:yMode val="edge"/>
              <c:x val="0.330911702074977"/>
              <c:y val="0.89840533913524001"/>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574716184"/>
        <c:crosses val="autoZero"/>
        <c:auto val="1"/>
        <c:lblAlgn val="ctr"/>
        <c:lblOffset val="100"/>
        <c:tickLblSkip val="1"/>
        <c:tickMarkSkip val="1"/>
        <c:noMultiLvlLbl val="0"/>
      </c:catAx>
      <c:valAx>
        <c:axId val="574716184"/>
        <c:scaling>
          <c:orientation val="minMax"/>
        </c:scaling>
        <c:delete val="0"/>
        <c:axPos val="l"/>
        <c:title>
          <c:tx>
            <c:rich>
              <a:bodyPr/>
              <a:lstStyle/>
              <a:p>
                <a:pPr>
                  <a:defRPr/>
                </a:pPr>
                <a:r>
                  <a:rPr lang="en-US"/>
                  <a:t>Number </a:t>
                </a:r>
                <a:r>
                  <a:rPr lang="en-US" dirty="0"/>
                  <a:t>of Students</a:t>
                </a:r>
              </a:p>
            </c:rich>
          </c:tx>
          <c:layout>
            <c:manualLayout>
              <c:xMode val="edge"/>
              <c:yMode val="edge"/>
              <c:x val="9.0090248610375494E-3"/>
              <c:y val="0.29771066344292602"/>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574715792"/>
        <c:crosses val="autoZero"/>
        <c:crossBetween val="between"/>
      </c:valAx>
      <c:spPr>
        <a:solidFill>
          <a:srgbClr val="FFFFFF"/>
        </a:solidFill>
        <a:ln w="25400">
          <a:noFill/>
        </a:ln>
      </c:spPr>
    </c:plotArea>
    <c:legend>
      <c:legendPos val="r"/>
      <c:layout>
        <c:manualLayout>
          <c:xMode val="edge"/>
          <c:yMode val="edge"/>
          <c:x val="0.805406822576757"/>
          <c:y val="0.35114591072755302"/>
          <c:w val="0.18738771710958099"/>
          <c:h val="0.26717623642313798"/>
        </c:manualLayout>
      </c:layout>
      <c:overlay val="0"/>
      <c:spPr>
        <a:noFill/>
        <a:ln w="25400">
          <a:noFill/>
        </a:ln>
      </c:spPr>
    </c:legend>
    <c:plotVisOnly val="1"/>
    <c:dispBlanksAs val="gap"/>
    <c:showDLblsOverMax val="0"/>
  </c:chart>
  <c:spPr>
    <a:solidFill>
      <a:srgbClr val="FFFFFF"/>
    </a:solidFill>
    <a:ln w="9525">
      <a:noFill/>
    </a:ln>
  </c:spPr>
  <c:txPr>
    <a:bodyPr/>
    <a:lstStyle/>
    <a:p>
      <a:pPr>
        <a:defRPr sz="14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4001E-2"/>
          <c:y val="2.92106397148118E-2"/>
          <c:w val="0.888226809486652"/>
          <c:h val="0.77700415246601595"/>
        </c:manualLayout>
      </c:layout>
      <c:bar3DChart>
        <c:barDir val="col"/>
        <c:grouping val="percentStacked"/>
        <c:varyColors val="0"/>
        <c:ser>
          <c:idx val="0"/>
          <c:order val="0"/>
          <c:tx>
            <c:strRef>
              <c:f>Sheet1!$B$1</c:f>
              <c:strCache>
                <c:ptCount val="1"/>
                <c:pt idx="0">
                  <c:v>Normal</c:v>
                </c:pt>
              </c:strCache>
            </c:strRef>
          </c:tx>
          <c:spPr>
            <a:solidFill>
              <a:srgbClr val="009900"/>
            </a:solidFill>
          </c:spPr>
          <c:invertIfNegative val="0"/>
          <c:dLbls>
            <c:dLbl>
              <c:idx val="0"/>
              <c:layout>
                <c:manualLayout>
                  <c:x val="7.50750750750753E-3"/>
                  <c:y val="2.7363184079602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1E-41D9-81FF-DC762344C140}"/>
                </c:ext>
              </c:extLst>
            </c:dLbl>
            <c:dLbl>
              <c:idx val="1"/>
              <c:layout>
                <c:manualLayout>
                  <c:x val="1.35135135135135E-2"/>
                  <c:y val="3.4825870646766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1E-41D9-81FF-DC762344C140}"/>
                </c:ext>
              </c:extLst>
            </c:dLbl>
            <c:dLbl>
              <c:idx val="2"/>
              <c:layout>
                <c:manualLayout>
                  <c:x val="1.0510510510510499E-2"/>
                  <c:y val="2.9850746268656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1E-41D9-81FF-DC762344C140}"/>
                </c:ext>
              </c:extLst>
            </c:dLbl>
            <c:dLbl>
              <c:idx val="3"/>
              <c:layout>
                <c:manualLayout>
                  <c:x val="1.6516516516516401E-2"/>
                  <c:y val="4.47761194029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1E-41D9-81FF-DC762344C140}"/>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Sheet1!$B$2:$B$5</c:f>
              <c:numCache>
                <c:formatCode>General</c:formatCode>
                <c:ptCount val="4"/>
                <c:pt idx="0">
                  <c:v>85.42</c:v>
                </c:pt>
                <c:pt idx="1">
                  <c:v>87.669999999999973</c:v>
                </c:pt>
                <c:pt idx="2">
                  <c:v>82.179999999999978</c:v>
                </c:pt>
                <c:pt idx="3">
                  <c:v>86.21</c:v>
                </c:pt>
              </c:numCache>
            </c:numRef>
          </c:val>
          <c:extLst>
            <c:ext xmlns:c16="http://schemas.microsoft.com/office/drawing/2014/chart" uri="{C3380CC4-5D6E-409C-BE32-E72D297353CC}">
              <c16:uniqueId val="{00000004-241E-41D9-81FF-DC762344C140}"/>
            </c:ext>
          </c:extLst>
        </c:ser>
        <c:ser>
          <c:idx val="1"/>
          <c:order val="1"/>
          <c:tx>
            <c:strRef>
              <c:f>Sheet1!$C$1</c:f>
              <c:strCache>
                <c:ptCount val="1"/>
                <c:pt idx="0">
                  <c:v>Elevated</c:v>
                </c:pt>
              </c:strCache>
            </c:strRef>
          </c:tx>
          <c:spPr>
            <a:solidFill>
              <a:srgbClr val="FFFF00"/>
            </a:solidFill>
          </c:spPr>
          <c:invertIfNegative val="0"/>
          <c:dLbls>
            <c:dLbl>
              <c:idx val="0"/>
              <c:layout>
                <c:manualLayout>
                  <c:x val="6.1561561561561499E-2"/>
                  <c:y val="-7.4626865671641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1E-41D9-81FF-DC762344C140}"/>
                </c:ext>
              </c:extLst>
            </c:dLbl>
            <c:dLbl>
              <c:idx val="1"/>
              <c:layout>
                <c:manualLayout>
                  <c:x val="6.006006006006010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1E-41D9-81FF-DC762344C140}"/>
                </c:ext>
              </c:extLst>
            </c:dLbl>
            <c:dLbl>
              <c:idx val="2"/>
              <c:layout>
                <c:manualLayout>
                  <c:x val="6.4564564564564594E-2"/>
                  <c:y val="-7.4626865671641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41E-41D9-81FF-DC762344C140}"/>
                </c:ext>
              </c:extLst>
            </c:dLbl>
            <c:dLbl>
              <c:idx val="3"/>
              <c:layout>
                <c:manualLayout>
                  <c:x val="7.0570570570570701E-2"/>
                  <c:y val="1.243781094527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1E-41D9-81FF-DC762344C14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Sheet1!$C$2:$C$5</c:f>
              <c:numCache>
                <c:formatCode>General</c:formatCode>
                <c:ptCount val="4"/>
                <c:pt idx="0">
                  <c:v>10.74</c:v>
                </c:pt>
                <c:pt idx="1">
                  <c:v>8.68</c:v>
                </c:pt>
                <c:pt idx="2">
                  <c:v>12.38</c:v>
                </c:pt>
                <c:pt idx="3">
                  <c:v>11.33</c:v>
                </c:pt>
              </c:numCache>
            </c:numRef>
          </c:val>
          <c:extLst>
            <c:ext xmlns:c16="http://schemas.microsoft.com/office/drawing/2014/chart" uri="{C3380CC4-5D6E-409C-BE32-E72D297353CC}">
              <c16:uniqueId val="{00000009-241E-41D9-81FF-DC762344C140}"/>
            </c:ext>
          </c:extLst>
        </c:ser>
        <c:ser>
          <c:idx val="2"/>
          <c:order val="2"/>
          <c:tx>
            <c:strRef>
              <c:f>Sheet1!$D$1</c:f>
              <c:strCache>
                <c:ptCount val="1"/>
                <c:pt idx="0">
                  <c:v>Extremely Elevated</c:v>
                </c:pt>
              </c:strCache>
            </c:strRef>
          </c:tx>
          <c:spPr>
            <a:solidFill>
              <a:srgbClr val="FF0000"/>
            </a:solidFill>
          </c:spPr>
          <c:invertIfNegative val="0"/>
          <c:dLbls>
            <c:dLbl>
              <c:idx val="0"/>
              <c:layout>
                <c:manualLayout>
                  <c:x val="7.2072072072072099E-2"/>
                  <c:y val="-4.9751243781094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1E-41D9-81FF-DC762344C140}"/>
                </c:ext>
              </c:extLst>
            </c:dLbl>
            <c:dLbl>
              <c:idx val="1"/>
              <c:layout>
                <c:manualLayout>
                  <c:x val="6.0060060060060101E-2"/>
                  <c:y val="-4.9751243781094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41E-41D9-81FF-DC762344C140}"/>
                </c:ext>
              </c:extLst>
            </c:dLbl>
            <c:dLbl>
              <c:idx val="2"/>
              <c:layout>
                <c:manualLayout>
                  <c:x val="6.7567567567567599E-2"/>
                  <c:y val="-9.95024875621891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41E-41D9-81FF-DC762344C140}"/>
                </c:ext>
              </c:extLst>
            </c:dLbl>
            <c:dLbl>
              <c:idx val="3"/>
              <c:layout>
                <c:manualLayout>
                  <c:x val="7.357357357357359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1E-41D9-81FF-DC762344C14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Sheet1!$D$2:$D$5</c:f>
              <c:numCache>
                <c:formatCode>General</c:formatCode>
                <c:ptCount val="4"/>
                <c:pt idx="0">
                  <c:v>3.85</c:v>
                </c:pt>
                <c:pt idx="1">
                  <c:v>3.65</c:v>
                </c:pt>
                <c:pt idx="2">
                  <c:v>5.45</c:v>
                </c:pt>
                <c:pt idx="3">
                  <c:v>2.46</c:v>
                </c:pt>
              </c:numCache>
            </c:numRef>
          </c:val>
          <c:extLst>
            <c:ext xmlns:c16="http://schemas.microsoft.com/office/drawing/2014/chart" uri="{C3380CC4-5D6E-409C-BE32-E72D297353CC}">
              <c16:uniqueId val="{0000000E-241E-41D9-81FF-DC762344C140}"/>
            </c:ext>
          </c:extLst>
        </c:ser>
        <c:dLbls>
          <c:showLegendKey val="0"/>
          <c:showVal val="0"/>
          <c:showCatName val="0"/>
          <c:showSerName val="0"/>
          <c:showPercent val="0"/>
          <c:showBubbleSize val="0"/>
        </c:dLbls>
        <c:gapWidth val="55"/>
        <c:shape val="pyramid"/>
        <c:axId val="281725080"/>
        <c:axId val="281725472"/>
        <c:axId val="0"/>
      </c:bar3DChart>
      <c:catAx>
        <c:axId val="281725080"/>
        <c:scaling>
          <c:orientation val="minMax"/>
        </c:scaling>
        <c:delete val="0"/>
        <c:axPos val="b"/>
        <c:title>
          <c:tx>
            <c:rich>
              <a:bodyPr/>
              <a:lstStyle/>
              <a:p>
                <a:pPr>
                  <a:defRPr/>
                </a:pPr>
                <a:r>
                  <a:rPr lang="en-US" dirty="0"/>
                  <a:t>Subgroup</a:t>
                </a:r>
              </a:p>
            </c:rich>
          </c:tx>
          <c:layout>
            <c:manualLayout>
              <c:xMode val="edge"/>
              <c:yMode val="edge"/>
              <c:x val="0.42728390201224853"/>
              <c:y val="0.85665569788851026"/>
            </c:manualLayout>
          </c:layout>
          <c:overlay val="0"/>
        </c:title>
        <c:numFmt formatCode="General" sourceLinked="0"/>
        <c:majorTickMark val="out"/>
        <c:minorTickMark val="none"/>
        <c:tickLblPos val="nextTo"/>
        <c:crossAx val="281725472"/>
        <c:crosses val="autoZero"/>
        <c:auto val="1"/>
        <c:lblAlgn val="ctr"/>
        <c:lblOffset val="100"/>
        <c:noMultiLvlLbl val="0"/>
      </c:catAx>
      <c:valAx>
        <c:axId val="281725472"/>
        <c:scaling>
          <c:orientation val="minMax"/>
        </c:scaling>
        <c:delete val="0"/>
        <c:axPos val="l"/>
        <c:majorGridlines>
          <c:spPr>
            <a:ln>
              <a:noFill/>
            </a:ln>
          </c:spPr>
        </c:majorGridlines>
        <c:title>
          <c:tx>
            <c:rich>
              <a:bodyPr rot="-5400000" vert="horz"/>
              <a:lstStyle/>
              <a:p>
                <a:pPr>
                  <a:defRPr/>
                </a:pPr>
                <a:r>
                  <a:rPr lang="en-US" dirty="0"/>
                  <a:t>Percent of Students</a:t>
                </a:r>
              </a:p>
            </c:rich>
          </c:tx>
          <c:layout>
            <c:manualLayout>
              <c:xMode val="edge"/>
              <c:yMode val="edge"/>
              <c:x val="6.0212574779503897E-3"/>
              <c:y val="0.290208994398088"/>
            </c:manualLayout>
          </c:layout>
          <c:overlay val="0"/>
        </c:title>
        <c:numFmt formatCode="0%" sourceLinked="1"/>
        <c:majorTickMark val="out"/>
        <c:minorTickMark val="none"/>
        <c:tickLblPos val="nextTo"/>
        <c:crossAx val="281725080"/>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4001E-2"/>
          <c:y val="2.92106397148118E-2"/>
          <c:w val="0.888226809486652"/>
          <c:h val="0.77700415246601595"/>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E-3"/>
                  <c:y val="2.7363184079602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38-4810-9AE1-78ED4EE3280D}"/>
                </c:ext>
              </c:extLst>
            </c:dLbl>
            <c:dLbl>
              <c:idx val="1"/>
              <c:layout>
                <c:manualLayout>
                  <c:x val="1.35135135135135E-2"/>
                  <c:y val="3.4825870646766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38-4810-9AE1-78ED4EE3280D}"/>
                </c:ext>
              </c:extLst>
            </c:dLbl>
            <c:dLbl>
              <c:idx val="2"/>
              <c:layout>
                <c:manualLayout>
                  <c:x val="1.0510510510510499E-2"/>
                  <c:y val="8.1494029795571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38-4810-9AE1-78ED4EE3280D}"/>
                </c:ext>
              </c:extLst>
            </c:dLbl>
            <c:dLbl>
              <c:idx val="3"/>
              <c:layout>
                <c:manualLayout>
                  <c:x val="1.6516516516516401E-2"/>
                  <c:y val="4.47761194029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38-4810-9AE1-78ED4EE3280D}"/>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C638-4810-9AE1-78ED4EE3280D}"/>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2.2522522522522521E-2"/>
                  <c:y val="-4.2674023141473512E-2"/>
                </c:manualLayout>
              </c:layout>
              <c:tx>
                <c:rich>
                  <a:bodyPr/>
                  <a:lstStyle/>
                  <a:p>
                    <a:r>
                      <a:rPr lang="en-US" dirty="0"/>
                      <a:t>45.60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638-4810-9AE1-78ED4EE3280D}"/>
                </c:ext>
              </c:extLst>
            </c:dLbl>
            <c:dLbl>
              <c:idx val="1"/>
              <c:layout>
                <c:manualLayout>
                  <c:x val="2.8528528528528472E-2"/>
                  <c:y val="-7.04225352112676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38-4810-9AE1-78ED4EE3280D}"/>
                </c:ext>
              </c:extLst>
            </c:dLbl>
            <c:dLbl>
              <c:idx val="2"/>
              <c:layout>
                <c:manualLayout>
                  <c:x val="3.3033033033033031E-2"/>
                  <c:y val="1.1316587187164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638-4810-9AE1-78ED4EE3280D}"/>
                </c:ext>
              </c:extLst>
            </c:dLbl>
            <c:dLbl>
              <c:idx val="3"/>
              <c:layout>
                <c:manualLayout>
                  <c:x val="4.5141401243763341E-2"/>
                  <c:y val="1.0090384828656939E-2"/>
                </c:manualLayout>
              </c:layout>
              <c:showLegendKey val="0"/>
              <c:showVal val="1"/>
              <c:showCatName val="0"/>
              <c:showSerName val="0"/>
              <c:showPercent val="0"/>
              <c:showBubbleSize val="0"/>
              <c:extLst>
                <c:ext xmlns:c15="http://schemas.microsoft.com/office/drawing/2012/chart" uri="{CE6537A1-D6FC-4f65-9D91-7224C49458BB}">
                  <c15:layout>
                    <c:manualLayout>
                      <c:w val="0.13989986049041167"/>
                      <c:h val="5.8626852981405492E-2"/>
                    </c:manualLayout>
                  </c15:layout>
                </c:ext>
                <c:ext xmlns:c16="http://schemas.microsoft.com/office/drawing/2014/chart" uri="{C3380CC4-5D6E-409C-BE32-E72D297353CC}">
                  <c16:uniqueId val="{00000008-C638-4810-9AE1-78ED4EE3280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36.730000000000011</c:v>
                </c:pt>
                <c:pt idx="3">
                  <c:v>38.24</c:v>
                </c:pt>
              </c:numCache>
            </c:numRef>
          </c:val>
          <c:extLst>
            <c:ext xmlns:c16="http://schemas.microsoft.com/office/drawing/2014/chart" uri="{C3380CC4-5D6E-409C-BE32-E72D297353CC}">
              <c16:uniqueId val="{00000009-C638-4810-9AE1-78ED4EE3280D}"/>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5.8558558558558557E-2"/>
                  <c:y val="-2.61018076965731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638-4810-9AE1-78ED4EE3280D}"/>
                </c:ext>
              </c:extLst>
            </c:dLbl>
            <c:dLbl>
              <c:idx val="1"/>
              <c:layout>
                <c:manualLayout>
                  <c:x val="5.7057057057056999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638-4810-9AE1-78ED4EE3280D}"/>
                </c:ext>
              </c:extLst>
            </c:dLbl>
            <c:dLbl>
              <c:idx val="2"/>
              <c:layout>
                <c:manualLayout>
                  <c:x val="5.2552552552552444E-2"/>
                  <c:y val="-2.8729621825440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638-4810-9AE1-78ED4EE3280D}"/>
                </c:ext>
              </c:extLst>
            </c:dLbl>
            <c:dLbl>
              <c:idx val="3"/>
              <c:layout>
                <c:manualLayout>
                  <c:x val="5.7057057057056944E-2"/>
                  <c:y val="-1.17370892018779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638-4810-9AE1-78ED4EE3280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C638-4810-9AE1-78ED4EE3280D}"/>
            </c:ext>
          </c:extLst>
        </c:ser>
        <c:dLbls>
          <c:showLegendKey val="0"/>
          <c:showVal val="0"/>
          <c:showCatName val="0"/>
          <c:showSerName val="0"/>
          <c:showPercent val="0"/>
          <c:showBubbleSize val="0"/>
        </c:dLbls>
        <c:gapWidth val="55"/>
        <c:shape val="pyramid"/>
        <c:axId val="281726256"/>
        <c:axId val="281726648"/>
        <c:axId val="0"/>
      </c:bar3DChart>
      <c:catAx>
        <c:axId val="281726256"/>
        <c:scaling>
          <c:orientation val="minMax"/>
        </c:scaling>
        <c:delete val="0"/>
        <c:axPos val="b"/>
        <c:title>
          <c:tx>
            <c:rich>
              <a:bodyPr/>
              <a:lstStyle/>
              <a:p>
                <a:pPr>
                  <a:defRPr b="0"/>
                </a:pPr>
                <a:r>
                  <a:rPr lang="en-US" b="0" dirty="0"/>
                  <a:t>Subscales</a:t>
                </a:r>
              </a:p>
            </c:rich>
          </c:tx>
          <c:layout>
            <c:manualLayout>
              <c:xMode val="edge"/>
              <c:yMode val="edge"/>
              <c:x val="0.42316403017190418"/>
              <c:y val="0.94436619718309855"/>
            </c:manualLayout>
          </c:layout>
          <c:overlay val="0"/>
        </c:title>
        <c:numFmt formatCode="General" sourceLinked="0"/>
        <c:majorTickMark val="out"/>
        <c:minorTickMark val="none"/>
        <c:tickLblPos val="nextTo"/>
        <c:txPr>
          <a:bodyPr/>
          <a:lstStyle/>
          <a:p>
            <a:pPr>
              <a:defRPr sz="1600"/>
            </a:pPr>
            <a:endParaRPr lang="en-US"/>
          </a:p>
        </c:txPr>
        <c:crossAx val="281726648"/>
        <c:crosses val="autoZero"/>
        <c:auto val="1"/>
        <c:lblAlgn val="ctr"/>
        <c:lblOffset val="100"/>
        <c:noMultiLvlLbl val="0"/>
      </c:catAx>
      <c:valAx>
        <c:axId val="281726648"/>
        <c:scaling>
          <c:orientation val="minMax"/>
        </c:scaling>
        <c:delete val="0"/>
        <c:axPos val="l"/>
        <c:majorGridlines>
          <c:spPr>
            <a:ln>
              <a:noFill/>
            </a:ln>
          </c:spPr>
        </c:majorGridlines>
        <c:title>
          <c:tx>
            <c:rich>
              <a:bodyPr rot="-5400000" vert="horz"/>
              <a:lstStyle/>
              <a:p>
                <a:pPr>
                  <a:defRPr b="0"/>
                </a:pPr>
                <a:r>
                  <a:rPr lang="en-US" b="0" dirty="0"/>
                  <a:t>Percent of Students</a:t>
                </a:r>
              </a:p>
            </c:rich>
          </c:tx>
          <c:layout>
            <c:manualLayout>
              <c:xMode val="edge"/>
              <c:yMode val="edge"/>
              <c:x val="3.0182544749473902E-3"/>
              <c:y val="0.287861631732653"/>
            </c:manualLayout>
          </c:layout>
          <c:overlay val="0"/>
        </c:title>
        <c:numFmt formatCode="0%" sourceLinked="1"/>
        <c:majorTickMark val="out"/>
        <c:minorTickMark val="none"/>
        <c:tickLblPos val="nextTo"/>
        <c:crossAx val="28172625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dirty="0"/>
              <a:t>Fall</a:t>
            </a:r>
            <a:r>
              <a:rPr lang="en-US" sz="2000" baseline="0" dirty="0"/>
              <a:t> 2015 Scores</a:t>
            </a:r>
            <a:r>
              <a:rPr lang="en-US" sz="2000" dirty="0"/>
              <a:t> </a:t>
            </a:r>
            <a:r>
              <a:rPr lang="en-US" sz="2000" dirty="0" err="1"/>
              <a:t>Schoolwide</a:t>
            </a:r>
            <a:endParaRPr lang="en-US" sz="2000" dirty="0"/>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Not Identified as At-Risk</c:v>
                </c:pt>
              </c:strCache>
            </c:strRef>
          </c:tx>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Total and Social</c:v>
                </c:pt>
                <c:pt idx="2">
                  <c:v>Total and Academic</c:v>
                </c:pt>
                <c:pt idx="3">
                  <c:v>Total and Emotional</c:v>
                </c:pt>
              </c:strCache>
            </c:strRef>
          </c:cat>
          <c:val>
            <c:numRef>
              <c:f>Sheet1!$B$2:$B$5</c:f>
              <c:numCache>
                <c:formatCode>0%</c:formatCode>
                <c:ptCount val="4"/>
                <c:pt idx="0">
                  <c:v>0.69</c:v>
                </c:pt>
                <c:pt idx="1">
                  <c:v>0.73</c:v>
                </c:pt>
                <c:pt idx="2">
                  <c:v>0.76</c:v>
                </c:pt>
                <c:pt idx="3">
                  <c:v>0.71</c:v>
                </c:pt>
              </c:numCache>
            </c:numRef>
          </c:val>
          <c:extLst>
            <c:ext xmlns:c16="http://schemas.microsoft.com/office/drawing/2014/chart" uri="{C3380CC4-5D6E-409C-BE32-E72D297353CC}">
              <c16:uniqueId val="{00000000-5BDE-4536-AACD-BB04E41C6D81}"/>
            </c:ext>
          </c:extLst>
        </c:ser>
        <c:ser>
          <c:idx val="1"/>
          <c:order val="1"/>
          <c:tx>
            <c:strRef>
              <c:f>Sheet1!$C$1</c:f>
              <c:strCache>
                <c:ptCount val="1"/>
                <c:pt idx="0">
                  <c:v>Identified as At-Risk</c:v>
                </c:pt>
              </c:strCache>
            </c:strRef>
          </c:tx>
          <c: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sp3d/>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DE-4536-AACD-BB04E41C6D8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DE-4536-AACD-BB04E41C6D8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BDE-4536-AACD-BB04E41C6D8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BDE-4536-AACD-BB04E41C6D81}"/>
                </c:ext>
              </c:extLst>
            </c:dLbl>
            <c:spPr>
              <a:noFill/>
              <a:ln>
                <a:no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Sheet1!$A$2:$A$5</c:f>
              <c:strCache>
                <c:ptCount val="4"/>
                <c:pt idx="0">
                  <c:v>Total</c:v>
                </c:pt>
                <c:pt idx="1">
                  <c:v>Total and Social</c:v>
                </c:pt>
                <c:pt idx="2">
                  <c:v>Total and Academic</c:v>
                </c:pt>
                <c:pt idx="3">
                  <c:v>Total and Emotional</c:v>
                </c:pt>
              </c:strCache>
            </c:strRef>
          </c:cat>
          <c:val>
            <c:numRef>
              <c:f>Sheet1!$C$2:$C$5</c:f>
              <c:numCache>
                <c:formatCode>0%</c:formatCode>
                <c:ptCount val="4"/>
                <c:pt idx="0">
                  <c:v>0.31</c:v>
                </c:pt>
                <c:pt idx="1">
                  <c:v>0.27</c:v>
                </c:pt>
                <c:pt idx="2">
                  <c:v>0.24</c:v>
                </c:pt>
                <c:pt idx="3">
                  <c:v>0.28999999999999998</c:v>
                </c:pt>
              </c:numCache>
            </c:numRef>
          </c:val>
          <c:extLst>
            <c:ext xmlns:c16="http://schemas.microsoft.com/office/drawing/2014/chart" uri="{C3380CC4-5D6E-409C-BE32-E72D297353CC}">
              <c16:uniqueId val="{00000001-5BDE-4536-AACD-BB04E41C6D81}"/>
            </c:ext>
          </c:extLst>
        </c:ser>
        <c:dLbls>
          <c:showLegendKey val="0"/>
          <c:showVal val="0"/>
          <c:showCatName val="0"/>
          <c:showSerName val="0"/>
          <c:showPercent val="0"/>
          <c:showBubbleSize val="0"/>
        </c:dLbls>
        <c:gapWidth val="150"/>
        <c:shape val="box"/>
        <c:axId val="281727824"/>
        <c:axId val="281728216"/>
        <c:axId val="0"/>
      </c:bar3DChart>
      <c:catAx>
        <c:axId val="281727824"/>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r>
                  <a:rPr lang="en-US" sz="1800" b="1">
                    <a:solidFill>
                      <a:schemeClr val="tx1">
                        <a:lumMod val="75000"/>
                        <a:lumOff val="25000"/>
                      </a:schemeClr>
                    </a:solidFill>
                  </a:rPr>
                  <a:t>SAEBRS SCALE</a:t>
                </a:r>
              </a:p>
            </c:rich>
          </c:tx>
          <c:layout>
            <c:manualLayout>
              <c:xMode val="edge"/>
              <c:yMode val="edge"/>
              <c:x val="0.41898857722088745"/>
              <c:y val="0.85565641375867185"/>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1728216"/>
        <c:crosses val="autoZero"/>
        <c:auto val="1"/>
        <c:lblAlgn val="ctr"/>
        <c:lblOffset val="100"/>
        <c:noMultiLvlLbl val="0"/>
      </c:catAx>
      <c:valAx>
        <c:axId val="281728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r>
                  <a:rPr lang="en-US" sz="1800" b="1" dirty="0">
                    <a:solidFill>
                      <a:schemeClr val="tx1">
                        <a:lumMod val="75000"/>
                        <a:lumOff val="25000"/>
                      </a:schemeClr>
                    </a:solidFill>
                  </a:rPr>
                  <a:t>PERCENT</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81727824"/>
        <c:crosses val="autoZero"/>
        <c:crossBetween val="between"/>
      </c:valAx>
      <c:spPr>
        <a:noFill/>
        <a:ln>
          <a:noFill/>
        </a:ln>
        <a:effectLst/>
      </c:spPr>
    </c:plotArea>
    <c:legend>
      <c:legendPos val="b"/>
      <c:layout>
        <c:manualLayout>
          <c:xMode val="edge"/>
          <c:yMode val="edge"/>
          <c:x val="0.25701544664336384"/>
          <c:y val="0.91756760504945767"/>
          <c:w val="0.48596910671327231"/>
          <c:h val="5.040923120549657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01"/>
          <c:y val="4.0372425037779401E-2"/>
          <c:w val="0.85716210359026201"/>
          <c:h val="0.69035512606378702"/>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Sheet1!$B$2:$B$6</c:f>
              <c:numCache>
                <c:formatCode>0.00%</c:formatCode>
                <c:ptCount val="5"/>
                <c:pt idx="0">
                  <c:v>0.82809999999999995</c:v>
                </c:pt>
                <c:pt idx="1">
                  <c:v>0.87580000000000002</c:v>
                </c:pt>
              </c:numCache>
            </c:numRef>
          </c:val>
          <c:extLst>
            <c:ext xmlns:c16="http://schemas.microsoft.com/office/drawing/2014/chart" uri="{C3380CC4-5D6E-409C-BE32-E72D297353CC}">
              <c16:uniqueId val="{00000000-EBC3-4844-ACC6-F857C1FD66D3}"/>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1"/>
              <c:layout>
                <c:manualLayout>
                  <c:x val="3.3639143730886847E-2"/>
                  <c:y val="5.05050505050505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Sheet1!$C$2:$C$6</c:f>
              <c:numCache>
                <c:formatCode>0.00%</c:formatCode>
                <c:ptCount val="5"/>
                <c:pt idx="0">
                  <c:v>0.13300000000000001</c:v>
                </c:pt>
                <c:pt idx="1">
                  <c:v>0.1051</c:v>
                </c:pt>
              </c:numCache>
            </c:numRef>
          </c:val>
          <c:extLst>
            <c:ext xmlns:c16="http://schemas.microsoft.com/office/drawing/2014/chart" uri="{C3380CC4-5D6E-409C-BE32-E72D297353CC}">
              <c16:uniqueId val="{00000001-EBC3-4844-ACC6-F857C1FD66D3}"/>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1"/>
              <c:layout>
                <c:manualLayout>
                  <c:x val="2.5993883792048873E-2"/>
                  <c:y val="-2.5252525252525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Sheet1!$D$2:$D$6</c:f>
              <c:numCache>
                <c:formatCode>0.00%</c:formatCode>
                <c:ptCount val="5"/>
                <c:pt idx="0">
                  <c:v>3.8899999999999997E-2</c:v>
                </c:pt>
                <c:pt idx="1">
                  <c:v>1.9099999999999999E-2</c:v>
                </c:pt>
              </c:numCache>
            </c:numRef>
          </c:val>
          <c:extLst>
            <c:ext xmlns:c16="http://schemas.microsoft.com/office/drawing/2014/chart" uri="{C3380CC4-5D6E-409C-BE32-E72D297353CC}">
              <c16:uniqueId val="{00000002-EBC3-4844-ACC6-F857C1FD66D3}"/>
            </c:ext>
          </c:extLst>
        </c:ser>
        <c:dLbls>
          <c:showLegendKey val="0"/>
          <c:showVal val="0"/>
          <c:showCatName val="0"/>
          <c:showSerName val="0"/>
          <c:showPercent val="0"/>
          <c:showBubbleSize val="0"/>
        </c:dLbls>
        <c:gapWidth val="150"/>
        <c:shape val="pyramid"/>
        <c:axId val="785181256"/>
        <c:axId val="785181648"/>
        <c:axId val="0"/>
      </c:bar3DChart>
      <c:catAx>
        <c:axId val="785181256"/>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785181648"/>
        <c:crosses val="autoZero"/>
        <c:auto val="1"/>
        <c:lblAlgn val="ctr"/>
        <c:lblOffset val="100"/>
        <c:noMultiLvlLbl val="0"/>
      </c:catAx>
      <c:valAx>
        <c:axId val="785181648"/>
        <c:scaling>
          <c:orientation val="minMax"/>
          <c:min val="0"/>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78518125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3.003003003003003E-3"/>
                  <c:y val="4.887527263317433E-2"/>
                </c:manualLayout>
              </c:layout>
              <c:tx>
                <c:rich>
                  <a:bodyPr/>
                  <a:lstStyle/>
                  <a:p>
                    <a:r>
                      <a:rPr lang="en-US" dirty="0"/>
                      <a:t>45.60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6B8-4C23-9DAB-715F50CED761}"/>
                </c:ext>
              </c:extLst>
            </c:dLbl>
            <c:dLbl>
              <c:idx val="1"/>
              <c:layout>
                <c:manualLayout>
                  <c:x val="1.2012012012011956E-2"/>
                  <c:y val="7.9812206572769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1.6516516516516516E-2"/>
                  <c:y val="7.0002033196554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2.4024024024024024E-2"/>
                  <c:y val="5.469132379579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6.1561561561561562E-2"/>
                  <c:y val="-2.8449225536948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5.4054054054054002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5.7057057057057055E-2"/>
                  <c:y val="-1.933995046393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5.5555555555555448E-2"/>
                  <c:y val="-2.3474178403755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dirty="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dirty="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dirty="0"/>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ata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image" Target="../media/image128.png"/><Relationship Id="rId4" Type="http://schemas.openxmlformats.org/officeDocument/2006/relationships/image" Target="../media/image131.png"/></Relationships>
</file>

<file path=ppt/diagrams/_rels/data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g"/></Relationships>
</file>

<file path=ppt/diagrams/_rels/drawing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rawing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8.png"/><Relationship Id="rId1" Type="http://schemas.openxmlformats.org/officeDocument/2006/relationships/image" Target="../media/image131.png"/><Relationship Id="rId4" Type="http://schemas.openxmlformats.org/officeDocument/2006/relationships/image" Target="../media/image129.png"/></Relationships>
</file>

<file path=ppt/diagrams/_rels/drawing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456AF0-4D16-4FE6-8DF1-0A928E4EABD1}" type="doc">
      <dgm:prSet loTypeId="urn:microsoft.com/office/officeart/2005/8/layout/chart3" loCatId="relationship" qsTypeId="urn:microsoft.com/office/officeart/2005/8/quickstyle/simple1" qsCatId="simple" csTypeId="urn:microsoft.com/office/officeart/2005/8/colors/colorful1" csCatId="colorful" phldr="1"/>
      <dgm:spPr/>
    </dgm:pt>
    <dgm:pt modelId="{E3CADE91-3BA4-4518-B381-368EF1D8F737}">
      <dgm:prSet phldrT="[Text]"/>
      <dgm:spPr>
        <a:solidFill>
          <a:srgbClr val="FF9933"/>
        </a:solidFill>
      </dgm:spPr>
      <dgm:t>
        <a:bodyPr/>
        <a:lstStyle/>
        <a:p>
          <a:r>
            <a:rPr lang="en-US" b="1" dirty="0"/>
            <a:t>Self-awareness</a:t>
          </a:r>
        </a:p>
      </dgm:t>
    </dgm:pt>
    <dgm:pt modelId="{49D42C79-66EB-4C6D-9746-3BDB48BB6A91}" type="parTrans" cxnId="{F1476F34-BE9B-4B01-9647-A8ECDF323BA4}">
      <dgm:prSet/>
      <dgm:spPr/>
      <dgm:t>
        <a:bodyPr/>
        <a:lstStyle/>
        <a:p>
          <a:endParaRPr lang="en-US"/>
        </a:p>
      </dgm:t>
    </dgm:pt>
    <dgm:pt modelId="{55B3B8DC-F118-4171-AEDB-4F0EB9CB288A}" type="sibTrans" cxnId="{F1476F34-BE9B-4B01-9647-A8ECDF323BA4}">
      <dgm:prSet/>
      <dgm:spPr/>
      <dgm:t>
        <a:bodyPr/>
        <a:lstStyle/>
        <a:p>
          <a:endParaRPr lang="en-US"/>
        </a:p>
      </dgm:t>
    </dgm:pt>
    <dgm:pt modelId="{E88F5248-6DA4-4C3F-BC23-44D535469D8F}">
      <dgm:prSet phldrT="[Text]"/>
      <dgm:spPr>
        <a:solidFill>
          <a:srgbClr val="FFC000"/>
        </a:solidFill>
      </dgm:spPr>
      <dgm:t>
        <a:bodyPr/>
        <a:lstStyle/>
        <a:p>
          <a:r>
            <a:rPr lang="en-US" b="1" dirty="0"/>
            <a:t>Responsible Decision making</a:t>
          </a:r>
        </a:p>
      </dgm:t>
    </dgm:pt>
    <dgm:pt modelId="{912091E0-AF39-4F40-BE12-DD498AF9671D}" type="parTrans" cxnId="{1A568ADD-800E-4AA2-A24B-4A29B7619A8A}">
      <dgm:prSet/>
      <dgm:spPr/>
      <dgm:t>
        <a:bodyPr/>
        <a:lstStyle/>
        <a:p>
          <a:endParaRPr lang="en-US"/>
        </a:p>
      </dgm:t>
    </dgm:pt>
    <dgm:pt modelId="{CC4936CB-38AF-4E8D-A215-8D27C08A195F}" type="sibTrans" cxnId="{1A568ADD-800E-4AA2-A24B-4A29B7619A8A}">
      <dgm:prSet/>
      <dgm:spPr/>
      <dgm:t>
        <a:bodyPr/>
        <a:lstStyle/>
        <a:p>
          <a:endParaRPr lang="en-US"/>
        </a:p>
      </dgm:t>
    </dgm:pt>
    <dgm:pt modelId="{63859DA6-B172-4688-BC83-E8F9A4718CCD}">
      <dgm:prSet phldrT="[Text]"/>
      <dgm:spPr>
        <a:solidFill>
          <a:srgbClr val="00B050"/>
        </a:solidFill>
      </dgm:spPr>
      <dgm:t>
        <a:bodyPr/>
        <a:lstStyle/>
        <a:p>
          <a:r>
            <a:rPr lang="en-US" b="1" dirty="0"/>
            <a:t>Relationship Skills</a:t>
          </a:r>
        </a:p>
      </dgm:t>
    </dgm:pt>
    <dgm:pt modelId="{15215575-4FBC-401B-B0CF-C3E3DA57630F}" type="parTrans" cxnId="{AF068D99-FF22-49B8-ADCB-48DFE5ABD129}">
      <dgm:prSet/>
      <dgm:spPr/>
      <dgm:t>
        <a:bodyPr/>
        <a:lstStyle/>
        <a:p>
          <a:endParaRPr lang="en-US"/>
        </a:p>
      </dgm:t>
    </dgm:pt>
    <dgm:pt modelId="{716C0F12-6CB2-4D3F-A706-DA4E82D49106}" type="sibTrans" cxnId="{AF068D99-FF22-49B8-ADCB-48DFE5ABD129}">
      <dgm:prSet/>
      <dgm:spPr/>
      <dgm:t>
        <a:bodyPr/>
        <a:lstStyle/>
        <a:p>
          <a:endParaRPr lang="en-US"/>
        </a:p>
      </dgm:t>
    </dgm:pt>
    <dgm:pt modelId="{0713563C-6EEA-4CB1-B325-F4FB3EACE5C4}">
      <dgm:prSet phldrT="[Text]"/>
      <dgm:spPr>
        <a:solidFill>
          <a:srgbClr val="00B050"/>
        </a:solidFill>
      </dgm:spPr>
      <dgm:t>
        <a:bodyPr/>
        <a:lstStyle/>
        <a:p>
          <a:r>
            <a:rPr lang="en-US" b="1" dirty="0"/>
            <a:t>Social Awareness</a:t>
          </a:r>
        </a:p>
      </dgm:t>
    </dgm:pt>
    <dgm:pt modelId="{C56F1D29-A057-4E16-897F-926C7F39521F}" type="parTrans" cxnId="{912920D2-E958-446C-B24F-C986F5E02467}">
      <dgm:prSet/>
      <dgm:spPr/>
      <dgm:t>
        <a:bodyPr/>
        <a:lstStyle/>
        <a:p>
          <a:endParaRPr lang="en-US"/>
        </a:p>
      </dgm:t>
    </dgm:pt>
    <dgm:pt modelId="{84A1A54D-3562-45F9-B84D-48438ED91449}" type="sibTrans" cxnId="{912920D2-E958-446C-B24F-C986F5E02467}">
      <dgm:prSet/>
      <dgm:spPr/>
      <dgm:t>
        <a:bodyPr/>
        <a:lstStyle/>
        <a:p>
          <a:endParaRPr lang="en-US"/>
        </a:p>
      </dgm:t>
    </dgm:pt>
    <dgm:pt modelId="{96C18B49-4564-409F-9302-07077D19F039}">
      <dgm:prSet phldrT="[Text]"/>
      <dgm:spPr>
        <a:solidFill>
          <a:srgbClr val="FF9933"/>
        </a:solidFill>
      </dgm:spPr>
      <dgm:t>
        <a:bodyPr/>
        <a:lstStyle/>
        <a:p>
          <a:r>
            <a:rPr lang="en-US" b="1" dirty="0"/>
            <a:t>Self-management</a:t>
          </a:r>
        </a:p>
      </dgm:t>
    </dgm:pt>
    <dgm:pt modelId="{A037C2A7-E425-4AD8-8796-7FCFFFB682C9}" type="sibTrans" cxnId="{40A4BE9E-9149-43D6-8E49-83B4D864537E}">
      <dgm:prSet/>
      <dgm:spPr/>
      <dgm:t>
        <a:bodyPr/>
        <a:lstStyle/>
        <a:p>
          <a:endParaRPr lang="en-US"/>
        </a:p>
      </dgm:t>
    </dgm:pt>
    <dgm:pt modelId="{4DF6B919-791F-4FC1-878E-84741665D9BD}" type="parTrans" cxnId="{40A4BE9E-9149-43D6-8E49-83B4D864537E}">
      <dgm:prSet/>
      <dgm:spPr/>
      <dgm:t>
        <a:bodyPr/>
        <a:lstStyle/>
        <a:p>
          <a:endParaRPr lang="en-US"/>
        </a:p>
      </dgm:t>
    </dgm:pt>
    <dgm:pt modelId="{42140EEC-76C2-4D74-9B5D-02033FC867EC}" type="pres">
      <dgm:prSet presAssocID="{CD456AF0-4D16-4FE6-8DF1-0A928E4EABD1}" presName="compositeShape" presStyleCnt="0">
        <dgm:presLayoutVars>
          <dgm:chMax val="7"/>
          <dgm:dir/>
          <dgm:resizeHandles val="exact"/>
        </dgm:presLayoutVars>
      </dgm:prSet>
      <dgm:spPr/>
    </dgm:pt>
    <dgm:pt modelId="{D08A5AB4-9515-4ECE-A943-C19B5B29433B}" type="pres">
      <dgm:prSet presAssocID="{CD456AF0-4D16-4FE6-8DF1-0A928E4EABD1}" presName="wedge1" presStyleLbl="node1" presStyleIdx="0" presStyleCnt="5" custLinFactNeighborX="-3627" custLinFactNeighborY="4743"/>
      <dgm:spPr/>
    </dgm:pt>
    <dgm:pt modelId="{9D2A69C2-5365-46EF-A200-29BE03FCC317}" type="pres">
      <dgm:prSet presAssocID="{CD456AF0-4D16-4FE6-8DF1-0A928E4EABD1}" presName="wedge1Tx" presStyleLbl="node1" presStyleIdx="0" presStyleCnt="5">
        <dgm:presLayoutVars>
          <dgm:chMax val="0"/>
          <dgm:chPref val="0"/>
          <dgm:bulletEnabled val="1"/>
        </dgm:presLayoutVars>
      </dgm:prSet>
      <dgm:spPr/>
    </dgm:pt>
    <dgm:pt modelId="{D5333F48-DE32-42AE-AB81-320C626E9334}" type="pres">
      <dgm:prSet presAssocID="{CD456AF0-4D16-4FE6-8DF1-0A928E4EABD1}" presName="wedge2" presStyleLbl="node1" presStyleIdx="1" presStyleCnt="5"/>
      <dgm:spPr/>
    </dgm:pt>
    <dgm:pt modelId="{BA740618-B57A-4633-A6B0-8785CE5A3EB8}" type="pres">
      <dgm:prSet presAssocID="{CD456AF0-4D16-4FE6-8DF1-0A928E4EABD1}" presName="wedge2Tx" presStyleLbl="node1" presStyleIdx="1" presStyleCnt="5">
        <dgm:presLayoutVars>
          <dgm:chMax val="0"/>
          <dgm:chPref val="0"/>
          <dgm:bulletEnabled val="1"/>
        </dgm:presLayoutVars>
      </dgm:prSet>
      <dgm:spPr/>
    </dgm:pt>
    <dgm:pt modelId="{95CB6879-0173-4AB8-81DC-C86E77B520A0}" type="pres">
      <dgm:prSet presAssocID="{CD456AF0-4D16-4FE6-8DF1-0A928E4EABD1}" presName="wedge3" presStyleLbl="node1" presStyleIdx="2" presStyleCnt="5"/>
      <dgm:spPr/>
    </dgm:pt>
    <dgm:pt modelId="{F75E7C2C-3B4A-4E74-B6F6-C5CFEFB7922B}" type="pres">
      <dgm:prSet presAssocID="{CD456AF0-4D16-4FE6-8DF1-0A928E4EABD1}" presName="wedge3Tx" presStyleLbl="node1" presStyleIdx="2" presStyleCnt="5">
        <dgm:presLayoutVars>
          <dgm:chMax val="0"/>
          <dgm:chPref val="0"/>
          <dgm:bulletEnabled val="1"/>
        </dgm:presLayoutVars>
      </dgm:prSet>
      <dgm:spPr/>
    </dgm:pt>
    <dgm:pt modelId="{D77B76CF-8FEA-45CD-9FC0-26E43694ACF5}" type="pres">
      <dgm:prSet presAssocID="{CD456AF0-4D16-4FE6-8DF1-0A928E4EABD1}" presName="wedge4" presStyleLbl="node1" presStyleIdx="3" presStyleCnt="5"/>
      <dgm:spPr/>
    </dgm:pt>
    <dgm:pt modelId="{B2EDE790-5128-40B4-B23B-D4671883A290}" type="pres">
      <dgm:prSet presAssocID="{CD456AF0-4D16-4FE6-8DF1-0A928E4EABD1}" presName="wedge4Tx" presStyleLbl="node1" presStyleIdx="3" presStyleCnt="5">
        <dgm:presLayoutVars>
          <dgm:chMax val="0"/>
          <dgm:chPref val="0"/>
          <dgm:bulletEnabled val="1"/>
        </dgm:presLayoutVars>
      </dgm:prSet>
      <dgm:spPr/>
    </dgm:pt>
    <dgm:pt modelId="{5F2AE312-0465-49AB-AB3E-C1239E06B50C}" type="pres">
      <dgm:prSet presAssocID="{CD456AF0-4D16-4FE6-8DF1-0A928E4EABD1}" presName="wedge5" presStyleLbl="node1" presStyleIdx="4" presStyleCnt="5"/>
      <dgm:spPr/>
    </dgm:pt>
    <dgm:pt modelId="{6B2C81FA-141C-480F-8A9C-4FC58BFCE250}" type="pres">
      <dgm:prSet presAssocID="{CD456AF0-4D16-4FE6-8DF1-0A928E4EABD1}" presName="wedge5Tx" presStyleLbl="node1" presStyleIdx="4" presStyleCnt="5">
        <dgm:presLayoutVars>
          <dgm:chMax val="0"/>
          <dgm:chPref val="0"/>
          <dgm:bulletEnabled val="1"/>
        </dgm:presLayoutVars>
      </dgm:prSet>
      <dgm:spPr/>
    </dgm:pt>
  </dgm:ptLst>
  <dgm:cxnLst>
    <dgm:cxn modelId="{68D9F217-E49C-494B-BC01-68C3F705C950}" type="presOf" srcId="{E88F5248-6DA4-4C3F-BC23-44D535469D8F}" destId="{BA740618-B57A-4633-A6B0-8785CE5A3EB8}" srcOrd="1" destOrd="0" presId="urn:microsoft.com/office/officeart/2005/8/layout/chart3"/>
    <dgm:cxn modelId="{0B33951B-A829-4F7A-812D-D384589A9251}" type="presOf" srcId="{E3CADE91-3BA4-4518-B381-368EF1D8F737}" destId="{5F2AE312-0465-49AB-AB3E-C1239E06B50C}" srcOrd="0" destOrd="0" presId="urn:microsoft.com/office/officeart/2005/8/layout/chart3"/>
    <dgm:cxn modelId="{F1476F34-BE9B-4B01-9647-A8ECDF323BA4}" srcId="{CD456AF0-4D16-4FE6-8DF1-0A928E4EABD1}" destId="{E3CADE91-3BA4-4518-B381-368EF1D8F737}" srcOrd="4" destOrd="0" parTransId="{49D42C79-66EB-4C6D-9746-3BDB48BB6A91}" sibTransId="{55B3B8DC-F118-4171-AEDB-4F0EB9CB288A}"/>
    <dgm:cxn modelId="{0B6A0646-B69D-4813-89A2-397C582943F3}" type="presOf" srcId="{E3CADE91-3BA4-4518-B381-368EF1D8F737}" destId="{6B2C81FA-141C-480F-8A9C-4FC58BFCE250}" srcOrd="1" destOrd="0" presId="urn:microsoft.com/office/officeart/2005/8/layout/chart3"/>
    <dgm:cxn modelId="{99AFC291-69B4-4C30-A214-3CD042EB9472}" type="presOf" srcId="{CD456AF0-4D16-4FE6-8DF1-0A928E4EABD1}" destId="{42140EEC-76C2-4D74-9B5D-02033FC867EC}" srcOrd="0" destOrd="0" presId="urn:microsoft.com/office/officeart/2005/8/layout/chart3"/>
    <dgm:cxn modelId="{AD997F98-4645-4D3B-B8FE-8819B1BA0C9D}" type="presOf" srcId="{96C18B49-4564-409F-9302-07077D19F039}" destId="{D08A5AB4-9515-4ECE-A943-C19B5B29433B}" srcOrd="0" destOrd="0" presId="urn:microsoft.com/office/officeart/2005/8/layout/chart3"/>
    <dgm:cxn modelId="{AF068D99-FF22-49B8-ADCB-48DFE5ABD129}" srcId="{CD456AF0-4D16-4FE6-8DF1-0A928E4EABD1}" destId="{63859DA6-B172-4688-BC83-E8F9A4718CCD}" srcOrd="2" destOrd="0" parTransId="{15215575-4FBC-401B-B0CF-C3E3DA57630F}" sibTransId="{716C0F12-6CB2-4D3F-A706-DA4E82D49106}"/>
    <dgm:cxn modelId="{2EA48F9B-5F8B-4606-9901-343A68B01744}" type="presOf" srcId="{E88F5248-6DA4-4C3F-BC23-44D535469D8F}" destId="{D5333F48-DE32-42AE-AB81-320C626E9334}" srcOrd="0" destOrd="0" presId="urn:microsoft.com/office/officeart/2005/8/layout/chart3"/>
    <dgm:cxn modelId="{40A4BE9E-9149-43D6-8E49-83B4D864537E}" srcId="{CD456AF0-4D16-4FE6-8DF1-0A928E4EABD1}" destId="{96C18B49-4564-409F-9302-07077D19F039}" srcOrd="0" destOrd="0" parTransId="{4DF6B919-791F-4FC1-878E-84741665D9BD}" sibTransId="{A037C2A7-E425-4AD8-8796-7FCFFFB682C9}"/>
    <dgm:cxn modelId="{89E513A3-06FA-439B-B396-D28C8E6FC28E}" type="presOf" srcId="{63859DA6-B172-4688-BC83-E8F9A4718CCD}" destId="{95CB6879-0173-4AB8-81DC-C86E77B520A0}" srcOrd="0" destOrd="0" presId="urn:microsoft.com/office/officeart/2005/8/layout/chart3"/>
    <dgm:cxn modelId="{986D18B3-9A04-476C-A522-A2114199C2BD}" type="presOf" srcId="{96C18B49-4564-409F-9302-07077D19F039}" destId="{9D2A69C2-5365-46EF-A200-29BE03FCC317}" srcOrd="1" destOrd="0" presId="urn:microsoft.com/office/officeart/2005/8/layout/chart3"/>
    <dgm:cxn modelId="{912920D2-E958-446C-B24F-C986F5E02467}" srcId="{CD456AF0-4D16-4FE6-8DF1-0A928E4EABD1}" destId="{0713563C-6EEA-4CB1-B325-F4FB3EACE5C4}" srcOrd="3" destOrd="0" parTransId="{C56F1D29-A057-4E16-897F-926C7F39521F}" sibTransId="{84A1A54D-3562-45F9-B84D-48438ED91449}"/>
    <dgm:cxn modelId="{0D899CDA-7CE8-4E71-AF9B-952AB1AB00F5}" type="presOf" srcId="{0713563C-6EEA-4CB1-B325-F4FB3EACE5C4}" destId="{B2EDE790-5128-40B4-B23B-D4671883A290}" srcOrd="1" destOrd="0" presId="urn:microsoft.com/office/officeart/2005/8/layout/chart3"/>
    <dgm:cxn modelId="{1A568ADD-800E-4AA2-A24B-4A29B7619A8A}" srcId="{CD456AF0-4D16-4FE6-8DF1-0A928E4EABD1}" destId="{E88F5248-6DA4-4C3F-BC23-44D535469D8F}" srcOrd="1" destOrd="0" parTransId="{912091E0-AF39-4F40-BE12-DD498AF9671D}" sibTransId="{CC4936CB-38AF-4E8D-A215-8D27C08A195F}"/>
    <dgm:cxn modelId="{D3DBC0E0-76BE-4044-956E-A94901FCACB1}" type="presOf" srcId="{63859DA6-B172-4688-BC83-E8F9A4718CCD}" destId="{F75E7C2C-3B4A-4E74-B6F6-C5CFEFB7922B}" srcOrd="1" destOrd="0" presId="urn:microsoft.com/office/officeart/2005/8/layout/chart3"/>
    <dgm:cxn modelId="{425CD1F3-6A3B-4DA3-BEA4-EA387AFB7544}" type="presOf" srcId="{0713563C-6EEA-4CB1-B325-F4FB3EACE5C4}" destId="{D77B76CF-8FEA-45CD-9FC0-26E43694ACF5}" srcOrd="0" destOrd="0" presId="urn:microsoft.com/office/officeart/2005/8/layout/chart3"/>
    <dgm:cxn modelId="{441F96A0-63C6-4130-8A68-2EF7F46AFBF1}" type="presParOf" srcId="{42140EEC-76C2-4D74-9B5D-02033FC867EC}" destId="{D08A5AB4-9515-4ECE-A943-C19B5B29433B}" srcOrd="0" destOrd="0" presId="urn:microsoft.com/office/officeart/2005/8/layout/chart3"/>
    <dgm:cxn modelId="{EA4FE1D3-5187-4714-BBED-5EC244103CAF}" type="presParOf" srcId="{42140EEC-76C2-4D74-9B5D-02033FC867EC}" destId="{9D2A69C2-5365-46EF-A200-29BE03FCC317}" srcOrd="1" destOrd="0" presId="urn:microsoft.com/office/officeart/2005/8/layout/chart3"/>
    <dgm:cxn modelId="{0F2FD738-0FC4-4DAB-BE9D-FD4DD80D1605}" type="presParOf" srcId="{42140EEC-76C2-4D74-9B5D-02033FC867EC}" destId="{D5333F48-DE32-42AE-AB81-320C626E9334}" srcOrd="2" destOrd="0" presId="urn:microsoft.com/office/officeart/2005/8/layout/chart3"/>
    <dgm:cxn modelId="{8F329B38-35F6-4745-91C5-E07ECCBE546E}" type="presParOf" srcId="{42140EEC-76C2-4D74-9B5D-02033FC867EC}" destId="{BA740618-B57A-4633-A6B0-8785CE5A3EB8}" srcOrd="3" destOrd="0" presId="urn:microsoft.com/office/officeart/2005/8/layout/chart3"/>
    <dgm:cxn modelId="{9EBBFF96-A9F8-484A-B498-CE42ACF03E82}" type="presParOf" srcId="{42140EEC-76C2-4D74-9B5D-02033FC867EC}" destId="{95CB6879-0173-4AB8-81DC-C86E77B520A0}" srcOrd="4" destOrd="0" presId="urn:microsoft.com/office/officeart/2005/8/layout/chart3"/>
    <dgm:cxn modelId="{E77B957B-1F82-4EAA-81E2-70F86A297FAC}" type="presParOf" srcId="{42140EEC-76C2-4D74-9B5D-02033FC867EC}" destId="{F75E7C2C-3B4A-4E74-B6F6-C5CFEFB7922B}" srcOrd="5" destOrd="0" presId="urn:microsoft.com/office/officeart/2005/8/layout/chart3"/>
    <dgm:cxn modelId="{FE7A01E9-C0E1-4307-9B2C-B7BDC37BF9AB}" type="presParOf" srcId="{42140EEC-76C2-4D74-9B5D-02033FC867EC}" destId="{D77B76CF-8FEA-45CD-9FC0-26E43694ACF5}" srcOrd="6" destOrd="0" presId="urn:microsoft.com/office/officeart/2005/8/layout/chart3"/>
    <dgm:cxn modelId="{41A0813B-06EC-41DB-9415-F98EDF410A7F}" type="presParOf" srcId="{42140EEC-76C2-4D74-9B5D-02033FC867EC}" destId="{B2EDE790-5128-40B4-B23B-D4671883A290}" srcOrd="7" destOrd="0" presId="urn:microsoft.com/office/officeart/2005/8/layout/chart3"/>
    <dgm:cxn modelId="{82CF63C3-CDD9-4D0A-8C62-A82FC18569C8}" type="presParOf" srcId="{42140EEC-76C2-4D74-9B5D-02033FC867EC}" destId="{5F2AE312-0465-49AB-AB3E-C1239E06B50C}" srcOrd="8" destOrd="0" presId="urn:microsoft.com/office/officeart/2005/8/layout/chart3"/>
    <dgm:cxn modelId="{32762970-0BDC-4309-A702-5B0386EB54C1}" type="presParOf" srcId="{42140EEC-76C2-4D74-9B5D-02033FC867EC}" destId="{6B2C81FA-141C-480F-8A9C-4FC58BFCE250}"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B3005DC-F914-4376-948B-99EBA0A24E46}" type="doc">
      <dgm:prSet loTypeId="urn:microsoft.com/office/officeart/2005/8/layout/hProcess9" loCatId="process" qsTypeId="urn:microsoft.com/office/officeart/2005/8/quickstyle/simple1" qsCatId="simple" csTypeId="urn:microsoft.com/office/officeart/2005/8/colors/colorful4" csCatId="colorful" phldr="1"/>
      <dgm:spPr/>
    </dgm:pt>
    <dgm:pt modelId="{91B946DC-FD4F-4933-A8BD-E881087AC2F9}">
      <dgm:prSet phldrT="[Text]" custT="1">
        <dgm:style>
          <a:lnRef idx="1">
            <a:schemeClr val="accent1"/>
          </a:lnRef>
          <a:fillRef idx="2">
            <a:schemeClr val="accent1"/>
          </a:fillRef>
          <a:effectRef idx="1">
            <a:schemeClr val="accent1"/>
          </a:effectRef>
          <a:fontRef idx="minor">
            <a:schemeClr val="dk1"/>
          </a:fontRef>
        </dgm:style>
      </dgm:prSet>
      <dgm:spPr>
        <a:xfrm>
          <a:off x="956" y="2037246"/>
          <a:ext cx="2721659" cy="2716328"/>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gm:spPr>
      <dgm:t>
        <a:bodyPr/>
        <a:lstStyle/>
        <a:p>
          <a:pPr>
            <a:buNone/>
          </a:pPr>
          <a:r>
            <a:rPr lang="en-US" sz="2100" b="1" dirty="0">
              <a:solidFill>
                <a:sysClr val="windowText" lastClr="000000"/>
              </a:solidFill>
              <a:latin typeface="Calibri" panose="020F0502020204030204"/>
              <a:ea typeface="+mn-ea"/>
              <a:cs typeface="+mn-cs"/>
            </a:rPr>
            <a:t>Explicit social-emotional learning (SEL) skills instruction</a:t>
          </a:r>
        </a:p>
      </dgm:t>
    </dgm:pt>
    <dgm:pt modelId="{19A776AE-E830-4342-8068-AD0147CE8142}" type="parTrans" cxnId="{21406456-1DD4-49EB-9784-55B200B33202}">
      <dgm:prSet/>
      <dgm:spPr/>
      <dgm:t>
        <a:bodyPr/>
        <a:lstStyle/>
        <a:p>
          <a:endParaRPr lang="en-US"/>
        </a:p>
      </dgm:t>
    </dgm:pt>
    <dgm:pt modelId="{8AEF2422-91EB-4AEC-A6B9-0C7568E13B54}" type="sibTrans" cxnId="{21406456-1DD4-49EB-9784-55B200B33202}">
      <dgm:prSet/>
      <dgm:spPr/>
      <dgm:t>
        <a:bodyPr/>
        <a:lstStyle/>
        <a:p>
          <a:endParaRPr lang="en-US"/>
        </a:p>
      </dgm:t>
    </dgm:pt>
    <dgm:pt modelId="{94B5F326-A2C1-4C7D-A0C6-CC3CDC7991C5}">
      <dgm:prSet phldrT="[Text]" custT="1">
        <dgm:style>
          <a:lnRef idx="1">
            <a:schemeClr val="accent2"/>
          </a:lnRef>
          <a:fillRef idx="2">
            <a:schemeClr val="accent2"/>
          </a:fillRef>
          <a:effectRef idx="1">
            <a:schemeClr val="accent2"/>
          </a:effectRef>
          <a:fontRef idx="minor">
            <a:schemeClr val="dk1"/>
          </a:fontRef>
        </dgm:style>
      </dgm:prSet>
      <dgm:spPr>
        <a:xfrm>
          <a:off x="3118494" y="2037246"/>
          <a:ext cx="2721659" cy="2716328"/>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gm:spPr>
      <dgm:t>
        <a:bodyPr/>
        <a:lstStyle/>
        <a:p>
          <a:pPr>
            <a:buNone/>
          </a:pPr>
          <a:r>
            <a:rPr lang="en-US" sz="2100" b="1" dirty="0">
              <a:solidFill>
                <a:sysClr val="windowText" lastClr="000000"/>
              </a:solidFill>
              <a:latin typeface="Calibri" panose="020F0502020204030204"/>
              <a:ea typeface="+mn-ea"/>
              <a:cs typeface="+mn-cs"/>
            </a:rPr>
            <a:t>SEL skills acquisition</a:t>
          </a:r>
        </a:p>
        <a:p>
          <a:pPr>
            <a:buNone/>
          </a:pPr>
          <a:endParaRPr lang="en-US" sz="2100" b="1" dirty="0">
            <a:solidFill>
              <a:sysClr val="windowText" lastClr="000000"/>
            </a:solidFill>
            <a:latin typeface="Calibri" panose="020F0502020204030204"/>
            <a:ea typeface="+mn-ea"/>
            <a:cs typeface="+mn-cs"/>
          </a:endParaRPr>
        </a:p>
        <a:p>
          <a:pPr>
            <a:buNone/>
          </a:pPr>
          <a:r>
            <a:rPr lang="en-US" sz="2100" b="1" dirty="0">
              <a:solidFill>
                <a:sysClr val="windowText" lastClr="000000"/>
              </a:solidFill>
              <a:latin typeface="Calibri" panose="020F0502020204030204"/>
              <a:ea typeface="+mn-ea"/>
              <a:cs typeface="+mn-cs"/>
            </a:rPr>
            <a:t>Improved attitudes about self, others, and school</a:t>
          </a:r>
        </a:p>
      </dgm:t>
    </dgm:pt>
    <dgm:pt modelId="{E797CBC9-E695-4353-A585-28444674D49E}" type="parTrans" cxnId="{6934C33E-1716-4B79-AF01-4CB3AB1A1808}">
      <dgm:prSet/>
      <dgm:spPr/>
      <dgm:t>
        <a:bodyPr/>
        <a:lstStyle/>
        <a:p>
          <a:endParaRPr lang="en-US"/>
        </a:p>
      </dgm:t>
    </dgm:pt>
    <dgm:pt modelId="{2EC16876-7138-4886-9C34-415DC84BDF14}" type="sibTrans" cxnId="{6934C33E-1716-4B79-AF01-4CB3AB1A1808}">
      <dgm:prSet/>
      <dgm:spPr/>
      <dgm:t>
        <a:bodyPr/>
        <a:lstStyle/>
        <a:p>
          <a:endParaRPr lang="en-US"/>
        </a:p>
      </dgm:t>
    </dgm:pt>
    <dgm:pt modelId="{41A9EB20-E38A-41CC-96F2-D4B72D4B6CC8}">
      <dgm:prSet phldrT="[Text]" custT="1">
        <dgm:style>
          <a:lnRef idx="1">
            <a:schemeClr val="accent3"/>
          </a:lnRef>
          <a:fillRef idx="2">
            <a:schemeClr val="accent3"/>
          </a:fillRef>
          <a:effectRef idx="1">
            <a:schemeClr val="accent3"/>
          </a:effectRef>
          <a:fontRef idx="minor">
            <a:schemeClr val="dk1"/>
          </a:fontRef>
        </dgm:style>
      </dgm:prSet>
      <dgm:spPr>
        <a:xfrm>
          <a:off x="6236032" y="2037246"/>
          <a:ext cx="2721659" cy="2716328"/>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gm:spPr>
      <dgm:t>
        <a:bodyPr/>
        <a:lstStyle/>
        <a:p>
          <a:pPr>
            <a:buNone/>
          </a:pPr>
          <a:r>
            <a:rPr lang="en-US" sz="2100" b="1" dirty="0">
              <a:solidFill>
                <a:sysClr val="windowText" lastClr="000000"/>
              </a:solidFill>
              <a:latin typeface="Calibri" panose="020F0502020204030204"/>
              <a:ea typeface="+mn-ea"/>
              <a:cs typeface="+mn-cs"/>
            </a:rPr>
            <a:t>Positive social behavior</a:t>
          </a:r>
        </a:p>
        <a:p>
          <a:pPr>
            <a:buNone/>
          </a:pPr>
          <a:r>
            <a:rPr lang="en-US" sz="2100" b="1" dirty="0">
              <a:solidFill>
                <a:sysClr val="windowText" lastClr="000000"/>
              </a:solidFill>
              <a:latin typeface="Calibri" panose="020F0502020204030204"/>
              <a:ea typeface="+mn-ea"/>
              <a:cs typeface="+mn-cs"/>
            </a:rPr>
            <a:t>Fewer conduct problems</a:t>
          </a:r>
        </a:p>
        <a:p>
          <a:pPr>
            <a:buNone/>
          </a:pPr>
          <a:r>
            <a:rPr lang="en-US" sz="2100" b="1" dirty="0">
              <a:solidFill>
                <a:sysClr val="windowText" lastClr="000000"/>
              </a:solidFill>
              <a:latin typeface="Calibri" panose="020F0502020204030204"/>
              <a:ea typeface="+mn-ea"/>
              <a:cs typeface="+mn-cs"/>
            </a:rPr>
            <a:t>Less emotional distress</a:t>
          </a:r>
        </a:p>
        <a:p>
          <a:pPr>
            <a:buNone/>
          </a:pPr>
          <a:r>
            <a:rPr lang="en-US" sz="2100" b="1" dirty="0">
              <a:solidFill>
                <a:sysClr val="windowText" lastClr="000000"/>
              </a:solidFill>
              <a:latin typeface="Calibri" panose="020F0502020204030204"/>
              <a:ea typeface="+mn-ea"/>
              <a:cs typeface="+mn-cs"/>
            </a:rPr>
            <a:t>Academic success</a:t>
          </a:r>
        </a:p>
      </dgm:t>
    </dgm:pt>
    <dgm:pt modelId="{30C06690-59BD-41C3-B49B-2A1BE4642934}" type="parTrans" cxnId="{58CB76F3-77CB-4604-B7B5-0FFCA3D27C97}">
      <dgm:prSet/>
      <dgm:spPr/>
      <dgm:t>
        <a:bodyPr/>
        <a:lstStyle/>
        <a:p>
          <a:endParaRPr lang="en-US"/>
        </a:p>
      </dgm:t>
    </dgm:pt>
    <dgm:pt modelId="{A12DD7B8-1FEA-4390-A897-03299C38A0F4}" type="sibTrans" cxnId="{58CB76F3-77CB-4604-B7B5-0FFCA3D27C97}">
      <dgm:prSet/>
      <dgm:spPr/>
      <dgm:t>
        <a:bodyPr/>
        <a:lstStyle/>
        <a:p>
          <a:endParaRPr lang="en-US"/>
        </a:p>
      </dgm:t>
    </dgm:pt>
    <dgm:pt modelId="{37D5FE2A-7B10-45A6-887A-45CA5B8F080F}" type="pres">
      <dgm:prSet presAssocID="{4B3005DC-F914-4376-948B-99EBA0A24E46}" presName="CompostProcess" presStyleCnt="0">
        <dgm:presLayoutVars>
          <dgm:dir/>
          <dgm:resizeHandles val="exact"/>
        </dgm:presLayoutVars>
      </dgm:prSet>
      <dgm:spPr/>
    </dgm:pt>
    <dgm:pt modelId="{A1DC3C43-B458-4020-A8AF-332C5B166087}" type="pres">
      <dgm:prSet presAssocID="{4B3005DC-F914-4376-948B-99EBA0A24E46}" presName="arrow" presStyleLbl="bgShp" presStyleIdx="0" presStyleCnt="1"/>
      <dgm:spPr>
        <a:xfrm>
          <a:off x="671898" y="0"/>
          <a:ext cx="7614851" cy="6790821"/>
        </a:xfrm>
        <a:prstGeom prst="rightArrow">
          <a:avLst/>
        </a:prstGeom>
        <a:solidFill>
          <a:srgbClr val="FFC000">
            <a:tint val="40000"/>
            <a:hueOff val="0"/>
            <a:satOff val="0"/>
            <a:lumOff val="0"/>
            <a:alphaOff val="0"/>
          </a:srgbClr>
        </a:solidFill>
        <a:ln>
          <a:noFill/>
        </a:ln>
        <a:effectLst/>
      </dgm:spPr>
    </dgm:pt>
    <dgm:pt modelId="{D35979E9-8DB5-484F-B8A1-3A40E35541A2}" type="pres">
      <dgm:prSet presAssocID="{4B3005DC-F914-4376-948B-99EBA0A24E46}" presName="linearProcess" presStyleCnt="0"/>
      <dgm:spPr/>
    </dgm:pt>
    <dgm:pt modelId="{59AFFE60-E2EB-48BE-A796-05545A8D8C77}" type="pres">
      <dgm:prSet presAssocID="{91B946DC-FD4F-4933-A8BD-E881087AC2F9}" presName="textNode" presStyleLbl="node1" presStyleIdx="0" presStyleCnt="3">
        <dgm:presLayoutVars>
          <dgm:bulletEnabled val="1"/>
        </dgm:presLayoutVars>
      </dgm:prSet>
      <dgm:spPr/>
    </dgm:pt>
    <dgm:pt modelId="{031EFD1A-DF59-4DDA-BE3B-1A48B35A5C6A}" type="pres">
      <dgm:prSet presAssocID="{8AEF2422-91EB-4AEC-A6B9-0C7568E13B54}" presName="sibTrans" presStyleCnt="0"/>
      <dgm:spPr/>
    </dgm:pt>
    <dgm:pt modelId="{8797D522-5606-4A94-9F5F-76461384A041}" type="pres">
      <dgm:prSet presAssocID="{94B5F326-A2C1-4C7D-A0C6-CC3CDC7991C5}" presName="textNode" presStyleLbl="node1" presStyleIdx="1" presStyleCnt="3">
        <dgm:presLayoutVars>
          <dgm:bulletEnabled val="1"/>
        </dgm:presLayoutVars>
      </dgm:prSet>
      <dgm:spPr/>
    </dgm:pt>
    <dgm:pt modelId="{5347D547-D609-4BF5-9264-B6B4EC36C3E8}" type="pres">
      <dgm:prSet presAssocID="{2EC16876-7138-4886-9C34-415DC84BDF14}" presName="sibTrans" presStyleCnt="0"/>
      <dgm:spPr/>
    </dgm:pt>
    <dgm:pt modelId="{30F7BA36-94EE-43B3-90B9-D7FF39AFB59D}" type="pres">
      <dgm:prSet presAssocID="{41A9EB20-E38A-41CC-96F2-D4B72D4B6CC8}" presName="textNode" presStyleLbl="node1" presStyleIdx="2" presStyleCnt="3">
        <dgm:presLayoutVars>
          <dgm:bulletEnabled val="1"/>
        </dgm:presLayoutVars>
      </dgm:prSet>
      <dgm:spPr/>
    </dgm:pt>
  </dgm:ptLst>
  <dgm:cxnLst>
    <dgm:cxn modelId="{0153E410-C07F-44E9-9176-7A57FD013EA0}" type="presOf" srcId="{41A9EB20-E38A-41CC-96F2-D4B72D4B6CC8}" destId="{30F7BA36-94EE-43B3-90B9-D7FF39AFB59D}" srcOrd="0" destOrd="0" presId="urn:microsoft.com/office/officeart/2005/8/layout/hProcess9"/>
    <dgm:cxn modelId="{BD75C716-0801-4218-9AD8-B6AF60B6AB42}" type="presOf" srcId="{4B3005DC-F914-4376-948B-99EBA0A24E46}" destId="{37D5FE2A-7B10-45A6-887A-45CA5B8F080F}" srcOrd="0" destOrd="0" presId="urn:microsoft.com/office/officeart/2005/8/layout/hProcess9"/>
    <dgm:cxn modelId="{6934C33E-1716-4B79-AF01-4CB3AB1A1808}" srcId="{4B3005DC-F914-4376-948B-99EBA0A24E46}" destId="{94B5F326-A2C1-4C7D-A0C6-CC3CDC7991C5}" srcOrd="1" destOrd="0" parTransId="{E797CBC9-E695-4353-A585-28444674D49E}" sibTransId="{2EC16876-7138-4886-9C34-415DC84BDF14}"/>
    <dgm:cxn modelId="{21406456-1DD4-49EB-9784-55B200B33202}" srcId="{4B3005DC-F914-4376-948B-99EBA0A24E46}" destId="{91B946DC-FD4F-4933-A8BD-E881087AC2F9}" srcOrd="0" destOrd="0" parTransId="{19A776AE-E830-4342-8068-AD0147CE8142}" sibTransId="{8AEF2422-91EB-4AEC-A6B9-0C7568E13B54}"/>
    <dgm:cxn modelId="{3F3CC0D1-3FE5-4C2A-88B5-5DAB6E74DCBE}" type="presOf" srcId="{94B5F326-A2C1-4C7D-A0C6-CC3CDC7991C5}" destId="{8797D522-5606-4A94-9F5F-76461384A041}" srcOrd="0" destOrd="0" presId="urn:microsoft.com/office/officeart/2005/8/layout/hProcess9"/>
    <dgm:cxn modelId="{58CB76F3-77CB-4604-B7B5-0FFCA3D27C97}" srcId="{4B3005DC-F914-4376-948B-99EBA0A24E46}" destId="{41A9EB20-E38A-41CC-96F2-D4B72D4B6CC8}" srcOrd="2" destOrd="0" parTransId="{30C06690-59BD-41C3-B49B-2A1BE4642934}" sibTransId="{A12DD7B8-1FEA-4390-A897-03299C38A0F4}"/>
    <dgm:cxn modelId="{4BC19BF6-9385-4856-B2E0-7A6C3BE9CE0A}" type="presOf" srcId="{91B946DC-FD4F-4933-A8BD-E881087AC2F9}" destId="{59AFFE60-E2EB-48BE-A796-05545A8D8C77}" srcOrd="0" destOrd="0" presId="urn:microsoft.com/office/officeart/2005/8/layout/hProcess9"/>
    <dgm:cxn modelId="{DA83C1DF-3073-443E-A764-5D697F812A4F}" type="presParOf" srcId="{37D5FE2A-7B10-45A6-887A-45CA5B8F080F}" destId="{A1DC3C43-B458-4020-A8AF-332C5B166087}" srcOrd="0" destOrd="0" presId="urn:microsoft.com/office/officeart/2005/8/layout/hProcess9"/>
    <dgm:cxn modelId="{A244E24C-6DAA-47A0-901E-F44CE5633AD8}" type="presParOf" srcId="{37D5FE2A-7B10-45A6-887A-45CA5B8F080F}" destId="{D35979E9-8DB5-484F-B8A1-3A40E35541A2}" srcOrd="1" destOrd="0" presId="urn:microsoft.com/office/officeart/2005/8/layout/hProcess9"/>
    <dgm:cxn modelId="{7E89C056-4E32-4C0B-A6C9-05142D5C3D7F}" type="presParOf" srcId="{D35979E9-8DB5-484F-B8A1-3A40E35541A2}" destId="{59AFFE60-E2EB-48BE-A796-05545A8D8C77}" srcOrd="0" destOrd="0" presId="urn:microsoft.com/office/officeart/2005/8/layout/hProcess9"/>
    <dgm:cxn modelId="{3A262F6E-E055-43BD-84F6-12499BA7E450}" type="presParOf" srcId="{D35979E9-8DB5-484F-B8A1-3A40E35541A2}" destId="{031EFD1A-DF59-4DDA-BE3B-1A48B35A5C6A}" srcOrd="1" destOrd="0" presId="urn:microsoft.com/office/officeart/2005/8/layout/hProcess9"/>
    <dgm:cxn modelId="{673B6D95-1278-4C56-9D22-FF215E3A817E}" type="presParOf" srcId="{D35979E9-8DB5-484F-B8A1-3A40E35541A2}" destId="{8797D522-5606-4A94-9F5F-76461384A041}" srcOrd="2" destOrd="0" presId="urn:microsoft.com/office/officeart/2005/8/layout/hProcess9"/>
    <dgm:cxn modelId="{3CA05D88-413F-4813-B35C-3197396DAF99}" type="presParOf" srcId="{D35979E9-8DB5-484F-B8A1-3A40E35541A2}" destId="{5347D547-D609-4BF5-9264-B6B4EC36C3E8}" srcOrd="3" destOrd="0" presId="urn:microsoft.com/office/officeart/2005/8/layout/hProcess9"/>
    <dgm:cxn modelId="{E443431D-9AC4-409F-A8F8-54A7FA0E8C11}" type="presParOf" srcId="{D35979E9-8DB5-484F-B8A1-3A40E35541A2}" destId="{30F7BA36-94EE-43B3-90B9-D7FF39AFB59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colorful2" csCatId="colorful" phldr="1"/>
      <dgm:spPr/>
      <dgm:t>
        <a:bodyPr/>
        <a:lstStyle/>
        <a:p>
          <a:endParaRPr lang="en-US"/>
        </a:p>
      </dgm:t>
    </dgm:pt>
    <dgm:pt modelId="{50456CF8-C2AC-4553-983C-A4DC4D008CCA}">
      <dgm:prSet phldrT="[Text]"/>
      <dgm: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a:xfrm>
          <a:off x="5354923" y="-32410"/>
          <a:ext cx="3228245" cy="5197111"/>
        </a:xfrm>
        <a:prstGeom prst="rect">
          <a:avLst/>
        </a:prstGeom>
        <a:noFill/>
        <a:ln w="12700" cap="flat" cmpd="sng" algn="ctr">
          <a:noFill/>
          <a:prstDash val="solid"/>
          <a:miter lim="800000"/>
        </a:ln>
        <a:effectLst/>
        <a:sp3d/>
      </dgm:spPr>
      <dgm:t>
        <a:bodyPr/>
        <a:lstStyle/>
        <a:p>
          <a:pPr>
            <a:buNone/>
          </a:pPr>
          <a:r>
            <a:rPr lang="en-US" sz="2400" b="1" dirty="0">
              <a:solidFill>
                <a:sysClr val="window" lastClr="FFFFFF"/>
              </a:solidFill>
              <a:latin typeface="Calibri" panose="020F0502020204030204"/>
              <a:ea typeface="+mn-ea"/>
              <a:cs typeface="+mn-cs"/>
            </a:rPr>
            <a:t>Connect With Kids</a:t>
          </a:r>
          <a:br>
            <a:rPr lang="en-US" sz="2400" dirty="0">
              <a:solidFill>
                <a:sysClr val="window" lastClr="FFFFFF"/>
              </a:solidFill>
              <a:latin typeface="Calibri" panose="020F0502020204030204"/>
              <a:ea typeface="+mn-ea"/>
              <a:cs typeface="+mn-cs"/>
            </a:rPr>
          </a:br>
          <a:r>
            <a:rPr lang="en-US" sz="2400" dirty="0" err="1">
              <a:solidFill>
                <a:sysClr val="window" lastClr="FFFFFF"/>
              </a:solidFill>
              <a:latin typeface="Calibri" panose="020F0502020204030204"/>
              <a:ea typeface="+mn-ea"/>
              <a:cs typeface="+mn-cs"/>
            </a:rPr>
            <a:t>connectwithkids.com</a:t>
          </a:r>
          <a:endParaRPr lang="en-US" sz="1800" dirty="0">
            <a:solidFill>
              <a:sysClr val="window" lastClr="FFFFFF"/>
            </a:solidFill>
            <a:latin typeface="Calibri" panose="020F0502020204030204"/>
            <a:ea typeface="+mn-ea"/>
            <a:cs typeface="+mn-cs"/>
          </a:endParaRPr>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Character Education </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dirty="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a:solidFill>
                <a:sysClr val="window" lastClr="FFFFFF"/>
              </a:solidFill>
              <a:latin typeface="Calibri" panose="020F0502020204030204"/>
              <a:ea typeface="+mn-ea"/>
              <a:cs typeface="+mn-cs"/>
            </a:rPr>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101263" custLinFactNeighborX="-39" custLinFactNeighborY="-280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1">
            <a:schemeClr val="accent5"/>
          </a:lnRef>
          <a:fillRef idx="2">
            <a:schemeClr val="accent5"/>
          </a:fillRef>
          <a:effectRef idx="1">
            <a:schemeClr val="accent5"/>
          </a:effectRef>
          <a:fontRef idx="minor">
            <a:schemeClr val="dk1"/>
          </a:fontRef>
        </dgm:style>
      </dgm:prSet>
      <dgm: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101263" custLinFactNeighborX="744" custLinFactNeighborY="-3011"/>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5C428602-50E3-4624-8A26-341D2E32B221}" srcId="{67BDC6B4-5148-4199-B377-E24F14F906CE}" destId="{4081A59B-CAE9-43E5-BD88-9EE0B91C9DC0}" srcOrd="6" destOrd="0" parTransId="{804087CB-FD57-4877-BD3A-E3EB4ED08F4A}" sibTransId="{F3D740B1-D455-4962-A852-31B4E156FEF2}"/>
    <dgm:cxn modelId="{2F942812-5B3B-4F54-A2C7-E22E23411885}" srcId="{50456CF8-C2AC-4553-983C-A4DC4D008CCA}" destId="{67BDC6B4-5148-4199-B377-E24F14F906CE}" srcOrd="0" destOrd="0" parTransId="{843DA986-20D8-4A5C-85C0-F7F122FBD1D0}" sibTransId="{7E736F50-AFCF-4CCD-97A2-0D633C96670B}"/>
    <dgm:cxn modelId="{CBA3B51E-BCC9-4F72-BE5B-4BA9A0EEF02B}" srcId="{F1D64A76-ABAA-4D9D-907A-253C9C958DA8}" destId="{6E2C17F5-0B7D-4E67-AE8D-F0A148DB7CEB}" srcOrd="0" destOrd="0" parTransId="{189C1310-F5AF-4C15-92BA-889266B15E3D}" sibTransId="{83358441-D035-4C2E-8501-FEED9C70BB31}"/>
    <dgm:cxn modelId="{88ECB41F-B212-40A7-A66E-75BB16DEACDC}" type="presOf" srcId="{280B3475-AD14-489A-8224-C22313E946EF}" destId="{CA298433-8D74-4F23-9DB7-25C88C9C9626}" srcOrd="0" destOrd="1" presId="urn:microsoft.com/office/officeart/2005/8/layout/hProcess7#2"/>
    <dgm:cxn modelId="{E73F7324-378C-4E53-97F8-46E3004D2AD4}" srcId="{67BDC6B4-5148-4199-B377-E24F14F906CE}" destId="{6FCD4C87-79DB-414C-99FF-946942A2E69E}" srcOrd="7" destOrd="0" parTransId="{BA3B91FC-5ABA-41B0-B729-3052700C836A}" sibTransId="{DB5E8325-D709-4538-B151-67C65E5F87BA}"/>
    <dgm:cxn modelId="{9713E429-5DA0-483B-A8F4-ADAE9E5EDCAE}" type="presOf" srcId="{E790C92F-F65C-4C44-99DC-7842D2A59BC3}" destId="{CA298433-8D74-4F23-9DB7-25C88C9C9626}" srcOrd="0" destOrd="2" presId="urn:microsoft.com/office/officeart/2005/8/layout/hProcess7#2"/>
    <dgm:cxn modelId="{F0059D5B-557E-4011-8D17-38D53D93D718}" srcId="{67BDC6B4-5148-4199-B377-E24F14F906CE}" destId="{E790C92F-F65C-4C44-99DC-7842D2A59BC3}" srcOrd="1" destOrd="0" parTransId="{5BD7E8DA-4DAF-45A7-8CBD-339EC5FA6FA6}" sibTransId="{0D99F24B-FC3A-4971-8DE5-13FF2C04480B}"/>
    <dgm:cxn modelId="{61021F41-0F17-471D-978A-4AD71C10F5EE}" type="presOf" srcId="{6E2C17F5-0B7D-4E67-AE8D-F0A148DB7CEB}" destId="{FFA744F5-6562-40A2-8A1A-6C98B18D0E8D}" srcOrd="0" destOrd="0" presId="urn:microsoft.com/office/officeart/2005/8/layout/hProcess7#2"/>
    <dgm:cxn modelId="{E8BAC762-9D07-4F06-A72B-7A60E11EC9BE}" type="presOf" srcId="{50456CF8-C2AC-4553-983C-A4DC4D008CCA}" destId="{912D842A-9E9E-49C7-A28E-1CFA63809276}" srcOrd="1" destOrd="0" presId="urn:microsoft.com/office/officeart/2005/8/layout/hProcess7#2"/>
    <dgm:cxn modelId="{DC95A143-7CF6-4E72-9CA9-B68F0715D339}" type="presOf" srcId="{9D241A15-FAA4-4274-AC15-380958395430}" destId="{CA298433-8D74-4F23-9DB7-25C88C9C9626}" srcOrd="0" destOrd="5" presId="urn:microsoft.com/office/officeart/2005/8/layout/hProcess7#2"/>
    <dgm:cxn modelId="{260C6244-4174-4612-9602-9A79846BF7D2}" srcId="{67BDC6B4-5148-4199-B377-E24F14F906CE}" destId="{3421AB53-68AB-4E58-A751-2F44FC8B0050}" srcOrd="3" destOrd="0" parTransId="{39D1033C-E609-45FF-A5A7-0AB3B479ED98}" sibTransId="{E4B39F3B-EC38-4951-ACE2-9EAFF39F4B36}"/>
    <dgm:cxn modelId="{B3A26349-73EC-4527-AD8A-93BD4380EF5D}" srcId="{67BDC6B4-5148-4199-B377-E24F14F906CE}" destId="{280B3475-AD14-489A-8224-C22313E946EF}" srcOrd="0" destOrd="0" parTransId="{2218D173-9D53-456C-A0B3-964CB4CC56CB}" sibTransId="{E14939CC-277C-4CB7-8F0A-4B86F6392AAE}"/>
    <dgm:cxn modelId="{2714206B-984C-4B35-BA1B-26D038AF79F3}" type="presOf" srcId="{4081A59B-CAE9-43E5-BD88-9EE0B91C9DC0}" destId="{CA298433-8D74-4F23-9DB7-25C88C9C9626}" srcOrd="0" destOrd="7" presId="urn:microsoft.com/office/officeart/2005/8/layout/hProcess7#2"/>
    <dgm:cxn modelId="{016C1372-13B4-4B10-87BC-C42B55710ABB}" srcId="{67BDC6B4-5148-4199-B377-E24F14F906CE}" destId="{15432A73-5BAE-4F28-B551-47137E841A80}" srcOrd="2" destOrd="0" parTransId="{06E636E2-8DA0-4687-80E4-CADBCC1F79B1}" sibTransId="{EF316DE3-102B-4BE6-ACDC-BEDAF04948C7}"/>
    <dgm:cxn modelId="{68670077-1D09-45C8-8195-B2994C9ABAF9}" type="presOf" srcId="{3421AB53-68AB-4E58-A751-2F44FC8B0050}" destId="{CA298433-8D74-4F23-9DB7-25C88C9C9626}" srcOrd="0" destOrd="4" presId="urn:microsoft.com/office/officeart/2005/8/layout/hProcess7#2"/>
    <dgm:cxn modelId="{72440583-B283-4C02-965E-B56237120BC3}" type="presOf" srcId="{67BDC6B4-5148-4199-B377-E24F14F906CE}" destId="{CA298433-8D74-4F23-9DB7-25C88C9C9626}" srcOrd="0" destOrd="0" presId="urn:microsoft.com/office/officeart/2005/8/layout/hProcess7#2"/>
    <dgm:cxn modelId="{2FCE7388-5555-4C17-A570-04C5BF980841}" type="presOf" srcId="{6FCD4C87-79DB-414C-99FF-946942A2E69E}" destId="{CA298433-8D74-4F23-9DB7-25C88C9C9626}" srcOrd="0" destOrd="8"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6E6F05A2-7956-4A02-A2CF-BA57836F01B5}" type="presOf" srcId="{3E8A9C6E-F37E-4718-AC4B-47A155ACBF49}" destId="{CA298433-8D74-4F23-9DB7-25C88C9C9626}" srcOrd="0" destOrd="6" presId="urn:microsoft.com/office/officeart/2005/8/layout/hProcess7#2"/>
    <dgm:cxn modelId="{1CE2F6AF-CF05-4403-8AAE-51AADCDA1C88}" type="presOf" srcId="{6E2C17F5-0B7D-4E67-AE8D-F0A148DB7CEB}" destId="{AE697F39-7D14-4FA5-8E11-51C48DACE1DC}" srcOrd="1" destOrd="0" presId="urn:microsoft.com/office/officeart/2005/8/layout/hProcess7#2"/>
    <dgm:cxn modelId="{9F5486B4-367A-4A05-A979-8A40A9785FE9}" srcId="{67BDC6B4-5148-4199-B377-E24F14F906CE}" destId="{9D241A15-FAA4-4274-AC15-380958395430}" srcOrd="4" destOrd="0" parTransId="{C0650A1E-4B38-4E56-8F7D-7DCB3166E73D}" sibTransId="{CCE74B5B-82DA-40C9-975B-CBCE4748D519}"/>
    <dgm:cxn modelId="{4FC119C4-4B2B-4307-B043-1E0B579766E3}" type="presOf" srcId="{F1D64A76-ABAA-4D9D-907A-253C9C958DA8}" destId="{57757CC6-5554-4F44-B5EC-85166846A21E}" srcOrd="0" destOrd="0" presId="urn:microsoft.com/office/officeart/2005/8/layout/hProcess7#2"/>
    <dgm:cxn modelId="{A60CB6C7-FE0C-4A41-8A46-CDA3ECA0C250}" srcId="{67BDC6B4-5148-4199-B377-E24F14F906CE}" destId="{3E8A9C6E-F37E-4718-AC4B-47A155ACBF49}" srcOrd="5" destOrd="0" parTransId="{F7B5F290-F2FC-44E7-8044-41AEF298E672}" sibTransId="{FFCBECEE-8C8C-4696-A26A-C5AE9BE1850B}"/>
    <dgm:cxn modelId="{7B5610D1-34C8-45F0-BD78-56A1553580D7}" type="presOf" srcId="{50456CF8-C2AC-4553-983C-A4DC4D008CCA}" destId="{F3C6A96E-F343-4D62-AB8C-B87AFD692EEB}" srcOrd="0" destOrd="0" presId="urn:microsoft.com/office/officeart/2005/8/layout/hProcess7#2"/>
    <dgm:cxn modelId="{37602FDC-3695-4783-9443-E44568F8C6CE}" type="presOf" srcId="{15432A73-5BAE-4F28-B551-47137E841A80}" destId="{CA298433-8D74-4F23-9DB7-25C88C9C9626}" srcOrd="0" destOrd="3" presId="urn:microsoft.com/office/officeart/2005/8/layout/hProcess7#2"/>
    <dgm:cxn modelId="{3FD74A01-04D9-4B9F-A630-1AB4B50D8015}" type="presParOf" srcId="{57757CC6-5554-4F44-B5EC-85166846A21E}" destId="{DF09C4B6-8B65-4645-B3FC-8FEDC3606709}" srcOrd="0" destOrd="0" presId="urn:microsoft.com/office/officeart/2005/8/layout/hProcess7#2"/>
    <dgm:cxn modelId="{1C199482-252C-46AE-9DAF-63695B5C0DF8}" type="presParOf" srcId="{DF09C4B6-8B65-4645-B3FC-8FEDC3606709}" destId="{FFA744F5-6562-40A2-8A1A-6C98B18D0E8D}" srcOrd="0" destOrd="0" presId="urn:microsoft.com/office/officeart/2005/8/layout/hProcess7#2"/>
    <dgm:cxn modelId="{2A53465F-8872-4E42-A3E6-844C95C9C539}" type="presParOf" srcId="{DF09C4B6-8B65-4645-B3FC-8FEDC3606709}" destId="{AE697F39-7D14-4FA5-8E11-51C48DACE1DC}" srcOrd="1" destOrd="0" presId="urn:microsoft.com/office/officeart/2005/8/layout/hProcess7#2"/>
    <dgm:cxn modelId="{F78B33FE-63F4-4F65-98A7-ABF6650D4109}" type="presParOf" srcId="{57757CC6-5554-4F44-B5EC-85166846A21E}" destId="{49583F49-EABB-40E3-9484-BE0BA6021555}" srcOrd="1" destOrd="0" presId="urn:microsoft.com/office/officeart/2005/8/layout/hProcess7#2"/>
    <dgm:cxn modelId="{29AE7980-D767-4F61-953B-99A943C01810}" type="presParOf" srcId="{57757CC6-5554-4F44-B5EC-85166846A21E}" destId="{4FB1EB7D-FD57-4177-B2AE-90AF086F20EF}" srcOrd="2" destOrd="0" presId="urn:microsoft.com/office/officeart/2005/8/layout/hProcess7#2"/>
    <dgm:cxn modelId="{D4E7F7CC-6530-429B-AF0E-942C4C32C140}" type="presParOf" srcId="{4FB1EB7D-FD57-4177-B2AE-90AF086F20EF}" destId="{C348AC6E-19A3-4BE8-8E6A-35BBFAF281AF}" srcOrd="0" destOrd="0" presId="urn:microsoft.com/office/officeart/2005/8/layout/hProcess7#2"/>
    <dgm:cxn modelId="{DD5A5F74-B29C-4D7E-8762-86104E10B26B}" type="presParOf" srcId="{4FB1EB7D-FD57-4177-B2AE-90AF086F20EF}" destId="{73B55BA1-7585-4FD9-A886-2869DD70E3B6}" srcOrd="1" destOrd="0" presId="urn:microsoft.com/office/officeart/2005/8/layout/hProcess7#2"/>
    <dgm:cxn modelId="{3C278A4A-FD61-4881-9F77-02113D0132B3}" type="presParOf" srcId="{4FB1EB7D-FD57-4177-B2AE-90AF086F20EF}" destId="{EB917788-7228-4203-9992-6A567B102116}" srcOrd="2" destOrd="0" presId="urn:microsoft.com/office/officeart/2005/8/layout/hProcess7#2"/>
    <dgm:cxn modelId="{7FCA002F-7946-4D54-A016-B7848220FEA4}" type="presParOf" srcId="{57757CC6-5554-4F44-B5EC-85166846A21E}" destId="{BB0B84DE-789D-4DBA-9ED4-6681E4830908}" srcOrd="3" destOrd="0" presId="urn:microsoft.com/office/officeart/2005/8/layout/hProcess7#2"/>
    <dgm:cxn modelId="{2F285697-E4AB-4732-AA0B-EF63DF4BC83D}" type="presParOf" srcId="{57757CC6-5554-4F44-B5EC-85166846A21E}" destId="{5A211B7F-3054-486C-9E40-9B11305DC9C5}" srcOrd="4" destOrd="0" presId="urn:microsoft.com/office/officeart/2005/8/layout/hProcess7#2"/>
    <dgm:cxn modelId="{73B3F894-2931-4A41-8AF1-15280AE18D25}" type="presParOf" srcId="{5A211B7F-3054-486C-9E40-9B11305DC9C5}" destId="{F3C6A96E-F343-4D62-AB8C-B87AFD692EEB}" srcOrd="0" destOrd="0" presId="urn:microsoft.com/office/officeart/2005/8/layout/hProcess7#2"/>
    <dgm:cxn modelId="{8FE42545-9416-4772-8D16-872BB9205462}" type="presParOf" srcId="{5A211B7F-3054-486C-9E40-9B11305DC9C5}" destId="{912D842A-9E9E-49C7-A28E-1CFA63809276}" srcOrd="1" destOrd="0" presId="urn:microsoft.com/office/officeart/2005/8/layout/hProcess7#2"/>
    <dgm:cxn modelId="{7EE1AC86-6767-4E94-9673-9F25F52A9193}"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F92AA79-1C31-44DB-B574-70DBFD4B9C4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40E5C98-D3A8-494A-822C-0F6F906869AD}">
      <dgm:prSet custT="1"/>
      <dgm:spPr>
        <a:xfrm>
          <a:off x="0" y="19182"/>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Listens to Others</a:t>
          </a:r>
          <a:endParaRPr lang="en-US" sz="2000" b="1" dirty="0">
            <a:solidFill>
              <a:sysClr val="window" lastClr="FFFFFF"/>
            </a:solidFill>
            <a:latin typeface="Calibri" panose="020F0502020204030204"/>
            <a:ea typeface="+mn-ea"/>
            <a:cs typeface="+mn-cs"/>
          </a:endParaRPr>
        </a:p>
      </dgm:t>
    </dgm:pt>
    <dgm:pt modelId="{10858FD9-7AD4-477D-BCD2-1C1AC2BB80ED}" type="parTrans" cxnId="{089AC982-030D-4D41-A04D-19CBCE2D66FC}">
      <dgm:prSet/>
      <dgm:spPr/>
      <dgm:t>
        <a:bodyPr/>
        <a:lstStyle/>
        <a:p>
          <a:endParaRPr lang="en-US"/>
        </a:p>
      </dgm:t>
    </dgm:pt>
    <dgm:pt modelId="{60886E02-401C-4779-986D-FA5CBEEB717A}" type="sibTrans" cxnId="{089AC982-030D-4D41-A04D-19CBCE2D66FC}">
      <dgm:prSet/>
      <dgm:spPr/>
      <dgm:t>
        <a:bodyPr/>
        <a:lstStyle/>
        <a:p>
          <a:endParaRPr lang="en-US"/>
        </a:p>
      </dgm:t>
    </dgm:pt>
    <dgm:pt modelId="{F84D5959-65DE-4DD5-A1FF-838F9C3ED909}">
      <dgm:prSet custT="1"/>
      <dgm:spPr>
        <a:xfrm>
          <a:off x="0" y="545007"/>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Directions</a:t>
          </a:r>
          <a:endParaRPr lang="en-US" sz="2000" b="1" dirty="0">
            <a:solidFill>
              <a:sysClr val="window" lastClr="FFFFFF"/>
            </a:solidFill>
            <a:latin typeface="Calibri" panose="020F0502020204030204"/>
            <a:ea typeface="+mn-ea"/>
            <a:cs typeface="+mn-cs"/>
          </a:endParaRPr>
        </a:p>
      </dgm:t>
    </dgm:pt>
    <dgm:pt modelId="{1FDA19F2-E71D-408F-B3EE-458518B38C0A}" type="parTrans" cxnId="{57B47983-F41D-41D0-A3B0-574A124824A7}">
      <dgm:prSet/>
      <dgm:spPr/>
      <dgm:t>
        <a:bodyPr/>
        <a:lstStyle/>
        <a:p>
          <a:endParaRPr lang="en-US"/>
        </a:p>
      </dgm:t>
    </dgm:pt>
    <dgm:pt modelId="{684EC851-A88A-447D-8784-FAA8071D4475}" type="sibTrans" cxnId="{57B47983-F41D-41D0-A3B0-574A124824A7}">
      <dgm:prSet/>
      <dgm:spPr/>
      <dgm:t>
        <a:bodyPr/>
        <a:lstStyle/>
        <a:p>
          <a:endParaRPr lang="en-US"/>
        </a:p>
      </dgm:t>
    </dgm:pt>
    <dgm:pt modelId="{BBEA0603-05E9-4EC2-9F0A-3CD993464D64}">
      <dgm:prSet custT="1"/>
      <dgm:spPr>
        <a:xfrm>
          <a:off x="0" y="1070832"/>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Classroom Rules</a:t>
          </a:r>
          <a:endParaRPr lang="en-US" sz="2000" b="1" dirty="0">
            <a:solidFill>
              <a:sysClr val="window" lastClr="FFFFFF"/>
            </a:solidFill>
            <a:latin typeface="Calibri" panose="020F0502020204030204"/>
            <a:ea typeface="+mn-ea"/>
            <a:cs typeface="+mn-cs"/>
          </a:endParaRPr>
        </a:p>
      </dgm:t>
    </dgm:pt>
    <dgm:pt modelId="{39220340-FAA3-4F70-9EC0-87B19F9994F9}" type="parTrans" cxnId="{4B902E14-0E08-4CAF-A91C-DDC685FAA8C8}">
      <dgm:prSet/>
      <dgm:spPr/>
      <dgm:t>
        <a:bodyPr/>
        <a:lstStyle/>
        <a:p>
          <a:endParaRPr lang="en-US"/>
        </a:p>
      </dgm:t>
    </dgm:pt>
    <dgm:pt modelId="{21276833-5794-4DC7-81CA-B86568EED86D}" type="sibTrans" cxnId="{4B902E14-0E08-4CAF-A91C-DDC685FAA8C8}">
      <dgm:prSet/>
      <dgm:spPr/>
      <dgm:t>
        <a:bodyPr/>
        <a:lstStyle/>
        <a:p>
          <a:endParaRPr lang="en-US"/>
        </a:p>
      </dgm:t>
    </dgm:pt>
    <dgm:pt modelId="{F3F1D73C-3715-4E77-970E-D5572B41C3A8}">
      <dgm:prSet custT="1"/>
      <dgm:spPr>
        <a:xfrm>
          <a:off x="0" y="1596657"/>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Ignores Peer Distractions</a:t>
          </a:r>
          <a:endParaRPr lang="en-US" sz="2000" b="1" dirty="0">
            <a:solidFill>
              <a:sysClr val="window" lastClr="FFFFFF"/>
            </a:solidFill>
            <a:latin typeface="Calibri" panose="020F0502020204030204"/>
            <a:ea typeface="+mn-ea"/>
            <a:cs typeface="+mn-cs"/>
          </a:endParaRPr>
        </a:p>
      </dgm:t>
    </dgm:pt>
    <dgm:pt modelId="{68557464-8E8D-4D16-9057-341423FF485A}" type="parTrans" cxnId="{92F0855F-4DDE-442F-A04F-9ACBFA56D04A}">
      <dgm:prSet/>
      <dgm:spPr/>
      <dgm:t>
        <a:bodyPr/>
        <a:lstStyle/>
        <a:p>
          <a:endParaRPr lang="en-US"/>
        </a:p>
      </dgm:t>
    </dgm:pt>
    <dgm:pt modelId="{4EDE3C07-B83C-4B27-A331-04A8724D214E}" type="sibTrans" cxnId="{92F0855F-4DDE-442F-A04F-9ACBFA56D04A}">
      <dgm:prSet/>
      <dgm:spPr/>
      <dgm:t>
        <a:bodyPr/>
        <a:lstStyle/>
        <a:p>
          <a:endParaRPr lang="en-US"/>
        </a:p>
      </dgm:t>
    </dgm:pt>
    <dgm:pt modelId="{96170E4F-734F-433B-822A-A0CF69A0ECE9}">
      <dgm:prSet custT="1"/>
      <dgm:spPr>
        <a:xfrm>
          <a:off x="0" y="2122482"/>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Asks for Help</a:t>
          </a:r>
          <a:endParaRPr lang="en-US" sz="2000" b="1" dirty="0">
            <a:solidFill>
              <a:sysClr val="window" lastClr="FFFFFF"/>
            </a:solidFill>
            <a:latin typeface="Calibri" panose="020F0502020204030204"/>
            <a:ea typeface="+mn-ea"/>
            <a:cs typeface="+mn-cs"/>
          </a:endParaRPr>
        </a:p>
      </dgm:t>
    </dgm:pt>
    <dgm:pt modelId="{431A617F-F2A1-44E3-9FB5-5598492421EC}" type="parTrans" cxnId="{A5B61018-A617-4A76-88C3-B0E6F3E0502D}">
      <dgm:prSet/>
      <dgm:spPr/>
      <dgm:t>
        <a:bodyPr/>
        <a:lstStyle/>
        <a:p>
          <a:endParaRPr lang="en-US"/>
        </a:p>
      </dgm:t>
    </dgm:pt>
    <dgm:pt modelId="{BA66AFEC-8693-4035-9C7C-6DCA63FF7C4D}" type="sibTrans" cxnId="{A5B61018-A617-4A76-88C3-B0E6F3E0502D}">
      <dgm:prSet/>
      <dgm:spPr/>
      <dgm:t>
        <a:bodyPr/>
        <a:lstStyle/>
        <a:p>
          <a:endParaRPr lang="en-US"/>
        </a:p>
      </dgm:t>
    </dgm:pt>
    <dgm:pt modelId="{FE26F467-0A11-401C-9188-37698CA0296F}">
      <dgm:prSet custT="1"/>
      <dgm:spPr>
        <a:xfrm>
          <a:off x="0" y="2648307"/>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Takes Turns in Conversations</a:t>
          </a:r>
          <a:endParaRPr lang="en-US" sz="2000" b="1" dirty="0">
            <a:solidFill>
              <a:sysClr val="window" lastClr="FFFFFF"/>
            </a:solidFill>
            <a:latin typeface="Calibri" panose="020F0502020204030204"/>
            <a:ea typeface="+mn-ea"/>
            <a:cs typeface="+mn-cs"/>
          </a:endParaRPr>
        </a:p>
      </dgm:t>
    </dgm:pt>
    <dgm:pt modelId="{3A5764B5-7088-4B47-8332-43A4F9DF1606}" type="parTrans" cxnId="{A5677099-E3C5-4EA7-A1A0-0B182DA75E0A}">
      <dgm:prSet/>
      <dgm:spPr/>
      <dgm:t>
        <a:bodyPr/>
        <a:lstStyle/>
        <a:p>
          <a:endParaRPr lang="en-US"/>
        </a:p>
      </dgm:t>
    </dgm:pt>
    <dgm:pt modelId="{10F171BD-2C4D-4BB6-B7D2-E7A0EECC9647}" type="sibTrans" cxnId="{A5677099-E3C5-4EA7-A1A0-0B182DA75E0A}">
      <dgm:prSet/>
      <dgm:spPr/>
      <dgm:t>
        <a:bodyPr/>
        <a:lstStyle/>
        <a:p>
          <a:endParaRPr lang="en-US"/>
        </a:p>
      </dgm:t>
    </dgm:pt>
    <dgm:pt modelId="{2FBF2CEC-9711-4CDC-ABC4-563A1124315F}">
      <dgm:prSet custT="1"/>
      <dgm:spPr>
        <a:xfrm>
          <a:off x="0" y="3174132"/>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Cooperates With Others </a:t>
          </a:r>
          <a:endParaRPr lang="en-US" sz="2000" b="1" dirty="0">
            <a:solidFill>
              <a:sysClr val="window" lastClr="FFFFFF"/>
            </a:solidFill>
            <a:latin typeface="Calibri" panose="020F0502020204030204"/>
            <a:ea typeface="+mn-ea"/>
            <a:cs typeface="+mn-cs"/>
          </a:endParaRPr>
        </a:p>
      </dgm:t>
    </dgm:pt>
    <dgm:pt modelId="{BC8E86AD-4FEA-4982-9321-28C0215CF36D}" type="parTrans" cxnId="{AC1F189B-9DA1-48CE-AB10-5238465154F0}">
      <dgm:prSet/>
      <dgm:spPr/>
      <dgm:t>
        <a:bodyPr/>
        <a:lstStyle/>
        <a:p>
          <a:endParaRPr lang="en-US"/>
        </a:p>
      </dgm:t>
    </dgm:pt>
    <dgm:pt modelId="{ECE9A14F-683E-4ADC-95FC-B6F1F898725E}" type="sibTrans" cxnId="{AC1F189B-9DA1-48CE-AB10-5238465154F0}">
      <dgm:prSet/>
      <dgm:spPr/>
      <dgm:t>
        <a:bodyPr/>
        <a:lstStyle/>
        <a:p>
          <a:endParaRPr lang="en-US"/>
        </a:p>
      </dgm:t>
    </dgm:pt>
    <dgm:pt modelId="{AAEB79B8-527B-4A22-991B-BAB166B3F297}">
      <dgm:prSet custT="1"/>
      <dgm:spPr>
        <a:xfrm>
          <a:off x="0" y="3699957"/>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Controls Temper in Conflict Situations</a:t>
          </a:r>
          <a:endParaRPr lang="en-US" sz="2000" b="1" dirty="0">
            <a:solidFill>
              <a:sysClr val="window" lastClr="FFFFFF"/>
            </a:solidFill>
            <a:latin typeface="Calibri" panose="020F0502020204030204"/>
            <a:ea typeface="+mn-ea"/>
            <a:cs typeface="+mn-cs"/>
          </a:endParaRPr>
        </a:p>
      </dgm:t>
    </dgm:pt>
    <dgm:pt modelId="{C34771B9-07C8-4FD3-851A-D0A424EE7965}" type="parTrans" cxnId="{2579AC02-5F41-4FE0-BB70-EE3444DD4CE9}">
      <dgm:prSet/>
      <dgm:spPr/>
      <dgm:t>
        <a:bodyPr/>
        <a:lstStyle/>
        <a:p>
          <a:endParaRPr lang="en-US"/>
        </a:p>
      </dgm:t>
    </dgm:pt>
    <dgm:pt modelId="{423E33E9-B300-42E3-9B1A-30C473397BC6}" type="sibTrans" cxnId="{2579AC02-5F41-4FE0-BB70-EE3444DD4CE9}">
      <dgm:prSet/>
      <dgm:spPr/>
      <dgm:t>
        <a:bodyPr/>
        <a:lstStyle/>
        <a:p>
          <a:endParaRPr lang="en-US"/>
        </a:p>
      </dgm:t>
    </dgm:pt>
    <dgm:pt modelId="{CFDB0DF1-8ABF-43D1-9E0E-40FBAFD87F97}">
      <dgm:prSet custT="1"/>
      <dgm:spPr>
        <a:xfrm>
          <a:off x="0" y="4225782"/>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Acts Responsibly With Others </a:t>
          </a:r>
          <a:endParaRPr lang="en-US" sz="2000" b="1" dirty="0">
            <a:solidFill>
              <a:sysClr val="window" lastClr="FFFFFF"/>
            </a:solidFill>
            <a:latin typeface="Calibri" panose="020F0502020204030204"/>
            <a:ea typeface="+mn-ea"/>
            <a:cs typeface="+mn-cs"/>
          </a:endParaRPr>
        </a:p>
      </dgm:t>
    </dgm:pt>
    <dgm:pt modelId="{E2D0DEDA-A471-4D45-813A-EDCFF85B5CFB}" type="parTrans" cxnId="{E499137B-10CA-4870-A95B-688D0E4D72B8}">
      <dgm:prSet/>
      <dgm:spPr/>
      <dgm:t>
        <a:bodyPr/>
        <a:lstStyle/>
        <a:p>
          <a:endParaRPr lang="en-US"/>
        </a:p>
      </dgm:t>
    </dgm:pt>
    <dgm:pt modelId="{9150E36E-1E0D-43C3-B6FA-637E69C7D9A5}" type="sibTrans" cxnId="{E499137B-10CA-4870-A95B-688D0E4D72B8}">
      <dgm:prSet/>
      <dgm:spPr/>
      <dgm:t>
        <a:bodyPr/>
        <a:lstStyle/>
        <a:p>
          <a:endParaRPr lang="en-US"/>
        </a:p>
      </dgm:t>
    </dgm:pt>
    <dgm:pt modelId="{E39BB80F-BC42-436F-9792-A75233C0D375}">
      <dgm:prSet custT="1"/>
      <dgm:spPr>
        <a:xfrm>
          <a:off x="0" y="4751607"/>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Shows Kindness to Other</a:t>
          </a:r>
          <a:endParaRPr lang="en-US" sz="2000" b="1" dirty="0">
            <a:solidFill>
              <a:sysClr val="window" lastClr="FFFFFF"/>
            </a:solidFill>
            <a:latin typeface="Calibri" panose="020F0502020204030204"/>
            <a:ea typeface="+mn-ea"/>
            <a:cs typeface="+mn-cs"/>
          </a:endParaRPr>
        </a:p>
      </dgm:t>
    </dgm:pt>
    <dgm:pt modelId="{5829A78D-8645-4EFD-A3E9-9A0BF3A08ED6}" type="parTrans" cxnId="{B99840DE-F85E-4040-BD60-2CE4EE46B199}">
      <dgm:prSet/>
      <dgm:spPr/>
      <dgm:t>
        <a:bodyPr/>
        <a:lstStyle/>
        <a:p>
          <a:endParaRPr lang="en-US"/>
        </a:p>
      </dgm:t>
    </dgm:pt>
    <dgm:pt modelId="{DC04B92A-602F-4AAB-8AA3-49824D628C90}" type="sibTrans" cxnId="{B99840DE-F85E-4040-BD60-2CE4EE46B199}">
      <dgm:prSet/>
      <dgm:spPr/>
      <dgm:t>
        <a:bodyPr/>
        <a:lstStyle/>
        <a:p>
          <a:endParaRPr lang="en-US"/>
        </a:p>
      </dgm:t>
    </dgm:pt>
    <dgm:pt modelId="{FD56746A-75DE-4F7E-9CDC-DDEB5BA6389F}" type="pres">
      <dgm:prSet presAssocID="{DF92AA79-1C31-44DB-B574-70DBFD4B9C43}" presName="linear" presStyleCnt="0">
        <dgm:presLayoutVars>
          <dgm:animLvl val="lvl"/>
          <dgm:resizeHandles val="exact"/>
        </dgm:presLayoutVars>
      </dgm:prSet>
      <dgm:spPr/>
    </dgm:pt>
    <dgm:pt modelId="{47BB6CD2-4940-443C-A30B-738C2A8DD7E9}" type="pres">
      <dgm:prSet presAssocID="{940E5C98-D3A8-494A-822C-0F6F906869AD}" presName="parentText" presStyleLbl="node1" presStyleIdx="0" presStyleCnt="10">
        <dgm:presLayoutVars>
          <dgm:chMax val="0"/>
          <dgm:bulletEnabled val="1"/>
        </dgm:presLayoutVars>
      </dgm:prSet>
      <dgm:spPr/>
    </dgm:pt>
    <dgm:pt modelId="{1F06AF92-1140-449E-8B9C-1EEFC16F5B8C}" type="pres">
      <dgm:prSet presAssocID="{60886E02-401C-4779-986D-FA5CBEEB717A}" presName="spacer" presStyleCnt="0"/>
      <dgm:spPr/>
    </dgm:pt>
    <dgm:pt modelId="{0C24F040-E93A-4F3A-AE86-8E668321B438}" type="pres">
      <dgm:prSet presAssocID="{F84D5959-65DE-4DD5-A1FF-838F9C3ED909}" presName="parentText" presStyleLbl="node1" presStyleIdx="1" presStyleCnt="10">
        <dgm:presLayoutVars>
          <dgm:chMax val="0"/>
          <dgm:bulletEnabled val="1"/>
        </dgm:presLayoutVars>
      </dgm:prSet>
      <dgm:spPr/>
    </dgm:pt>
    <dgm:pt modelId="{0F14540A-9F61-4A31-AAAF-4949436DAEAB}" type="pres">
      <dgm:prSet presAssocID="{684EC851-A88A-447D-8784-FAA8071D4475}" presName="spacer" presStyleCnt="0"/>
      <dgm:spPr/>
    </dgm:pt>
    <dgm:pt modelId="{25014975-60D6-460A-B8BC-9E8BCC8B51B7}" type="pres">
      <dgm:prSet presAssocID="{BBEA0603-05E9-4EC2-9F0A-3CD993464D64}" presName="parentText" presStyleLbl="node1" presStyleIdx="2" presStyleCnt="10">
        <dgm:presLayoutVars>
          <dgm:chMax val="0"/>
          <dgm:bulletEnabled val="1"/>
        </dgm:presLayoutVars>
      </dgm:prSet>
      <dgm:spPr/>
    </dgm:pt>
    <dgm:pt modelId="{75F00497-F9CB-4D49-9782-64AF2E73EB08}" type="pres">
      <dgm:prSet presAssocID="{21276833-5794-4DC7-81CA-B86568EED86D}" presName="spacer" presStyleCnt="0"/>
      <dgm:spPr/>
    </dgm:pt>
    <dgm:pt modelId="{BBE6380E-7663-4BFA-8B5D-C9C198B0A006}" type="pres">
      <dgm:prSet presAssocID="{F3F1D73C-3715-4E77-970E-D5572B41C3A8}" presName="parentText" presStyleLbl="node1" presStyleIdx="3" presStyleCnt="10">
        <dgm:presLayoutVars>
          <dgm:chMax val="0"/>
          <dgm:bulletEnabled val="1"/>
        </dgm:presLayoutVars>
      </dgm:prSet>
      <dgm:spPr/>
    </dgm:pt>
    <dgm:pt modelId="{4026A294-6DDC-4547-8CBF-A3C6373A4F43}" type="pres">
      <dgm:prSet presAssocID="{4EDE3C07-B83C-4B27-A331-04A8724D214E}" presName="spacer" presStyleCnt="0"/>
      <dgm:spPr/>
    </dgm:pt>
    <dgm:pt modelId="{9C4E63AD-45E0-4FF2-92F6-C3D9F21F4A02}" type="pres">
      <dgm:prSet presAssocID="{96170E4F-734F-433B-822A-A0CF69A0ECE9}" presName="parentText" presStyleLbl="node1" presStyleIdx="4" presStyleCnt="10">
        <dgm:presLayoutVars>
          <dgm:chMax val="0"/>
          <dgm:bulletEnabled val="1"/>
        </dgm:presLayoutVars>
      </dgm:prSet>
      <dgm:spPr/>
    </dgm:pt>
    <dgm:pt modelId="{5C7D7C51-51D8-45CA-A943-5231CC0A8272}" type="pres">
      <dgm:prSet presAssocID="{BA66AFEC-8693-4035-9C7C-6DCA63FF7C4D}" presName="spacer" presStyleCnt="0"/>
      <dgm:spPr/>
    </dgm:pt>
    <dgm:pt modelId="{217512A8-4F81-4E1C-B919-ADC86FD05945}" type="pres">
      <dgm:prSet presAssocID="{FE26F467-0A11-401C-9188-37698CA0296F}" presName="parentText" presStyleLbl="node1" presStyleIdx="5" presStyleCnt="10">
        <dgm:presLayoutVars>
          <dgm:chMax val="0"/>
          <dgm:bulletEnabled val="1"/>
        </dgm:presLayoutVars>
      </dgm:prSet>
      <dgm:spPr/>
    </dgm:pt>
    <dgm:pt modelId="{2D07BFE5-665D-4D58-9D66-57303F0C9EF9}" type="pres">
      <dgm:prSet presAssocID="{10F171BD-2C4D-4BB6-B7D2-E7A0EECC9647}" presName="spacer" presStyleCnt="0"/>
      <dgm:spPr/>
    </dgm:pt>
    <dgm:pt modelId="{F38F7E2E-43D5-40E8-836A-503F0158E10D}" type="pres">
      <dgm:prSet presAssocID="{2FBF2CEC-9711-4CDC-ABC4-563A1124315F}" presName="parentText" presStyleLbl="node1" presStyleIdx="6" presStyleCnt="10">
        <dgm:presLayoutVars>
          <dgm:chMax val="0"/>
          <dgm:bulletEnabled val="1"/>
        </dgm:presLayoutVars>
      </dgm:prSet>
      <dgm:spPr/>
    </dgm:pt>
    <dgm:pt modelId="{40E581FB-BE5B-4CB1-9317-1434D70E0ACC}" type="pres">
      <dgm:prSet presAssocID="{ECE9A14F-683E-4ADC-95FC-B6F1F898725E}" presName="spacer" presStyleCnt="0"/>
      <dgm:spPr/>
    </dgm:pt>
    <dgm:pt modelId="{96C7F345-5108-4415-B7B2-81B68BC6D628}" type="pres">
      <dgm:prSet presAssocID="{AAEB79B8-527B-4A22-991B-BAB166B3F297}" presName="parentText" presStyleLbl="node1" presStyleIdx="7" presStyleCnt="10">
        <dgm:presLayoutVars>
          <dgm:chMax val="0"/>
          <dgm:bulletEnabled val="1"/>
        </dgm:presLayoutVars>
      </dgm:prSet>
      <dgm:spPr/>
    </dgm:pt>
    <dgm:pt modelId="{6FE702F5-CEF1-4FF9-A657-271A72796C9B}" type="pres">
      <dgm:prSet presAssocID="{423E33E9-B300-42E3-9B1A-30C473397BC6}" presName="spacer" presStyleCnt="0"/>
      <dgm:spPr/>
    </dgm:pt>
    <dgm:pt modelId="{EFE30B60-F131-4FE7-8BA4-17E4BEA10FC5}" type="pres">
      <dgm:prSet presAssocID="{CFDB0DF1-8ABF-43D1-9E0E-40FBAFD87F97}" presName="parentText" presStyleLbl="node1" presStyleIdx="8" presStyleCnt="10">
        <dgm:presLayoutVars>
          <dgm:chMax val="0"/>
          <dgm:bulletEnabled val="1"/>
        </dgm:presLayoutVars>
      </dgm:prSet>
      <dgm:spPr/>
    </dgm:pt>
    <dgm:pt modelId="{AA88AE8A-D35A-4ABF-BBB5-27D2C9CD9EAD}" type="pres">
      <dgm:prSet presAssocID="{9150E36E-1E0D-43C3-B6FA-637E69C7D9A5}" presName="spacer" presStyleCnt="0"/>
      <dgm:spPr/>
    </dgm:pt>
    <dgm:pt modelId="{7BB23852-A4B9-4919-BDEC-03B58AC4A22B}" type="pres">
      <dgm:prSet presAssocID="{E39BB80F-BC42-436F-9792-A75233C0D375}" presName="parentText" presStyleLbl="node1" presStyleIdx="9" presStyleCnt="10">
        <dgm:presLayoutVars>
          <dgm:chMax val="0"/>
          <dgm:bulletEnabled val="1"/>
        </dgm:presLayoutVars>
      </dgm:prSet>
      <dgm:spPr/>
    </dgm:pt>
  </dgm:ptLst>
  <dgm:cxnLst>
    <dgm:cxn modelId="{2578C301-99F0-4FBA-BE3E-8DE37AAA0755}" type="presOf" srcId="{CFDB0DF1-8ABF-43D1-9E0E-40FBAFD87F97}" destId="{EFE30B60-F131-4FE7-8BA4-17E4BEA10FC5}" srcOrd="0" destOrd="0" presId="urn:microsoft.com/office/officeart/2005/8/layout/vList2"/>
    <dgm:cxn modelId="{2579AC02-5F41-4FE0-BB70-EE3444DD4CE9}" srcId="{DF92AA79-1C31-44DB-B574-70DBFD4B9C43}" destId="{AAEB79B8-527B-4A22-991B-BAB166B3F297}" srcOrd="7" destOrd="0" parTransId="{C34771B9-07C8-4FD3-851A-D0A424EE7965}" sibTransId="{423E33E9-B300-42E3-9B1A-30C473397BC6}"/>
    <dgm:cxn modelId="{4B902E14-0E08-4CAF-A91C-DDC685FAA8C8}" srcId="{DF92AA79-1C31-44DB-B574-70DBFD4B9C43}" destId="{BBEA0603-05E9-4EC2-9F0A-3CD993464D64}" srcOrd="2" destOrd="0" parTransId="{39220340-FAA3-4F70-9EC0-87B19F9994F9}" sibTransId="{21276833-5794-4DC7-81CA-B86568EED86D}"/>
    <dgm:cxn modelId="{A5B61018-A617-4A76-88C3-B0E6F3E0502D}" srcId="{DF92AA79-1C31-44DB-B574-70DBFD4B9C43}" destId="{96170E4F-734F-433B-822A-A0CF69A0ECE9}" srcOrd="4" destOrd="0" parTransId="{431A617F-F2A1-44E3-9FB5-5598492421EC}" sibTransId="{BA66AFEC-8693-4035-9C7C-6DCA63FF7C4D}"/>
    <dgm:cxn modelId="{D998511A-D4C2-4F26-93B3-5ECC7623975F}" type="presOf" srcId="{F84D5959-65DE-4DD5-A1FF-838F9C3ED909}" destId="{0C24F040-E93A-4F3A-AE86-8E668321B438}" srcOrd="0" destOrd="0" presId="urn:microsoft.com/office/officeart/2005/8/layout/vList2"/>
    <dgm:cxn modelId="{CE385A2A-7B26-4783-A5D1-AB3D3D983C71}" type="presOf" srcId="{96170E4F-734F-433B-822A-A0CF69A0ECE9}" destId="{9C4E63AD-45E0-4FF2-92F6-C3D9F21F4A02}" srcOrd="0" destOrd="0" presId="urn:microsoft.com/office/officeart/2005/8/layout/vList2"/>
    <dgm:cxn modelId="{92F0855F-4DDE-442F-A04F-9ACBFA56D04A}" srcId="{DF92AA79-1C31-44DB-B574-70DBFD4B9C43}" destId="{F3F1D73C-3715-4E77-970E-D5572B41C3A8}" srcOrd="3" destOrd="0" parTransId="{68557464-8E8D-4D16-9057-341423FF485A}" sibTransId="{4EDE3C07-B83C-4B27-A331-04A8724D214E}"/>
    <dgm:cxn modelId="{C1A99F4D-EB30-48CD-94AA-D2F5D01D4DFE}" type="presOf" srcId="{FE26F467-0A11-401C-9188-37698CA0296F}" destId="{217512A8-4F81-4E1C-B919-ADC86FD05945}" srcOrd="0" destOrd="0" presId="urn:microsoft.com/office/officeart/2005/8/layout/vList2"/>
    <dgm:cxn modelId="{9383E355-F471-4F64-BD1A-333DAE7C4AAF}" type="presOf" srcId="{E39BB80F-BC42-436F-9792-A75233C0D375}" destId="{7BB23852-A4B9-4919-BDEC-03B58AC4A22B}" srcOrd="0" destOrd="0" presId="urn:microsoft.com/office/officeart/2005/8/layout/vList2"/>
    <dgm:cxn modelId="{E499137B-10CA-4870-A95B-688D0E4D72B8}" srcId="{DF92AA79-1C31-44DB-B574-70DBFD4B9C43}" destId="{CFDB0DF1-8ABF-43D1-9E0E-40FBAFD87F97}" srcOrd="8" destOrd="0" parTransId="{E2D0DEDA-A471-4D45-813A-EDCFF85B5CFB}" sibTransId="{9150E36E-1E0D-43C3-B6FA-637E69C7D9A5}"/>
    <dgm:cxn modelId="{DDF29882-33D3-4AB3-8383-7F4F4CA3611E}" type="presOf" srcId="{F3F1D73C-3715-4E77-970E-D5572B41C3A8}" destId="{BBE6380E-7663-4BFA-8B5D-C9C198B0A006}" srcOrd="0" destOrd="0" presId="urn:microsoft.com/office/officeart/2005/8/layout/vList2"/>
    <dgm:cxn modelId="{089AC982-030D-4D41-A04D-19CBCE2D66FC}" srcId="{DF92AA79-1C31-44DB-B574-70DBFD4B9C43}" destId="{940E5C98-D3A8-494A-822C-0F6F906869AD}" srcOrd="0" destOrd="0" parTransId="{10858FD9-7AD4-477D-BCD2-1C1AC2BB80ED}" sibTransId="{60886E02-401C-4779-986D-FA5CBEEB717A}"/>
    <dgm:cxn modelId="{57B47983-F41D-41D0-A3B0-574A124824A7}" srcId="{DF92AA79-1C31-44DB-B574-70DBFD4B9C43}" destId="{F84D5959-65DE-4DD5-A1FF-838F9C3ED909}" srcOrd="1" destOrd="0" parTransId="{1FDA19F2-E71D-408F-B3EE-458518B38C0A}" sibTransId="{684EC851-A88A-447D-8784-FAA8071D4475}"/>
    <dgm:cxn modelId="{41988D89-D5C4-4848-8885-584C0CE25283}" type="presOf" srcId="{DF92AA79-1C31-44DB-B574-70DBFD4B9C43}" destId="{FD56746A-75DE-4F7E-9CDC-DDEB5BA6389F}" srcOrd="0" destOrd="0" presId="urn:microsoft.com/office/officeart/2005/8/layout/vList2"/>
    <dgm:cxn modelId="{E46D9D89-5606-4271-B622-D6D81584FAA3}" type="presOf" srcId="{AAEB79B8-527B-4A22-991B-BAB166B3F297}" destId="{96C7F345-5108-4415-B7B2-81B68BC6D628}" srcOrd="0" destOrd="0" presId="urn:microsoft.com/office/officeart/2005/8/layout/vList2"/>
    <dgm:cxn modelId="{A5677099-E3C5-4EA7-A1A0-0B182DA75E0A}" srcId="{DF92AA79-1C31-44DB-B574-70DBFD4B9C43}" destId="{FE26F467-0A11-401C-9188-37698CA0296F}" srcOrd="5" destOrd="0" parTransId="{3A5764B5-7088-4B47-8332-43A4F9DF1606}" sibTransId="{10F171BD-2C4D-4BB6-B7D2-E7A0EECC9647}"/>
    <dgm:cxn modelId="{AC1F189B-9DA1-48CE-AB10-5238465154F0}" srcId="{DF92AA79-1C31-44DB-B574-70DBFD4B9C43}" destId="{2FBF2CEC-9711-4CDC-ABC4-563A1124315F}" srcOrd="6" destOrd="0" parTransId="{BC8E86AD-4FEA-4982-9321-28C0215CF36D}" sibTransId="{ECE9A14F-683E-4ADC-95FC-B6F1F898725E}"/>
    <dgm:cxn modelId="{9D27F3A0-94BE-4C5B-956D-E940DBF409A3}" type="presOf" srcId="{2FBF2CEC-9711-4CDC-ABC4-563A1124315F}" destId="{F38F7E2E-43D5-40E8-836A-503F0158E10D}" srcOrd="0" destOrd="0" presId="urn:microsoft.com/office/officeart/2005/8/layout/vList2"/>
    <dgm:cxn modelId="{4040ECDC-ABF5-4020-9B4E-9E1A6CCD8CF5}" type="presOf" srcId="{BBEA0603-05E9-4EC2-9F0A-3CD993464D64}" destId="{25014975-60D6-460A-B8BC-9E8BCC8B51B7}" srcOrd="0" destOrd="0" presId="urn:microsoft.com/office/officeart/2005/8/layout/vList2"/>
    <dgm:cxn modelId="{B99840DE-F85E-4040-BD60-2CE4EE46B199}" srcId="{DF92AA79-1C31-44DB-B574-70DBFD4B9C43}" destId="{E39BB80F-BC42-436F-9792-A75233C0D375}" srcOrd="9" destOrd="0" parTransId="{5829A78D-8645-4EFD-A3E9-9A0BF3A08ED6}" sibTransId="{DC04B92A-602F-4AAB-8AA3-49824D628C90}"/>
    <dgm:cxn modelId="{75BAD0E1-90FB-42CF-8C16-FFB64EDA163A}" type="presOf" srcId="{940E5C98-D3A8-494A-822C-0F6F906869AD}" destId="{47BB6CD2-4940-443C-A30B-738C2A8DD7E9}" srcOrd="0" destOrd="0" presId="urn:microsoft.com/office/officeart/2005/8/layout/vList2"/>
    <dgm:cxn modelId="{795A4B1E-22AD-4491-982C-61AB67794A46}" type="presParOf" srcId="{FD56746A-75DE-4F7E-9CDC-DDEB5BA6389F}" destId="{47BB6CD2-4940-443C-A30B-738C2A8DD7E9}" srcOrd="0" destOrd="0" presId="urn:microsoft.com/office/officeart/2005/8/layout/vList2"/>
    <dgm:cxn modelId="{A4F195D9-C806-496A-9349-14BF1300996E}" type="presParOf" srcId="{FD56746A-75DE-4F7E-9CDC-DDEB5BA6389F}" destId="{1F06AF92-1140-449E-8B9C-1EEFC16F5B8C}" srcOrd="1" destOrd="0" presId="urn:microsoft.com/office/officeart/2005/8/layout/vList2"/>
    <dgm:cxn modelId="{24416A95-A47A-4B63-8B17-D394C03E2756}" type="presParOf" srcId="{FD56746A-75DE-4F7E-9CDC-DDEB5BA6389F}" destId="{0C24F040-E93A-4F3A-AE86-8E668321B438}" srcOrd="2" destOrd="0" presId="urn:microsoft.com/office/officeart/2005/8/layout/vList2"/>
    <dgm:cxn modelId="{E0128BB4-B8EA-402F-9438-63662A7624DA}" type="presParOf" srcId="{FD56746A-75DE-4F7E-9CDC-DDEB5BA6389F}" destId="{0F14540A-9F61-4A31-AAAF-4949436DAEAB}" srcOrd="3" destOrd="0" presId="urn:microsoft.com/office/officeart/2005/8/layout/vList2"/>
    <dgm:cxn modelId="{BEAB00DF-EDF7-48B2-9911-8833A3C230D1}" type="presParOf" srcId="{FD56746A-75DE-4F7E-9CDC-DDEB5BA6389F}" destId="{25014975-60D6-460A-B8BC-9E8BCC8B51B7}" srcOrd="4" destOrd="0" presId="urn:microsoft.com/office/officeart/2005/8/layout/vList2"/>
    <dgm:cxn modelId="{01C65636-32C4-4403-96AA-502A2F552F4B}" type="presParOf" srcId="{FD56746A-75DE-4F7E-9CDC-DDEB5BA6389F}" destId="{75F00497-F9CB-4D49-9782-64AF2E73EB08}" srcOrd="5" destOrd="0" presId="urn:microsoft.com/office/officeart/2005/8/layout/vList2"/>
    <dgm:cxn modelId="{E5A3D573-0F44-4244-882B-38E63B53FA39}" type="presParOf" srcId="{FD56746A-75DE-4F7E-9CDC-DDEB5BA6389F}" destId="{BBE6380E-7663-4BFA-8B5D-C9C198B0A006}" srcOrd="6" destOrd="0" presId="urn:microsoft.com/office/officeart/2005/8/layout/vList2"/>
    <dgm:cxn modelId="{40364569-4005-4B8C-BF11-DC14220E19D8}" type="presParOf" srcId="{FD56746A-75DE-4F7E-9CDC-DDEB5BA6389F}" destId="{4026A294-6DDC-4547-8CBF-A3C6373A4F43}" srcOrd="7" destOrd="0" presId="urn:microsoft.com/office/officeart/2005/8/layout/vList2"/>
    <dgm:cxn modelId="{C9B6FF83-6298-4D7A-850F-EC7FF84083EC}" type="presParOf" srcId="{FD56746A-75DE-4F7E-9CDC-DDEB5BA6389F}" destId="{9C4E63AD-45E0-4FF2-92F6-C3D9F21F4A02}" srcOrd="8" destOrd="0" presId="urn:microsoft.com/office/officeart/2005/8/layout/vList2"/>
    <dgm:cxn modelId="{99E66105-A7B5-4DBF-AE3B-997D30E23474}" type="presParOf" srcId="{FD56746A-75DE-4F7E-9CDC-DDEB5BA6389F}" destId="{5C7D7C51-51D8-45CA-A943-5231CC0A8272}" srcOrd="9" destOrd="0" presId="urn:microsoft.com/office/officeart/2005/8/layout/vList2"/>
    <dgm:cxn modelId="{548899D5-AB97-4E14-B21C-4411766050BE}" type="presParOf" srcId="{FD56746A-75DE-4F7E-9CDC-DDEB5BA6389F}" destId="{217512A8-4F81-4E1C-B919-ADC86FD05945}" srcOrd="10" destOrd="0" presId="urn:microsoft.com/office/officeart/2005/8/layout/vList2"/>
    <dgm:cxn modelId="{C3001DBC-0C47-43C2-8B42-52E28042974F}" type="presParOf" srcId="{FD56746A-75DE-4F7E-9CDC-DDEB5BA6389F}" destId="{2D07BFE5-665D-4D58-9D66-57303F0C9EF9}" srcOrd="11" destOrd="0" presId="urn:microsoft.com/office/officeart/2005/8/layout/vList2"/>
    <dgm:cxn modelId="{600274F2-83D8-48CD-88B6-35FE778AEF4F}" type="presParOf" srcId="{FD56746A-75DE-4F7E-9CDC-DDEB5BA6389F}" destId="{F38F7E2E-43D5-40E8-836A-503F0158E10D}" srcOrd="12" destOrd="0" presId="urn:microsoft.com/office/officeart/2005/8/layout/vList2"/>
    <dgm:cxn modelId="{4C8A0033-05BA-4892-BE52-FC3391A56CD9}" type="presParOf" srcId="{FD56746A-75DE-4F7E-9CDC-DDEB5BA6389F}" destId="{40E581FB-BE5B-4CB1-9317-1434D70E0ACC}" srcOrd="13" destOrd="0" presId="urn:microsoft.com/office/officeart/2005/8/layout/vList2"/>
    <dgm:cxn modelId="{E26092E9-AD71-4F14-83CA-4C23215DFA6B}" type="presParOf" srcId="{FD56746A-75DE-4F7E-9CDC-DDEB5BA6389F}" destId="{96C7F345-5108-4415-B7B2-81B68BC6D628}" srcOrd="14" destOrd="0" presId="urn:microsoft.com/office/officeart/2005/8/layout/vList2"/>
    <dgm:cxn modelId="{F5F4EB1F-2554-4CDB-BC0C-231BFAEF2A34}" type="presParOf" srcId="{FD56746A-75DE-4F7E-9CDC-DDEB5BA6389F}" destId="{6FE702F5-CEF1-4FF9-A657-271A72796C9B}" srcOrd="15" destOrd="0" presId="urn:microsoft.com/office/officeart/2005/8/layout/vList2"/>
    <dgm:cxn modelId="{84282596-96FA-4684-A0A3-87346F1C677E}" type="presParOf" srcId="{FD56746A-75DE-4F7E-9CDC-DDEB5BA6389F}" destId="{EFE30B60-F131-4FE7-8BA4-17E4BEA10FC5}" srcOrd="16" destOrd="0" presId="urn:microsoft.com/office/officeart/2005/8/layout/vList2"/>
    <dgm:cxn modelId="{0AEA9FA0-D897-4C3E-B2E6-7FE177C58C20}" type="presParOf" srcId="{FD56746A-75DE-4F7E-9CDC-DDEB5BA6389F}" destId="{AA88AE8A-D35A-4ABF-BBB5-27D2C9CD9EAD}" srcOrd="17" destOrd="0" presId="urn:microsoft.com/office/officeart/2005/8/layout/vList2"/>
    <dgm:cxn modelId="{6B1C380C-A30D-4CB0-9F08-7880E29D6E4F}" type="presParOf" srcId="{FD56746A-75DE-4F7E-9CDC-DDEB5BA6389F}" destId="{7BB23852-A4B9-4919-BDEC-03B58AC4A22B}"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endParaRPr lang="en-US" dirty="0">
            <a:solidFill>
              <a:sysClr val="windowText" lastClr="000000">
                <a:hueOff val="0"/>
                <a:satOff val="0"/>
                <a:lumOff val="0"/>
                <a:alphaOff val="0"/>
              </a:sysClr>
            </a:solidFill>
            <a:latin typeface="Calibri" panose="020F0502020204030204"/>
            <a:ea typeface="+mn-ea"/>
            <a:cs typeface="+mn-cs"/>
          </a:endParaRP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endParaRPr lang="en-US" dirty="0">
            <a:solidFill>
              <a:sysClr val="windowText" lastClr="000000">
                <a:hueOff val="0"/>
                <a:satOff val="0"/>
                <a:lumOff val="0"/>
                <a:alphaOff val="0"/>
              </a:sysClr>
            </a:solidFill>
            <a:latin typeface="Calibri" panose="020F0502020204030204"/>
            <a:ea typeface="+mn-ea"/>
            <a:cs typeface="+mn-cs"/>
          </a:endParaRP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000" b="0" dirty="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2000" b="0" dirty="0">
              <a:latin typeface="+mj-lt"/>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000" b="0" dirty="0">
              <a:latin typeface="+mj-lt"/>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800" spc="-40" baseline="0" dirty="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800" spc="-40" baseline="0" dirty="0"/>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800" spc="-40" baseline="0" dirty="0"/>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dirty="0">
              <a:solidFill>
                <a:schemeClr val="tx1"/>
              </a:solidFill>
              <a:latin typeface="+mj-lt"/>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dgm:t>
        <a:bodyPr/>
        <a:lstStyle/>
        <a:p>
          <a:pPr>
            <a:spcAft>
              <a:spcPts val="0"/>
            </a:spcAft>
          </a:pPr>
          <a:r>
            <a:rPr lang="en-US" sz="1800" spc="-40" baseline="0" dirty="0"/>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dirty="0">
              <a:solidFill>
                <a:schemeClr val="tx1"/>
              </a:solidFill>
              <a:latin typeface="+mj-lt"/>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dgm:t>
        <a:bodyPr/>
        <a:lstStyle/>
        <a:p>
          <a:pPr>
            <a:spcAft>
              <a:spcPts val="0"/>
            </a:spcAft>
          </a:pPr>
          <a:r>
            <a:rPr lang="en-US" sz="1800" spc="-40" baseline="0" dirty="0"/>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custLinFactNeighborX="-3937" custLinFactNeighborY="-114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solidFill>
          <a:schemeClr val="accent1"/>
        </a:solidFill>
      </dgm:spPr>
      <dgm:t>
        <a:bodyPr/>
        <a:lstStyle/>
        <a:p>
          <a:r>
            <a:rPr lang="en-US" sz="1800" dirty="0"/>
            <a:t>Fall Externalizing</a:t>
          </a:r>
        </a:p>
      </dgm:t>
    </dgm:pt>
    <dgm:pt modelId="{24AB32FB-F612-4389-8F99-C5A078722030}" type="parTrans" cxnId="{A66C06F4-DA35-4286-8516-8637F6048AF6}">
      <dgm:prSet/>
      <dgm:spPr/>
      <dgm:t>
        <a:bodyPr/>
        <a:lstStyle/>
        <a:p>
          <a:endParaRPr lang="en-US" sz="1800"/>
        </a:p>
      </dgm:t>
    </dgm:pt>
    <dgm:pt modelId="{2978165E-65DD-43BB-9231-9ECCD98F16CA}" type="sibTrans" cxnId="{A66C06F4-DA35-4286-8516-8637F6048AF6}">
      <dgm:prSet custT="1"/>
      <dgm:spPr/>
      <dgm:t>
        <a:bodyPr/>
        <a:lstStyle/>
        <a:p>
          <a:endParaRPr lang="en-US" sz="1800"/>
        </a:p>
      </dgm:t>
    </dgm:pt>
    <dgm:pt modelId="{183C1B73-E93D-4AFA-812D-C8EF3B11E471}">
      <dgm:prSet phldrT="[Text]" custT="1"/>
      <dgm:spPr>
        <a:solidFill>
          <a:schemeClr val="accent1"/>
        </a:solidFill>
      </dgm:spPr>
      <dgm:t>
        <a:bodyPr/>
        <a:lstStyle/>
        <a:p>
          <a:r>
            <a:rPr lang="en-US" sz="1800" dirty="0"/>
            <a:t>Winter</a:t>
          </a:r>
        </a:p>
      </dgm:t>
    </dgm:pt>
    <dgm:pt modelId="{D19D6353-E673-4BB1-B67E-B11E93D60CFC}" type="parTrans" cxnId="{2B4BB541-E96E-4E63-931D-CB8BD96EB490}">
      <dgm:prSet/>
      <dgm:spPr/>
      <dgm:t>
        <a:bodyPr/>
        <a:lstStyle/>
        <a:p>
          <a:endParaRPr lang="en-US" sz="1800"/>
        </a:p>
      </dgm:t>
    </dgm:pt>
    <dgm:pt modelId="{B87B560E-133A-44D1-8F98-E97480469CF7}" type="sibTrans" cxnId="{2B4BB541-E96E-4E63-931D-CB8BD96EB490}">
      <dgm:prSet custT="1"/>
      <dgm:spPr/>
      <dgm:t>
        <a:bodyPr/>
        <a:lstStyle/>
        <a:p>
          <a:endParaRPr lang="en-US" sz="1800"/>
        </a:p>
      </dgm:t>
    </dgm:pt>
    <dgm:pt modelId="{522F6D46-D52A-4BEE-8FEA-A3FFD210D3C8}">
      <dgm:prSet phldrT="[Text]" custT="1"/>
      <dgm:spPr>
        <a:solidFill>
          <a:schemeClr val="accent1"/>
        </a:solidFill>
      </dgm:spPr>
      <dgm:t>
        <a:bodyPr/>
        <a:lstStyle/>
        <a:p>
          <a:r>
            <a:rPr lang="en-US" sz="1800" dirty="0"/>
            <a:t>Spring</a:t>
          </a:r>
        </a:p>
        <a:p>
          <a:r>
            <a:rPr lang="en-US" sz="1800" dirty="0"/>
            <a:t>ORF </a:t>
          </a:r>
        </a:p>
        <a:p>
          <a:r>
            <a:rPr lang="en-US" sz="1800" dirty="0"/>
            <a:t>MAP Reading</a:t>
          </a:r>
        </a:p>
        <a:p>
          <a:r>
            <a:rPr lang="en-US" sz="1800" dirty="0"/>
            <a:t>Nurse Visit</a:t>
          </a:r>
        </a:p>
        <a:p>
          <a:r>
            <a:rPr lang="en-US" sz="1800" dirty="0"/>
            <a:t>Suspensions</a:t>
          </a:r>
        </a:p>
      </dgm:t>
    </dgm:pt>
    <dgm:pt modelId="{12A5F743-5D61-470F-87B3-08BADD9CBA42}" type="parTrans" cxnId="{F996855A-BC04-480D-88FB-2FE8F8E734F4}">
      <dgm:prSet/>
      <dgm:spPr/>
      <dgm:t>
        <a:bodyPr/>
        <a:lstStyle/>
        <a:p>
          <a:endParaRPr lang="en-US" sz="1800"/>
        </a:p>
      </dgm:t>
    </dgm:pt>
    <dgm:pt modelId="{795DC735-050D-47F3-866D-2D8DCED42FBE}" type="sibTrans" cxnId="{F996855A-BC04-480D-88FB-2FE8F8E734F4}">
      <dgm:prSet/>
      <dgm:spPr/>
      <dgm:t>
        <a:bodyPr/>
        <a:lstStyle/>
        <a:p>
          <a:endParaRPr lang="en-US" sz="1800"/>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dgm:spPr>
        <a:solidFill>
          <a:schemeClr val="accent1"/>
        </a:solidFill>
      </dgm:spPr>
      <dgm:t>
        <a:bodyPr/>
        <a:lstStyle/>
        <a:p>
          <a:r>
            <a:rPr lang="en-US" dirty="0"/>
            <a:t>Fall Externalizing</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dgm:t>
        <a:bodyPr/>
        <a:lstStyle/>
        <a:p>
          <a:endParaRPr lang="en-US"/>
        </a:p>
      </dgm:t>
    </dgm:pt>
    <dgm:pt modelId="{183C1B73-E93D-4AFA-812D-C8EF3B11E471}">
      <dgm:prSet phldrT="[Text]"/>
      <dgm:spPr>
        <a:solidFill>
          <a:schemeClr val="accent1"/>
        </a:solidFill>
      </dgm:spPr>
      <dgm:t>
        <a:bodyPr/>
        <a:lstStyle/>
        <a:p>
          <a:r>
            <a:rPr lang="en-US" dirty="0"/>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dgm:t>
        <a:bodyPr/>
        <a:lstStyle/>
        <a:p>
          <a:endParaRPr lang="en-US"/>
        </a:p>
      </dgm:t>
    </dgm:pt>
    <dgm:pt modelId="{522F6D46-D52A-4BEE-8FEA-A3FFD210D3C8}">
      <dgm:prSet phldrT="[Text]"/>
      <dgm:spPr>
        <a:solidFill>
          <a:schemeClr val="accent1"/>
        </a:solidFill>
      </dgm:spPr>
      <dgm:t>
        <a:bodyPr/>
        <a:lstStyle/>
        <a:p>
          <a:r>
            <a:rPr lang="en-US" dirty="0"/>
            <a:t>Spring</a:t>
          </a:r>
        </a:p>
        <a:p>
          <a:r>
            <a:rPr lang="en-US" dirty="0"/>
            <a:t>GPA</a:t>
          </a:r>
        </a:p>
        <a:p>
          <a:r>
            <a:rPr lang="en-US" dirty="0"/>
            <a:t>Course Failures</a:t>
          </a:r>
        </a:p>
        <a:p>
          <a:r>
            <a:rPr lang="en-US" dirty="0"/>
            <a:t>Nurse Visit*</a:t>
          </a:r>
        </a:p>
        <a:p>
          <a:r>
            <a:rPr lang="en-US" dirty="0"/>
            <a:t>ODR</a:t>
          </a:r>
        </a:p>
        <a:p>
          <a:r>
            <a:rPr lang="en-US" dirty="0"/>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solidFill>
          <a:schemeClr val="accent1"/>
        </a:solidFill>
      </dgm:spPr>
      <dgm:t>
        <a:bodyPr/>
        <a:lstStyle/>
        <a:p>
          <a:r>
            <a:rPr lang="en-US" sz="2000" dirty="0"/>
            <a:t>Fall</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solidFill>
          <a:schemeClr val="accent1"/>
        </a:solidFill>
      </dgm:spPr>
      <dgm:t>
        <a:bodyPr/>
        <a:lstStyle/>
        <a:p>
          <a:endParaRPr lang="en-US"/>
        </a:p>
      </dgm:t>
    </dgm:pt>
    <dgm:pt modelId="{183C1B73-E93D-4AFA-812D-C8EF3B11E471}">
      <dgm:prSet phldrT="[Text]"/>
      <dgm:spPr>
        <a:solidFill>
          <a:schemeClr val="accent1"/>
        </a:solidFill>
      </dgm:spPr>
      <dgm:t>
        <a:bodyPr/>
        <a:lstStyle/>
        <a:p>
          <a:r>
            <a:rPr lang="en-US" dirty="0"/>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solidFill>
          <a:schemeClr val="accent1"/>
        </a:solidFill>
      </dgm:spPr>
      <dgm:t>
        <a:bodyPr/>
        <a:lstStyle/>
        <a:p>
          <a:endParaRPr lang="en-US"/>
        </a:p>
      </dgm:t>
    </dgm:pt>
    <dgm:pt modelId="{522F6D46-D52A-4BEE-8FEA-A3FFD210D3C8}">
      <dgm:prSet phldrT="[Text]"/>
      <dgm:spPr>
        <a:solidFill>
          <a:schemeClr val="accent1"/>
        </a:solidFill>
      </dgm:spPr>
      <dgm:t>
        <a:bodyPr/>
        <a:lstStyle/>
        <a:p>
          <a:r>
            <a:rPr lang="en-US" dirty="0"/>
            <a:t>Spring</a:t>
          </a:r>
        </a:p>
        <a:p>
          <a:r>
            <a:rPr lang="en-US" dirty="0"/>
            <a:t>GPA</a:t>
          </a:r>
        </a:p>
        <a:p>
          <a:r>
            <a:rPr lang="en-US" dirty="0"/>
            <a:t>Course Failures</a:t>
          </a:r>
        </a:p>
        <a:p>
          <a:r>
            <a:rPr lang="en-US" dirty="0"/>
            <a:t>Nurse Visit</a:t>
          </a:r>
        </a:p>
        <a:p>
          <a:r>
            <a:rPr lang="en-US" dirty="0"/>
            <a:t>ODR</a:t>
          </a:r>
        </a:p>
        <a:p>
          <a:r>
            <a:rPr lang="en-US" dirty="0"/>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1F869FC-B8FC-4676-99F2-4529DECECF8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D9F757B8-19A1-4AC1-ACF6-597108FBFBE2}">
      <dgm:prSet phldrT="[Text]"/>
      <dgm:spPr>
        <a:blipFill rotWithShape="0">
          <a:blip xmlns:r="http://schemas.openxmlformats.org/officeDocument/2006/relationships" r:embed="rId1"/>
          <a:stretch>
            <a:fillRect/>
          </a:stretch>
        </a:blipFill>
      </dgm:spPr>
      <dgm:t>
        <a:bodyPr/>
        <a:lstStyle/>
        <a:p>
          <a:endParaRPr lang="en-US" dirty="0"/>
        </a:p>
      </dgm:t>
    </dgm:pt>
    <dgm:pt modelId="{ED5C640A-516D-4B52-A04B-113876426F9C}" type="parTrans" cxnId="{481E9537-EFE6-42FD-B387-59C8FE4B406D}">
      <dgm:prSet/>
      <dgm:spPr/>
      <dgm:t>
        <a:bodyPr/>
        <a:lstStyle/>
        <a:p>
          <a:endParaRPr lang="en-US"/>
        </a:p>
      </dgm:t>
    </dgm:pt>
    <dgm:pt modelId="{75A97285-E727-4DD8-BEE2-6F2A0DAF1F9A}" type="sibTrans" cxnId="{481E9537-EFE6-42FD-B387-59C8FE4B406D}">
      <dgm:prSet/>
      <dgm:spPr/>
      <dgm:t>
        <a:bodyPr/>
        <a:lstStyle/>
        <a:p>
          <a:endParaRPr lang="en-US"/>
        </a:p>
      </dgm:t>
    </dgm:pt>
    <dgm:pt modelId="{6C5ACFEF-8B6E-4A63-9A76-833F1829BF2D}">
      <dgm:prSet phldrT="[Text]"/>
      <dgm:spPr>
        <a:blipFill rotWithShape="0">
          <a:blip xmlns:r="http://schemas.openxmlformats.org/officeDocument/2006/relationships" r:embed="rId2"/>
          <a:stretch>
            <a:fillRect/>
          </a:stretch>
        </a:blipFill>
      </dgm:spPr>
      <dgm:t>
        <a:bodyPr/>
        <a:lstStyle/>
        <a:p>
          <a:endParaRPr lang="en-US" dirty="0"/>
        </a:p>
      </dgm:t>
    </dgm:pt>
    <dgm:pt modelId="{E0BC3BDA-FD0B-483A-B3EC-1BD10F3DA545}" type="parTrans" cxnId="{21D4DA0C-446D-4594-AC37-D9A617D06494}">
      <dgm:prSet/>
      <dgm:spPr/>
      <dgm:t>
        <a:bodyPr/>
        <a:lstStyle/>
        <a:p>
          <a:endParaRPr lang="en-US"/>
        </a:p>
      </dgm:t>
    </dgm:pt>
    <dgm:pt modelId="{DF3E803C-758B-4B16-BAB1-A5BF9E114555}" type="sibTrans" cxnId="{21D4DA0C-446D-4594-AC37-D9A617D06494}">
      <dgm:prSet/>
      <dgm:spPr/>
      <dgm:t>
        <a:bodyPr/>
        <a:lstStyle/>
        <a:p>
          <a:endParaRPr lang="en-US"/>
        </a:p>
      </dgm:t>
    </dgm:pt>
    <dgm:pt modelId="{678B2EEC-FFA4-45A2-9436-1DB66873CB73}">
      <dgm:prSet phldrT="[Text]"/>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t>
        <a:bodyPr/>
        <a:lstStyle/>
        <a:p>
          <a:endParaRPr lang="en-US" dirty="0"/>
        </a:p>
      </dgm:t>
    </dgm:pt>
    <dgm:pt modelId="{3E5E99D1-9028-424E-B660-F2FC4DF00D30}" type="sibTrans" cxnId="{283911F6-641C-438B-A9CA-9D59CE23FE48}">
      <dgm:prSet/>
      <dgm:spPr/>
      <dgm:t>
        <a:bodyPr/>
        <a:lstStyle/>
        <a:p>
          <a:endParaRPr lang="en-US"/>
        </a:p>
      </dgm:t>
    </dgm:pt>
    <dgm:pt modelId="{BC4D9C9A-D7BE-4F12-9DFA-4FAE738C1A6B}" type="parTrans" cxnId="{283911F6-641C-438B-A9CA-9D59CE23FE48}">
      <dgm:prSet/>
      <dgm:spPr/>
      <dgm:t>
        <a:bodyPr/>
        <a:lstStyle/>
        <a:p>
          <a:endParaRPr lang="en-US"/>
        </a:p>
      </dgm:t>
    </dgm:pt>
    <dgm:pt modelId="{21D08B95-6A82-4E9B-97E0-75C731BDBB29}">
      <dgm:prSet phldrT="[Text]"/>
      <dgm:spPr>
        <a:blipFill rotWithShape="0">
          <a:blip xmlns:r="http://schemas.openxmlformats.org/officeDocument/2006/relationships" r:embed="rId4"/>
          <a:stretch>
            <a:fillRect/>
          </a:stretch>
        </a:blipFill>
      </dgm:spPr>
      <dgm:t>
        <a:bodyPr/>
        <a:lstStyle/>
        <a:p>
          <a:endParaRPr lang="en-US" dirty="0"/>
        </a:p>
      </dgm:t>
    </dgm:pt>
    <dgm:pt modelId="{61ECFBD6-27BC-4884-95E6-9B09F586C984}" type="sibTrans" cxnId="{7B544BB0-4B52-4F26-877D-2A9C42966DBC}">
      <dgm:prSet/>
      <dgm:spPr/>
      <dgm:t>
        <a:bodyPr/>
        <a:lstStyle/>
        <a:p>
          <a:endParaRPr lang="en-US"/>
        </a:p>
      </dgm:t>
    </dgm:pt>
    <dgm:pt modelId="{A15D6DCF-690F-433C-8250-AB248CB06B09}" type="parTrans" cxnId="{7B544BB0-4B52-4F26-877D-2A9C42966DBC}">
      <dgm:prSet/>
      <dgm:spPr/>
      <dgm:t>
        <a:bodyPr/>
        <a:lstStyle/>
        <a:p>
          <a:endParaRPr lang="en-US"/>
        </a:p>
      </dgm:t>
    </dgm:pt>
    <dgm:pt modelId="{DCA7AC52-922A-446C-A960-DE6DB7D28955}">
      <dgm:prSet phldrT="[Text]"/>
      <dgm:spPr>
        <a:noFill/>
        <a:ln>
          <a:noFill/>
        </a:ln>
      </dgm:spPr>
      <dgm:t>
        <a:bodyPr/>
        <a:lstStyle/>
        <a:p>
          <a:endParaRPr lang="en-US" dirty="0"/>
        </a:p>
      </dgm:t>
    </dgm:pt>
    <dgm:pt modelId="{EADDF793-326D-4029-90FF-D7BA8B0D0D72}" type="sibTrans" cxnId="{525CA0C9-2B5F-4F86-8244-546B3AA217E3}">
      <dgm:prSet/>
      <dgm:spPr/>
      <dgm:t>
        <a:bodyPr/>
        <a:lstStyle/>
        <a:p>
          <a:endParaRPr lang="en-US"/>
        </a:p>
      </dgm:t>
    </dgm:pt>
    <dgm:pt modelId="{56336DD8-44E7-4E61-935B-A3CF03EAC0E8}" type="parTrans" cxnId="{525CA0C9-2B5F-4F86-8244-546B3AA217E3}">
      <dgm:prSet/>
      <dgm:spPr/>
      <dgm:t>
        <a:bodyPr/>
        <a:lstStyle/>
        <a:p>
          <a:endParaRPr lang="en-US"/>
        </a:p>
      </dgm:t>
    </dgm:pt>
    <dgm:pt modelId="{B8572A73-F8EA-422A-82DD-140EE8E6E37F}">
      <dgm:prSet phldrT="[Text]" phldr="1"/>
      <dgm:spPr/>
      <dgm:t>
        <a:bodyPr/>
        <a:lstStyle/>
        <a:p>
          <a:endParaRPr lang="en-US" dirty="0"/>
        </a:p>
      </dgm:t>
    </dgm:pt>
    <dgm:pt modelId="{F820C49F-4646-4BB9-AAD8-C70444ABDDCE}" type="sibTrans" cxnId="{5F1B046C-2D1A-475F-A851-C134A2D83C68}">
      <dgm:prSet/>
      <dgm:spPr/>
      <dgm:t>
        <a:bodyPr/>
        <a:lstStyle/>
        <a:p>
          <a:endParaRPr lang="en-US"/>
        </a:p>
      </dgm:t>
    </dgm:pt>
    <dgm:pt modelId="{7A23D7F3-4B3E-4DD4-BAC1-56B32EF3EF68}" type="parTrans" cxnId="{5F1B046C-2D1A-475F-A851-C134A2D83C68}">
      <dgm:prSet/>
      <dgm:spPr/>
      <dgm:t>
        <a:bodyPr/>
        <a:lstStyle/>
        <a:p>
          <a:endParaRPr lang="en-US"/>
        </a:p>
      </dgm:t>
    </dgm:pt>
    <dgm:pt modelId="{338FF8CF-2D6D-4D51-95E4-B1B7DF17BD5C}" type="pres">
      <dgm:prSet presAssocID="{31F869FC-B8FC-4676-99F2-4529DECECF8F}" presName="diagram" presStyleCnt="0">
        <dgm:presLayoutVars>
          <dgm:chMax val="1"/>
          <dgm:dir/>
          <dgm:animLvl val="ctr"/>
          <dgm:resizeHandles val="exact"/>
        </dgm:presLayoutVars>
      </dgm:prSet>
      <dgm:spPr/>
    </dgm:pt>
    <dgm:pt modelId="{D7C17F52-DC33-46A4-87FC-4EA0A6E60A0E}" type="pres">
      <dgm:prSet presAssocID="{31F869FC-B8FC-4676-99F2-4529DECECF8F}" presName="matrix" presStyleCnt="0"/>
      <dgm:spPr/>
    </dgm:pt>
    <dgm:pt modelId="{9783C7E6-76FE-47F3-85DE-F8C6D8EB1B1A}" type="pres">
      <dgm:prSet presAssocID="{31F869FC-B8FC-4676-99F2-4529DECECF8F}" presName="tile1" presStyleLbl="node1" presStyleIdx="0" presStyleCnt="4"/>
      <dgm:spPr/>
    </dgm:pt>
    <dgm:pt modelId="{F1498440-8B75-4359-8F60-A345814E53FE}" type="pres">
      <dgm:prSet presAssocID="{31F869FC-B8FC-4676-99F2-4529DECECF8F}" presName="tile1text" presStyleLbl="node1" presStyleIdx="0" presStyleCnt="4">
        <dgm:presLayoutVars>
          <dgm:chMax val="0"/>
          <dgm:chPref val="0"/>
          <dgm:bulletEnabled val="1"/>
        </dgm:presLayoutVars>
      </dgm:prSet>
      <dgm:spPr/>
    </dgm:pt>
    <dgm:pt modelId="{4C16EEA0-B299-4328-95F8-FC95E9AC12F9}" type="pres">
      <dgm:prSet presAssocID="{31F869FC-B8FC-4676-99F2-4529DECECF8F}" presName="tile2" presStyleLbl="node1" presStyleIdx="1" presStyleCnt="4"/>
      <dgm:spPr/>
    </dgm:pt>
    <dgm:pt modelId="{B581A5C2-B434-4E4A-95F9-FEB13AA51654}" type="pres">
      <dgm:prSet presAssocID="{31F869FC-B8FC-4676-99F2-4529DECECF8F}" presName="tile2text" presStyleLbl="node1" presStyleIdx="1" presStyleCnt="4">
        <dgm:presLayoutVars>
          <dgm:chMax val="0"/>
          <dgm:chPref val="0"/>
          <dgm:bulletEnabled val="1"/>
        </dgm:presLayoutVars>
      </dgm:prSet>
      <dgm:spPr/>
    </dgm:pt>
    <dgm:pt modelId="{99ADC70F-A86D-45C7-8E69-C52B6C277311}" type="pres">
      <dgm:prSet presAssocID="{31F869FC-B8FC-4676-99F2-4529DECECF8F}" presName="tile3" presStyleLbl="node1" presStyleIdx="2" presStyleCnt="4"/>
      <dgm:spPr/>
    </dgm:pt>
    <dgm:pt modelId="{F34BBA90-1983-4057-A381-909DCF17CAFC}" type="pres">
      <dgm:prSet presAssocID="{31F869FC-B8FC-4676-99F2-4529DECECF8F}" presName="tile3text" presStyleLbl="node1" presStyleIdx="2" presStyleCnt="4">
        <dgm:presLayoutVars>
          <dgm:chMax val="0"/>
          <dgm:chPref val="0"/>
          <dgm:bulletEnabled val="1"/>
        </dgm:presLayoutVars>
      </dgm:prSet>
      <dgm:spPr/>
    </dgm:pt>
    <dgm:pt modelId="{6669D36B-AA4B-4DAD-BA5D-F1DEBA91CCAC}" type="pres">
      <dgm:prSet presAssocID="{31F869FC-B8FC-4676-99F2-4529DECECF8F}" presName="tile4" presStyleLbl="node1" presStyleIdx="3" presStyleCnt="4"/>
      <dgm:spPr/>
    </dgm:pt>
    <dgm:pt modelId="{EF282108-A64D-4D32-BDDC-C4AFF1346425}" type="pres">
      <dgm:prSet presAssocID="{31F869FC-B8FC-4676-99F2-4529DECECF8F}" presName="tile4text" presStyleLbl="node1" presStyleIdx="3" presStyleCnt="4">
        <dgm:presLayoutVars>
          <dgm:chMax val="0"/>
          <dgm:chPref val="0"/>
          <dgm:bulletEnabled val="1"/>
        </dgm:presLayoutVars>
      </dgm:prSet>
      <dgm:spPr/>
    </dgm:pt>
    <dgm:pt modelId="{C30794A9-395F-4D1A-B0EE-7DEC986E900C}" type="pres">
      <dgm:prSet presAssocID="{31F869FC-B8FC-4676-99F2-4529DECECF8F}" presName="centerTile" presStyleLbl="fgShp" presStyleIdx="0" presStyleCnt="1">
        <dgm:presLayoutVars>
          <dgm:chMax val="0"/>
          <dgm:chPref val="0"/>
        </dgm:presLayoutVars>
      </dgm:prSet>
      <dgm:spPr/>
    </dgm:pt>
  </dgm:ptLst>
  <dgm:cxnLst>
    <dgm:cxn modelId="{21D4DA0C-446D-4594-AC37-D9A617D06494}" srcId="{DCA7AC52-922A-446C-A960-DE6DB7D28955}" destId="{6C5ACFEF-8B6E-4A63-9A76-833F1829BF2D}" srcOrd="3" destOrd="0" parTransId="{E0BC3BDA-FD0B-483A-B3EC-1BD10F3DA545}" sibTransId="{DF3E803C-758B-4B16-BAB1-A5BF9E114555}"/>
    <dgm:cxn modelId="{38A48B23-4A44-43A0-AD18-5B6E04C2FD2D}" type="presOf" srcId="{678B2EEC-FFA4-45A2-9436-1DB66873CB73}" destId="{99ADC70F-A86D-45C7-8E69-C52B6C277311}" srcOrd="0" destOrd="0" presId="urn:microsoft.com/office/officeart/2005/8/layout/matrix1"/>
    <dgm:cxn modelId="{481E9537-EFE6-42FD-B387-59C8FE4B406D}" srcId="{DCA7AC52-922A-446C-A960-DE6DB7D28955}" destId="{D9F757B8-19A1-4AC1-ACF6-597108FBFBE2}" srcOrd="1" destOrd="0" parTransId="{ED5C640A-516D-4B52-A04B-113876426F9C}" sibTransId="{75A97285-E727-4DD8-BEE2-6F2A0DAF1F9A}"/>
    <dgm:cxn modelId="{5F1B046C-2D1A-475F-A851-C134A2D83C68}" srcId="{DCA7AC52-922A-446C-A960-DE6DB7D28955}" destId="{B8572A73-F8EA-422A-82DD-140EE8E6E37F}" srcOrd="4" destOrd="0" parTransId="{7A23D7F3-4B3E-4DD4-BAC1-56B32EF3EF68}" sibTransId="{F820C49F-4646-4BB9-AAD8-C70444ABDDCE}"/>
    <dgm:cxn modelId="{ADD40D78-89C9-4699-8B6A-5433C2C21145}" type="presOf" srcId="{6C5ACFEF-8B6E-4A63-9A76-833F1829BF2D}" destId="{6669D36B-AA4B-4DAD-BA5D-F1DEBA91CCAC}" srcOrd="0" destOrd="0" presId="urn:microsoft.com/office/officeart/2005/8/layout/matrix1"/>
    <dgm:cxn modelId="{8D386C58-9F68-4494-8FCF-E1BB6423384A}" type="presOf" srcId="{31F869FC-B8FC-4676-99F2-4529DECECF8F}" destId="{338FF8CF-2D6D-4D51-95E4-B1B7DF17BD5C}" srcOrd="0" destOrd="0" presId="urn:microsoft.com/office/officeart/2005/8/layout/matrix1"/>
    <dgm:cxn modelId="{0C12BE5A-F555-421E-9192-A7BD29B188B5}" type="presOf" srcId="{D9F757B8-19A1-4AC1-ACF6-597108FBFBE2}" destId="{B581A5C2-B434-4E4A-95F9-FEB13AA51654}" srcOrd="1" destOrd="0" presId="urn:microsoft.com/office/officeart/2005/8/layout/matrix1"/>
    <dgm:cxn modelId="{B6D4EA92-EB14-43F6-87B4-3934935587A4}" type="presOf" srcId="{21D08B95-6A82-4E9B-97E0-75C731BDBB29}" destId="{F1498440-8B75-4359-8F60-A345814E53FE}" srcOrd="1" destOrd="0" presId="urn:microsoft.com/office/officeart/2005/8/layout/matrix1"/>
    <dgm:cxn modelId="{5B22F1A5-8749-47AB-BCE4-F6934FA7B058}" type="presOf" srcId="{DCA7AC52-922A-446C-A960-DE6DB7D28955}" destId="{C30794A9-395F-4D1A-B0EE-7DEC986E900C}" srcOrd="0" destOrd="0" presId="urn:microsoft.com/office/officeart/2005/8/layout/matrix1"/>
    <dgm:cxn modelId="{117024A7-D9D8-49DB-9019-F0DFA9C0D403}" type="presOf" srcId="{D9F757B8-19A1-4AC1-ACF6-597108FBFBE2}" destId="{4C16EEA0-B299-4328-95F8-FC95E9AC12F9}" srcOrd="0" destOrd="0" presId="urn:microsoft.com/office/officeart/2005/8/layout/matrix1"/>
    <dgm:cxn modelId="{7B544BB0-4B52-4F26-877D-2A9C42966DBC}" srcId="{DCA7AC52-922A-446C-A960-DE6DB7D28955}" destId="{21D08B95-6A82-4E9B-97E0-75C731BDBB29}" srcOrd="0" destOrd="0" parTransId="{A15D6DCF-690F-433C-8250-AB248CB06B09}" sibTransId="{61ECFBD6-27BC-4884-95E6-9B09F586C984}"/>
    <dgm:cxn modelId="{13B01FB4-A46F-4703-85FF-2CC95EFD58BA}" type="presOf" srcId="{21D08B95-6A82-4E9B-97E0-75C731BDBB29}" destId="{9783C7E6-76FE-47F3-85DE-F8C6D8EB1B1A}" srcOrd="0" destOrd="0" presId="urn:microsoft.com/office/officeart/2005/8/layout/matrix1"/>
    <dgm:cxn modelId="{5C1681C6-FCF8-4EE1-8BA0-500EE91A6DA7}" type="presOf" srcId="{6C5ACFEF-8B6E-4A63-9A76-833F1829BF2D}" destId="{EF282108-A64D-4D32-BDDC-C4AFF1346425}" srcOrd="1" destOrd="0" presId="urn:microsoft.com/office/officeart/2005/8/layout/matrix1"/>
    <dgm:cxn modelId="{525CA0C9-2B5F-4F86-8244-546B3AA217E3}" srcId="{31F869FC-B8FC-4676-99F2-4529DECECF8F}" destId="{DCA7AC52-922A-446C-A960-DE6DB7D28955}" srcOrd="0" destOrd="0" parTransId="{56336DD8-44E7-4E61-935B-A3CF03EAC0E8}" sibTransId="{EADDF793-326D-4029-90FF-D7BA8B0D0D72}"/>
    <dgm:cxn modelId="{32FE37D8-D1A7-46C2-B5BA-217E3F8B22CD}" type="presOf" srcId="{678B2EEC-FFA4-45A2-9436-1DB66873CB73}" destId="{F34BBA90-1983-4057-A381-909DCF17CAFC}" srcOrd="1" destOrd="0" presId="urn:microsoft.com/office/officeart/2005/8/layout/matrix1"/>
    <dgm:cxn modelId="{283911F6-641C-438B-A9CA-9D59CE23FE48}" srcId="{DCA7AC52-922A-446C-A960-DE6DB7D28955}" destId="{678B2EEC-FFA4-45A2-9436-1DB66873CB73}" srcOrd="2" destOrd="0" parTransId="{BC4D9C9A-D7BE-4F12-9DFA-4FAE738C1A6B}" sibTransId="{3E5E99D1-9028-424E-B660-F2FC4DF00D30}"/>
    <dgm:cxn modelId="{057A49A3-28B8-4644-A21A-CCD8F64F9C01}" type="presParOf" srcId="{338FF8CF-2D6D-4D51-95E4-B1B7DF17BD5C}" destId="{D7C17F52-DC33-46A4-87FC-4EA0A6E60A0E}" srcOrd="0" destOrd="0" presId="urn:microsoft.com/office/officeart/2005/8/layout/matrix1"/>
    <dgm:cxn modelId="{9BF81A75-6E4A-4E35-AB13-54F075A2A2B4}" type="presParOf" srcId="{D7C17F52-DC33-46A4-87FC-4EA0A6E60A0E}" destId="{9783C7E6-76FE-47F3-85DE-F8C6D8EB1B1A}" srcOrd="0" destOrd="0" presId="urn:microsoft.com/office/officeart/2005/8/layout/matrix1"/>
    <dgm:cxn modelId="{CF20A5D0-0D43-4EA8-9C3B-8FD656F0AEA7}" type="presParOf" srcId="{D7C17F52-DC33-46A4-87FC-4EA0A6E60A0E}" destId="{F1498440-8B75-4359-8F60-A345814E53FE}" srcOrd="1" destOrd="0" presId="urn:microsoft.com/office/officeart/2005/8/layout/matrix1"/>
    <dgm:cxn modelId="{6120D8BA-2CA0-4A61-87C8-72416E32DFDE}" type="presParOf" srcId="{D7C17F52-DC33-46A4-87FC-4EA0A6E60A0E}" destId="{4C16EEA0-B299-4328-95F8-FC95E9AC12F9}" srcOrd="2" destOrd="0" presId="urn:microsoft.com/office/officeart/2005/8/layout/matrix1"/>
    <dgm:cxn modelId="{00D75585-0586-4AFF-8663-C1028D1C7D1F}" type="presParOf" srcId="{D7C17F52-DC33-46A4-87FC-4EA0A6E60A0E}" destId="{B581A5C2-B434-4E4A-95F9-FEB13AA51654}" srcOrd="3" destOrd="0" presId="urn:microsoft.com/office/officeart/2005/8/layout/matrix1"/>
    <dgm:cxn modelId="{4CAD664B-16A1-453A-8AE3-1C9ADC48E413}" type="presParOf" srcId="{D7C17F52-DC33-46A4-87FC-4EA0A6E60A0E}" destId="{99ADC70F-A86D-45C7-8E69-C52B6C277311}" srcOrd="4" destOrd="0" presId="urn:microsoft.com/office/officeart/2005/8/layout/matrix1"/>
    <dgm:cxn modelId="{5D088882-386C-411C-8652-3467A2A79AAE}" type="presParOf" srcId="{D7C17F52-DC33-46A4-87FC-4EA0A6E60A0E}" destId="{F34BBA90-1983-4057-A381-909DCF17CAFC}" srcOrd="5" destOrd="0" presId="urn:microsoft.com/office/officeart/2005/8/layout/matrix1"/>
    <dgm:cxn modelId="{BFC0579A-8E2E-403F-9626-08C910F76A7D}" type="presParOf" srcId="{D7C17F52-DC33-46A4-87FC-4EA0A6E60A0E}" destId="{6669D36B-AA4B-4DAD-BA5D-F1DEBA91CCAC}" srcOrd="6" destOrd="0" presId="urn:microsoft.com/office/officeart/2005/8/layout/matrix1"/>
    <dgm:cxn modelId="{AEFC2BDF-0E41-4D80-81A4-23A3BDA0EC9D}" type="presParOf" srcId="{D7C17F52-DC33-46A4-87FC-4EA0A6E60A0E}" destId="{EF282108-A64D-4D32-BDDC-C4AFF1346425}" srcOrd="7" destOrd="0" presId="urn:microsoft.com/office/officeart/2005/8/layout/matrix1"/>
    <dgm:cxn modelId="{8E8F8BE8-4002-41A0-A614-732D07FBD074}" type="presParOf" srcId="{338FF8CF-2D6D-4D51-95E4-B1B7DF17BD5C}" destId="{C30794A9-395F-4D1A-B0EE-7DEC986E900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78A1B50-3C60-42D6-8D02-C73DE18D8CBF}"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C0990625-6C20-4B99-98B7-20438CB2CB41}">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Opportunities to Respond</a:t>
          </a:r>
        </a:p>
      </dgm:t>
    </dgm:pt>
    <dgm:pt modelId="{6D059EAB-4ACF-45DB-94AF-7014090EA0A5}" type="parTrans" cxnId="{309BE202-B8FF-45E7-ABB0-4C1987E7ED9B}">
      <dgm:prSet/>
      <dgm:spPr/>
      <dgm:t>
        <a:bodyPr/>
        <a:lstStyle/>
        <a:p>
          <a:endParaRPr lang="en-US"/>
        </a:p>
      </dgm:t>
    </dgm:pt>
    <dgm:pt modelId="{3B51C525-4EAD-4F79-A9BE-2B60C86CC7F7}" type="sibTrans" cxnId="{309BE202-B8FF-45E7-ABB0-4C1987E7ED9B}">
      <dgm:prSet/>
      <dgm:spPr/>
      <dgm:t>
        <a:bodyPr/>
        <a:lstStyle/>
        <a:p>
          <a:endParaRPr lang="en-US"/>
        </a:p>
      </dgm:t>
    </dgm:pt>
    <dgm:pt modelId="{BC9FEE50-A49E-47FB-A380-9F865D875D29}">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Behavior Specific Praise</a:t>
          </a:r>
        </a:p>
      </dgm:t>
    </dgm:pt>
    <dgm:pt modelId="{F7FF4C08-44F6-4583-9B2F-4B9A6EE4BF90}" type="parTrans" cxnId="{D2C2593F-8752-4A47-AC13-C26618E4839B}">
      <dgm:prSet/>
      <dgm:spPr/>
      <dgm:t>
        <a:bodyPr/>
        <a:lstStyle/>
        <a:p>
          <a:endParaRPr lang="en-US"/>
        </a:p>
      </dgm:t>
    </dgm:pt>
    <dgm:pt modelId="{0039BB32-578E-476E-BE0D-FBC07E1CB52B}" type="sibTrans" cxnId="{D2C2593F-8752-4A47-AC13-C26618E4839B}">
      <dgm:prSet/>
      <dgm:spPr/>
      <dgm:t>
        <a:bodyPr/>
        <a:lstStyle/>
        <a:p>
          <a:endParaRPr lang="en-US"/>
        </a:p>
      </dgm:t>
    </dgm:pt>
    <dgm:pt modelId="{9A114D5B-8704-42C2-A740-F6889778B042}">
      <dgm:prSet/>
      <dgm:spPr>
        <a:solidFill>
          <a:srgbClr val="002060"/>
        </a:solidFill>
      </dgm:spPr>
      <dgm:t>
        <a:bodyPr/>
        <a:lstStyle/>
        <a:p>
          <a:pPr rtl="0"/>
          <a:r>
            <a:rPr lang="en-US" dirty="0">
              <a:latin typeface="Arial" panose="020B0604020202020204" pitchFamily="34" charset="0"/>
              <a:cs typeface="Arial" panose="020B0604020202020204" pitchFamily="34" charset="0"/>
            </a:rPr>
            <a:t>Active Supervision</a:t>
          </a:r>
        </a:p>
      </dgm:t>
    </dgm:pt>
    <dgm:pt modelId="{C7988CDD-8DA8-4488-BC58-EA68ADEC5125}" type="parTrans" cxnId="{9D55DFE7-5C8A-45D6-BF05-0A58D585D1AA}">
      <dgm:prSet/>
      <dgm:spPr/>
      <dgm:t>
        <a:bodyPr/>
        <a:lstStyle/>
        <a:p>
          <a:endParaRPr lang="en-US"/>
        </a:p>
      </dgm:t>
    </dgm:pt>
    <dgm:pt modelId="{5D4488A3-77DD-4726-B219-8E90BDC101A3}" type="sibTrans" cxnId="{9D55DFE7-5C8A-45D6-BF05-0A58D585D1AA}">
      <dgm:prSet/>
      <dgm:spPr/>
      <dgm:t>
        <a:bodyPr/>
        <a:lstStyle/>
        <a:p>
          <a:endParaRPr lang="en-US"/>
        </a:p>
      </dgm:t>
    </dgm:pt>
    <dgm:pt modelId="{5A9C3794-08DF-4C1F-83CA-9792A3EB4232}">
      <dgm:prSet/>
      <dgm:spPr>
        <a:solidFill>
          <a:srgbClr val="002060"/>
        </a:solidFill>
      </dgm:spPr>
      <dgm:t>
        <a:bodyPr/>
        <a:lstStyle/>
        <a:p>
          <a:pPr rtl="0"/>
          <a:r>
            <a:rPr lang="en-US" dirty="0">
              <a:latin typeface="Arial" panose="020B0604020202020204" pitchFamily="34" charset="0"/>
              <a:cs typeface="Arial" panose="020B0604020202020204" pitchFamily="34" charset="0"/>
            </a:rPr>
            <a:t>Instructional Feedback</a:t>
          </a:r>
        </a:p>
      </dgm:t>
    </dgm:pt>
    <dgm:pt modelId="{55F68E33-9C2E-4DF7-886A-4AD5B60ED874}" type="parTrans" cxnId="{2DF9F160-6C22-4F0F-BAEE-7BDD4395C785}">
      <dgm:prSet/>
      <dgm:spPr/>
      <dgm:t>
        <a:bodyPr/>
        <a:lstStyle/>
        <a:p>
          <a:endParaRPr lang="en-US"/>
        </a:p>
      </dgm:t>
    </dgm:pt>
    <dgm:pt modelId="{123265CC-44EF-42A4-924E-868630532188}" type="sibTrans" cxnId="{2DF9F160-6C22-4F0F-BAEE-7BDD4395C785}">
      <dgm:prSet/>
      <dgm:spPr/>
      <dgm:t>
        <a:bodyPr/>
        <a:lstStyle/>
        <a:p>
          <a:endParaRPr lang="en-US"/>
        </a:p>
      </dgm:t>
    </dgm:pt>
    <dgm:pt modelId="{97C19854-8D93-4D5B-AD38-11B3F90931C7}">
      <dgm:prSet/>
      <dgm:spPr>
        <a:solidFill>
          <a:srgbClr val="002060"/>
        </a:solidFill>
      </dgm:spPr>
      <dgm:t>
        <a:bodyPr/>
        <a:lstStyle/>
        <a:p>
          <a:pPr rtl="0"/>
          <a:r>
            <a:rPr lang="en-US" dirty="0">
              <a:latin typeface="Arial" panose="020B0604020202020204" pitchFamily="34" charset="0"/>
              <a:cs typeface="Arial" panose="020B0604020202020204" pitchFamily="34" charset="0"/>
            </a:rPr>
            <a:t>High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Requests</a:t>
          </a:r>
        </a:p>
      </dgm:t>
    </dgm:pt>
    <dgm:pt modelId="{065FF2C6-D878-4C8B-854F-C5609E8EE5FB}" type="parTrans" cxnId="{B8E2C50C-0671-4E38-B717-07F28877A277}">
      <dgm:prSet/>
      <dgm:spPr/>
      <dgm:t>
        <a:bodyPr/>
        <a:lstStyle/>
        <a:p>
          <a:endParaRPr lang="en-US"/>
        </a:p>
      </dgm:t>
    </dgm:pt>
    <dgm:pt modelId="{39501ED1-A945-4652-AD0E-F672107BE88A}" type="sibTrans" cxnId="{B8E2C50C-0671-4E38-B717-07F28877A277}">
      <dgm:prSet/>
      <dgm:spPr/>
      <dgm:t>
        <a:bodyPr/>
        <a:lstStyle/>
        <a:p>
          <a:endParaRPr lang="en-US"/>
        </a:p>
      </dgm:t>
    </dgm:pt>
    <dgm:pt modelId="{7834EA0E-144B-4EE3-8D88-368ADC64C68D}">
      <dgm:prSet/>
      <dgm:spPr>
        <a:solidFill>
          <a:srgbClr val="002060"/>
        </a:solidFill>
      </dgm:spPr>
      <dgm:t>
        <a:bodyPr/>
        <a:lstStyle/>
        <a:p>
          <a:pPr rtl="0"/>
          <a:r>
            <a:rPr lang="en-US" dirty="0" err="1">
              <a:latin typeface="Arial" panose="020B0604020202020204" pitchFamily="34" charset="0"/>
              <a:cs typeface="Arial" panose="020B0604020202020204" pitchFamily="34" charset="0"/>
            </a:rPr>
            <a:t>Precorrection</a:t>
          </a:r>
          <a:endParaRPr lang="en-US" dirty="0">
            <a:latin typeface="Arial" panose="020B0604020202020204" pitchFamily="34" charset="0"/>
            <a:cs typeface="Arial" panose="020B0604020202020204" pitchFamily="34" charset="0"/>
          </a:endParaRPr>
        </a:p>
      </dgm:t>
    </dgm:pt>
    <dgm:pt modelId="{FCF5BAC7-2B74-4A09-A91E-45B7C26EC758}" type="parTrans" cxnId="{AEC99D75-83DB-42EF-8257-0EE4A64710CF}">
      <dgm:prSet/>
      <dgm:spPr/>
      <dgm:t>
        <a:bodyPr/>
        <a:lstStyle/>
        <a:p>
          <a:endParaRPr lang="en-US"/>
        </a:p>
      </dgm:t>
    </dgm:pt>
    <dgm:pt modelId="{2EBAC7FA-0F56-4A60-80CF-CCDBE31AA75C}" type="sibTrans" cxnId="{AEC99D75-83DB-42EF-8257-0EE4A64710CF}">
      <dgm:prSet/>
      <dgm:spPr/>
      <dgm:t>
        <a:bodyPr/>
        <a:lstStyle/>
        <a:p>
          <a:endParaRPr lang="en-US"/>
        </a:p>
      </dgm:t>
    </dgm:pt>
    <dgm:pt modelId="{86BC630E-598B-4B57-A045-93214A5EAE4F}">
      <dgm:prSet/>
      <dgm:spPr>
        <a:solidFill>
          <a:srgbClr val="002060"/>
        </a:solidFill>
      </dgm:spPr>
      <dgm:t>
        <a:bodyPr/>
        <a:lstStyle/>
        <a:p>
          <a:pPr rtl="0"/>
          <a:r>
            <a:rPr lang="en-US" dirty="0">
              <a:latin typeface="Arial" panose="020B0604020202020204" pitchFamily="34" charset="0"/>
              <a:cs typeface="Arial" panose="020B0604020202020204" pitchFamily="34" charset="0"/>
            </a:rPr>
            <a:t>Incorporating Choice</a:t>
          </a:r>
        </a:p>
      </dgm:t>
    </dgm:pt>
    <dgm:pt modelId="{ABE52C9B-F9E0-4788-B850-157DC9581252}" type="parTrans" cxnId="{96654E5D-689A-472D-93DE-28E039C7EF48}">
      <dgm:prSet/>
      <dgm:spPr/>
      <dgm:t>
        <a:bodyPr/>
        <a:lstStyle/>
        <a:p>
          <a:endParaRPr lang="en-US"/>
        </a:p>
      </dgm:t>
    </dgm:pt>
    <dgm:pt modelId="{2AB24083-DA11-4F52-8304-8B96154A2D8C}" type="sibTrans" cxnId="{96654E5D-689A-472D-93DE-28E039C7EF48}">
      <dgm:prSet/>
      <dgm:spPr/>
      <dgm:t>
        <a:bodyPr/>
        <a:lstStyle/>
        <a:p>
          <a:endParaRPr lang="en-US"/>
        </a:p>
      </dgm:t>
    </dgm:pt>
    <dgm:pt modelId="{B6149209-5B9C-4EAF-B18F-8B3D291FCA10}" type="pres">
      <dgm:prSet presAssocID="{478A1B50-3C60-42D6-8D02-C73DE18D8CBF}" presName="Name0" presStyleCnt="0">
        <dgm:presLayoutVars>
          <dgm:dir/>
          <dgm:animLvl val="lvl"/>
          <dgm:resizeHandles val="exact"/>
        </dgm:presLayoutVars>
      </dgm:prSet>
      <dgm:spPr/>
    </dgm:pt>
    <dgm:pt modelId="{1E23ADDF-B7E2-4971-B18C-3757ED81CFD1}" type="pres">
      <dgm:prSet presAssocID="{C0990625-6C20-4B99-98B7-20438CB2CB41}" presName="linNode" presStyleCnt="0"/>
      <dgm:spPr/>
    </dgm:pt>
    <dgm:pt modelId="{27971B27-75AC-4129-B5BB-DA351481B1E2}" type="pres">
      <dgm:prSet presAssocID="{C0990625-6C20-4B99-98B7-20438CB2CB41}" presName="parentText" presStyleLbl="node1" presStyleIdx="0" presStyleCnt="7" custAng="0" custScaleX="148733" custLinFactNeighborX="274" custLinFactNeighborY="16328">
        <dgm:presLayoutVars>
          <dgm:chMax val="1"/>
          <dgm:bulletEnabled val="1"/>
        </dgm:presLayoutVars>
      </dgm:prSet>
      <dgm:spPr/>
    </dgm:pt>
    <dgm:pt modelId="{7CB2FD17-6073-4C09-90CF-034C32B5EA33}" type="pres">
      <dgm:prSet presAssocID="{3B51C525-4EAD-4F79-A9BE-2B60C86CC7F7}" presName="sp" presStyleCnt="0"/>
      <dgm:spPr/>
    </dgm:pt>
    <dgm:pt modelId="{BFF9C82D-6BF2-42A9-B826-4BC4BEAC507F}" type="pres">
      <dgm:prSet presAssocID="{BC9FEE50-A49E-47FB-A380-9F865D875D29}" presName="linNode" presStyleCnt="0"/>
      <dgm:spPr/>
    </dgm:pt>
    <dgm:pt modelId="{56EA9667-E871-4288-8F4B-014EDE7B9C5A}" type="pres">
      <dgm:prSet presAssocID="{BC9FEE50-A49E-47FB-A380-9F865D875D29}" presName="parentText" presStyleLbl="node1" presStyleIdx="1" presStyleCnt="7" custScaleX="148733" custLinFactNeighborX="274" custLinFactNeighborY="9668">
        <dgm:presLayoutVars>
          <dgm:chMax val="1"/>
          <dgm:bulletEnabled val="1"/>
        </dgm:presLayoutVars>
      </dgm:prSet>
      <dgm:spPr/>
    </dgm:pt>
    <dgm:pt modelId="{DE8BADD8-59EE-4978-A560-803B9DA8D193}" type="pres">
      <dgm:prSet presAssocID="{0039BB32-578E-476E-BE0D-FBC07E1CB52B}" presName="sp" presStyleCnt="0"/>
      <dgm:spPr/>
    </dgm:pt>
    <dgm:pt modelId="{2E14501C-744A-4A20-B5A2-71330A2FE753}" type="pres">
      <dgm:prSet presAssocID="{9A114D5B-8704-42C2-A740-F6889778B042}" presName="linNode" presStyleCnt="0"/>
      <dgm:spPr/>
    </dgm:pt>
    <dgm:pt modelId="{762B536A-87C4-4D69-B2F0-1832EBB0EB7F}" type="pres">
      <dgm:prSet presAssocID="{9A114D5B-8704-42C2-A740-F6889778B042}" presName="parentText" presStyleLbl="node1" presStyleIdx="2" presStyleCnt="7" custScaleX="151704" custLinFactNeighborX="1028" custLinFactNeighborY="-1089">
        <dgm:presLayoutVars>
          <dgm:chMax val="1"/>
          <dgm:bulletEnabled val="1"/>
        </dgm:presLayoutVars>
      </dgm:prSet>
      <dgm:spPr/>
    </dgm:pt>
    <dgm:pt modelId="{462B16AA-7DCE-4582-B7C5-4F0FA59B40DB}" type="pres">
      <dgm:prSet presAssocID="{5D4488A3-77DD-4726-B219-8E90BDC101A3}" presName="sp" presStyleCnt="0"/>
      <dgm:spPr/>
    </dgm:pt>
    <dgm:pt modelId="{6C0F202A-B764-4E0E-88EF-D213FFFBCB08}" type="pres">
      <dgm:prSet presAssocID="{5A9C3794-08DF-4C1F-83CA-9792A3EB4232}" presName="linNode" presStyleCnt="0"/>
      <dgm:spPr/>
    </dgm:pt>
    <dgm:pt modelId="{88030163-1A97-4855-9793-1A9D116F0034}" type="pres">
      <dgm:prSet presAssocID="{5A9C3794-08DF-4C1F-83CA-9792A3EB4232}" presName="parentText" presStyleLbl="node1" presStyleIdx="3" presStyleCnt="7" custScaleX="151072">
        <dgm:presLayoutVars>
          <dgm:chMax val="1"/>
          <dgm:bulletEnabled val="1"/>
        </dgm:presLayoutVars>
      </dgm:prSet>
      <dgm:spPr/>
    </dgm:pt>
    <dgm:pt modelId="{7DC79C5A-9FD8-460C-B641-6F69662B3E8C}" type="pres">
      <dgm:prSet presAssocID="{123265CC-44EF-42A4-924E-868630532188}" presName="sp" presStyleCnt="0"/>
      <dgm:spPr/>
    </dgm:pt>
    <dgm:pt modelId="{E724F6F5-A2F1-4506-929B-B4DD351D269A}" type="pres">
      <dgm:prSet presAssocID="{97C19854-8D93-4D5B-AD38-11B3F90931C7}" presName="linNode" presStyleCnt="0"/>
      <dgm:spPr/>
    </dgm:pt>
    <dgm:pt modelId="{34DA06A9-F990-4119-8C56-60C2A50109B7}" type="pres">
      <dgm:prSet presAssocID="{97C19854-8D93-4D5B-AD38-11B3F90931C7}" presName="parentText" presStyleLbl="node1" presStyleIdx="4" presStyleCnt="7" custScaleX="151073">
        <dgm:presLayoutVars>
          <dgm:chMax val="1"/>
          <dgm:bulletEnabled val="1"/>
        </dgm:presLayoutVars>
      </dgm:prSet>
      <dgm:spPr/>
    </dgm:pt>
    <dgm:pt modelId="{4D680838-233C-45DC-9153-DCA6B7FDC25F}" type="pres">
      <dgm:prSet presAssocID="{39501ED1-A945-4652-AD0E-F672107BE88A}" presName="sp" presStyleCnt="0"/>
      <dgm:spPr/>
    </dgm:pt>
    <dgm:pt modelId="{A5A6A282-E32C-4790-88AA-F888A115FF45}" type="pres">
      <dgm:prSet presAssocID="{7834EA0E-144B-4EE3-8D88-368ADC64C68D}" presName="linNode" presStyleCnt="0"/>
      <dgm:spPr/>
    </dgm:pt>
    <dgm:pt modelId="{C99B2676-3A44-4F02-A869-1B1DF990413D}" type="pres">
      <dgm:prSet presAssocID="{7834EA0E-144B-4EE3-8D88-368ADC64C68D}" presName="parentText" presStyleLbl="node1" presStyleIdx="5" presStyleCnt="7" custScaleX="151704" custLinFactNeighborX="612" custLinFactNeighborY="2070">
        <dgm:presLayoutVars>
          <dgm:chMax val="1"/>
          <dgm:bulletEnabled val="1"/>
        </dgm:presLayoutVars>
      </dgm:prSet>
      <dgm:spPr/>
    </dgm:pt>
    <dgm:pt modelId="{A195BF2C-B7AF-4A80-9C93-03778B0F80A2}" type="pres">
      <dgm:prSet presAssocID="{2EBAC7FA-0F56-4A60-80CF-CCDBE31AA75C}" presName="sp" presStyleCnt="0"/>
      <dgm:spPr/>
    </dgm:pt>
    <dgm:pt modelId="{E545D386-D1A1-429B-AB98-EA618BD7CE1F}" type="pres">
      <dgm:prSet presAssocID="{86BC630E-598B-4B57-A045-93214A5EAE4F}" presName="linNode" presStyleCnt="0"/>
      <dgm:spPr/>
    </dgm:pt>
    <dgm:pt modelId="{3D8C4CD1-9262-4F70-A5E0-2A21FAFA4975}" type="pres">
      <dgm:prSet presAssocID="{86BC630E-598B-4B57-A045-93214A5EAE4F}" presName="parentText" presStyleLbl="node1" presStyleIdx="6" presStyleCnt="7" custScaleX="151072">
        <dgm:presLayoutVars>
          <dgm:chMax val="1"/>
          <dgm:bulletEnabled val="1"/>
        </dgm:presLayoutVars>
      </dgm:prSet>
      <dgm:spPr/>
    </dgm:pt>
  </dgm:ptLst>
  <dgm:cxnLst>
    <dgm:cxn modelId="{309BE202-B8FF-45E7-ABB0-4C1987E7ED9B}" srcId="{478A1B50-3C60-42D6-8D02-C73DE18D8CBF}" destId="{C0990625-6C20-4B99-98B7-20438CB2CB41}" srcOrd="0" destOrd="0" parTransId="{6D059EAB-4ACF-45DB-94AF-7014090EA0A5}" sibTransId="{3B51C525-4EAD-4F79-A9BE-2B60C86CC7F7}"/>
    <dgm:cxn modelId="{B8E2C50C-0671-4E38-B717-07F28877A277}" srcId="{478A1B50-3C60-42D6-8D02-C73DE18D8CBF}" destId="{97C19854-8D93-4D5B-AD38-11B3F90931C7}" srcOrd="4" destOrd="0" parTransId="{065FF2C6-D878-4C8B-854F-C5609E8EE5FB}" sibTransId="{39501ED1-A945-4652-AD0E-F672107BE88A}"/>
    <dgm:cxn modelId="{84E3CC22-FA38-485F-92B3-E246167D40AC}" type="presOf" srcId="{7834EA0E-144B-4EE3-8D88-368ADC64C68D}" destId="{C99B2676-3A44-4F02-A869-1B1DF990413D}" srcOrd="0" destOrd="0" presId="urn:microsoft.com/office/officeart/2005/8/layout/vList5"/>
    <dgm:cxn modelId="{6BE3B33B-4661-4877-89C6-C520AF82F992}" type="presOf" srcId="{5A9C3794-08DF-4C1F-83CA-9792A3EB4232}" destId="{88030163-1A97-4855-9793-1A9D116F0034}" srcOrd="0" destOrd="0" presId="urn:microsoft.com/office/officeart/2005/8/layout/vList5"/>
    <dgm:cxn modelId="{0759B23D-DDE7-4F81-BA90-53188147DEDC}" type="presOf" srcId="{BC9FEE50-A49E-47FB-A380-9F865D875D29}" destId="{56EA9667-E871-4288-8F4B-014EDE7B9C5A}" srcOrd="0" destOrd="0" presId="urn:microsoft.com/office/officeart/2005/8/layout/vList5"/>
    <dgm:cxn modelId="{D2C2593F-8752-4A47-AC13-C26618E4839B}" srcId="{478A1B50-3C60-42D6-8D02-C73DE18D8CBF}" destId="{BC9FEE50-A49E-47FB-A380-9F865D875D29}" srcOrd="1" destOrd="0" parTransId="{F7FF4C08-44F6-4583-9B2F-4B9A6EE4BF90}" sibTransId="{0039BB32-578E-476E-BE0D-FBC07E1CB52B}"/>
    <dgm:cxn modelId="{96654E5D-689A-472D-93DE-28E039C7EF48}" srcId="{478A1B50-3C60-42D6-8D02-C73DE18D8CBF}" destId="{86BC630E-598B-4B57-A045-93214A5EAE4F}" srcOrd="6" destOrd="0" parTransId="{ABE52C9B-F9E0-4788-B850-157DC9581252}" sibTransId="{2AB24083-DA11-4F52-8304-8B96154A2D8C}"/>
    <dgm:cxn modelId="{2DF9F160-6C22-4F0F-BAEE-7BDD4395C785}" srcId="{478A1B50-3C60-42D6-8D02-C73DE18D8CBF}" destId="{5A9C3794-08DF-4C1F-83CA-9792A3EB4232}" srcOrd="3" destOrd="0" parTransId="{55F68E33-9C2E-4DF7-886A-4AD5B60ED874}" sibTransId="{123265CC-44EF-42A4-924E-868630532188}"/>
    <dgm:cxn modelId="{AEC99D75-83DB-42EF-8257-0EE4A64710CF}" srcId="{478A1B50-3C60-42D6-8D02-C73DE18D8CBF}" destId="{7834EA0E-144B-4EE3-8D88-368ADC64C68D}" srcOrd="5" destOrd="0" parTransId="{FCF5BAC7-2B74-4A09-A91E-45B7C26EC758}" sibTransId="{2EBAC7FA-0F56-4A60-80CF-CCDBE31AA75C}"/>
    <dgm:cxn modelId="{DA849C76-27C7-45D2-94FD-8C85FB7609BC}" type="presOf" srcId="{86BC630E-598B-4B57-A045-93214A5EAE4F}" destId="{3D8C4CD1-9262-4F70-A5E0-2A21FAFA4975}" srcOrd="0" destOrd="0" presId="urn:microsoft.com/office/officeart/2005/8/layout/vList5"/>
    <dgm:cxn modelId="{8DCF4492-870C-4D97-B5EC-F171754C6179}" type="presOf" srcId="{478A1B50-3C60-42D6-8D02-C73DE18D8CBF}" destId="{B6149209-5B9C-4EAF-B18F-8B3D291FCA10}" srcOrd="0" destOrd="0" presId="urn:microsoft.com/office/officeart/2005/8/layout/vList5"/>
    <dgm:cxn modelId="{2C3568A1-6642-4515-9D11-4D4E18C8D06B}" type="presOf" srcId="{9A114D5B-8704-42C2-A740-F6889778B042}" destId="{762B536A-87C4-4D69-B2F0-1832EBB0EB7F}" srcOrd="0" destOrd="0" presId="urn:microsoft.com/office/officeart/2005/8/layout/vList5"/>
    <dgm:cxn modelId="{47B704A5-E62B-487C-987B-19EFD6D49453}" type="presOf" srcId="{97C19854-8D93-4D5B-AD38-11B3F90931C7}" destId="{34DA06A9-F990-4119-8C56-60C2A50109B7}" srcOrd="0" destOrd="0" presId="urn:microsoft.com/office/officeart/2005/8/layout/vList5"/>
    <dgm:cxn modelId="{135554E2-A737-4CA6-B39B-61C3CBF85F10}" type="presOf" srcId="{C0990625-6C20-4B99-98B7-20438CB2CB41}" destId="{27971B27-75AC-4129-B5BB-DA351481B1E2}" srcOrd="0" destOrd="0" presId="urn:microsoft.com/office/officeart/2005/8/layout/vList5"/>
    <dgm:cxn modelId="{9D55DFE7-5C8A-45D6-BF05-0A58D585D1AA}" srcId="{478A1B50-3C60-42D6-8D02-C73DE18D8CBF}" destId="{9A114D5B-8704-42C2-A740-F6889778B042}" srcOrd="2" destOrd="0" parTransId="{C7988CDD-8DA8-4488-BC58-EA68ADEC5125}" sibTransId="{5D4488A3-77DD-4726-B219-8E90BDC101A3}"/>
    <dgm:cxn modelId="{B67D4A12-00F0-4987-BC01-E1984F414D3E}" type="presParOf" srcId="{B6149209-5B9C-4EAF-B18F-8B3D291FCA10}" destId="{1E23ADDF-B7E2-4971-B18C-3757ED81CFD1}" srcOrd="0" destOrd="0" presId="urn:microsoft.com/office/officeart/2005/8/layout/vList5"/>
    <dgm:cxn modelId="{4095F5AB-3838-4A0A-98EF-EDF25922AB61}" type="presParOf" srcId="{1E23ADDF-B7E2-4971-B18C-3757ED81CFD1}" destId="{27971B27-75AC-4129-B5BB-DA351481B1E2}" srcOrd="0" destOrd="0" presId="urn:microsoft.com/office/officeart/2005/8/layout/vList5"/>
    <dgm:cxn modelId="{C5ABFA14-1011-4F9D-9C94-780892B8A886}" type="presParOf" srcId="{B6149209-5B9C-4EAF-B18F-8B3D291FCA10}" destId="{7CB2FD17-6073-4C09-90CF-034C32B5EA33}" srcOrd="1" destOrd="0" presId="urn:microsoft.com/office/officeart/2005/8/layout/vList5"/>
    <dgm:cxn modelId="{AFFF3F73-83DF-4125-B637-AC843CD26598}" type="presParOf" srcId="{B6149209-5B9C-4EAF-B18F-8B3D291FCA10}" destId="{BFF9C82D-6BF2-42A9-B826-4BC4BEAC507F}" srcOrd="2" destOrd="0" presId="urn:microsoft.com/office/officeart/2005/8/layout/vList5"/>
    <dgm:cxn modelId="{D350BD46-24F8-4FC6-93D8-9A0A76C4561D}" type="presParOf" srcId="{BFF9C82D-6BF2-42A9-B826-4BC4BEAC507F}" destId="{56EA9667-E871-4288-8F4B-014EDE7B9C5A}" srcOrd="0" destOrd="0" presId="urn:microsoft.com/office/officeart/2005/8/layout/vList5"/>
    <dgm:cxn modelId="{28EEF4CB-8813-4788-9646-9159B2ADF885}" type="presParOf" srcId="{B6149209-5B9C-4EAF-B18F-8B3D291FCA10}" destId="{DE8BADD8-59EE-4978-A560-803B9DA8D193}" srcOrd="3" destOrd="0" presId="urn:microsoft.com/office/officeart/2005/8/layout/vList5"/>
    <dgm:cxn modelId="{127C4BC1-4F74-43F1-AA19-3534BB315DD3}" type="presParOf" srcId="{B6149209-5B9C-4EAF-B18F-8B3D291FCA10}" destId="{2E14501C-744A-4A20-B5A2-71330A2FE753}" srcOrd="4" destOrd="0" presId="urn:microsoft.com/office/officeart/2005/8/layout/vList5"/>
    <dgm:cxn modelId="{61EEF083-16CA-4070-8C99-3E4E4F393E62}" type="presParOf" srcId="{2E14501C-744A-4A20-B5A2-71330A2FE753}" destId="{762B536A-87C4-4D69-B2F0-1832EBB0EB7F}" srcOrd="0" destOrd="0" presId="urn:microsoft.com/office/officeart/2005/8/layout/vList5"/>
    <dgm:cxn modelId="{4F826FA1-50F7-436D-AEFB-B5E6E2180CA4}" type="presParOf" srcId="{B6149209-5B9C-4EAF-B18F-8B3D291FCA10}" destId="{462B16AA-7DCE-4582-B7C5-4F0FA59B40DB}" srcOrd="5" destOrd="0" presId="urn:microsoft.com/office/officeart/2005/8/layout/vList5"/>
    <dgm:cxn modelId="{68F458E8-EF82-402F-98C0-B5B6D294B073}" type="presParOf" srcId="{B6149209-5B9C-4EAF-B18F-8B3D291FCA10}" destId="{6C0F202A-B764-4E0E-88EF-D213FFFBCB08}" srcOrd="6" destOrd="0" presId="urn:microsoft.com/office/officeart/2005/8/layout/vList5"/>
    <dgm:cxn modelId="{D474E76C-8061-4BDE-9D5A-A1687614B2B3}" type="presParOf" srcId="{6C0F202A-B764-4E0E-88EF-D213FFFBCB08}" destId="{88030163-1A97-4855-9793-1A9D116F0034}" srcOrd="0" destOrd="0" presId="urn:microsoft.com/office/officeart/2005/8/layout/vList5"/>
    <dgm:cxn modelId="{87E318D9-75E0-413F-9A80-ADF9DFC9AC67}" type="presParOf" srcId="{B6149209-5B9C-4EAF-B18F-8B3D291FCA10}" destId="{7DC79C5A-9FD8-460C-B641-6F69662B3E8C}" srcOrd="7" destOrd="0" presId="urn:microsoft.com/office/officeart/2005/8/layout/vList5"/>
    <dgm:cxn modelId="{E94F551D-FA85-46B8-A58A-8E079AAE6ED3}" type="presParOf" srcId="{B6149209-5B9C-4EAF-B18F-8B3D291FCA10}" destId="{E724F6F5-A2F1-4506-929B-B4DD351D269A}" srcOrd="8" destOrd="0" presId="urn:microsoft.com/office/officeart/2005/8/layout/vList5"/>
    <dgm:cxn modelId="{5E518181-3078-463D-890A-3A92C14BB7D6}" type="presParOf" srcId="{E724F6F5-A2F1-4506-929B-B4DD351D269A}" destId="{34DA06A9-F990-4119-8C56-60C2A50109B7}" srcOrd="0" destOrd="0" presId="urn:microsoft.com/office/officeart/2005/8/layout/vList5"/>
    <dgm:cxn modelId="{847C0E48-0792-4D7A-B091-A12CA7C3FC63}" type="presParOf" srcId="{B6149209-5B9C-4EAF-B18F-8B3D291FCA10}" destId="{4D680838-233C-45DC-9153-DCA6B7FDC25F}" srcOrd="9" destOrd="0" presId="urn:microsoft.com/office/officeart/2005/8/layout/vList5"/>
    <dgm:cxn modelId="{F2B85745-0FB5-4D2D-BBCA-9654FC278C29}" type="presParOf" srcId="{B6149209-5B9C-4EAF-B18F-8B3D291FCA10}" destId="{A5A6A282-E32C-4790-88AA-F888A115FF45}" srcOrd="10" destOrd="0" presId="urn:microsoft.com/office/officeart/2005/8/layout/vList5"/>
    <dgm:cxn modelId="{894D9AFD-9FFA-479B-9520-9EEED3225B84}" type="presParOf" srcId="{A5A6A282-E32C-4790-88AA-F888A115FF45}" destId="{C99B2676-3A44-4F02-A869-1B1DF990413D}" srcOrd="0" destOrd="0" presId="urn:microsoft.com/office/officeart/2005/8/layout/vList5"/>
    <dgm:cxn modelId="{066011C6-96F7-4A21-9B62-81EF88ED7C0C}" type="presParOf" srcId="{B6149209-5B9C-4EAF-B18F-8B3D291FCA10}" destId="{A195BF2C-B7AF-4A80-9C93-03778B0F80A2}" srcOrd="11" destOrd="0" presId="urn:microsoft.com/office/officeart/2005/8/layout/vList5"/>
    <dgm:cxn modelId="{705B2266-2687-4A92-B0A6-1B4467DB7399}" type="presParOf" srcId="{B6149209-5B9C-4EAF-B18F-8B3D291FCA10}" destId="{E545D386-D1A1-429B-AB98-EA618BD7CE1F}" srcOrd="12" destOrd="0" presId="urn:microsoft.com/office/officeart/2005/8/layout/vList5"/>
    <dgm:cxn modelId="{21814E7B-F37D-4AEF-97AC-86E0F3AB205B}" type="presParOf" srcId="{E545D386-D1A1-429B-AB98-EA618BD7CE1F}" destId="{3D8C4CD1-9262-4F70-A5E0-2A21FAFA4975}"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dirty="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dirty="0">
              <a:latin typeface="Times New Roman" pitchFamily="18" charset="0"/>
              <a:cs typeface="Times New Roman" pitchFamily="18" charset="0"/>
            </a:rPr>
            <a:t>Overview of CI3T Prevention Models</a:t>
          </a:r>
        </a:p>
        <a:p>
          <a:r>
            <a:rPr lang="en-US" sz="1200" dirty="0">
              <a:latin typeface="Times New Roman" pitchFamily="18" charset="0"/>
              <a:cs typeface="Times New Roman" pitchFamily="18" charset="0"/>
            </a:rPr>
            <a:t>Setting a Purpose</a:t>
          </a:r>
        </a:p>
        <a:p>
          <a:r>
            <a:rPr lang="en-US" sz="1200" dirty="0">
              <a:latin typeface="Times New Roman" pitchFamily="18" charset="0"/>
              <a:cs typeface="Times New Roman" pitchFamily="18" charset="0"/>
            </a:rPr>
            <a:t>Establish team meetings and roles</a:t>
          </a:r>
        </a:p>
        <a:p>
          <a:r>
            <a:rPr lang="en-US" sz="1200" b="1" dirty="0">
              <a:latin typeface="Times New Roman" pitchFamily="18" charset="0"/>
              <a:cs typeface="Times New Roman" pitchFamily="18" charset="0"/>
            </a:rPr>
            <a:t>Session 2:</a:t>
          </a:r>
        </a:p>
        <a:p>
          <a:r>
            <a:rPr lang="en-US" sz="1200" dirty="0">
              <a:latin typeface="Times New Roman" pitchFamily="18" charset="0"/>
              <a:cs typeface="Times New Roman" pitchFamily="18" charset="0"/>
            </a:rPr>
            <a:t>Mission and Purpose</a:t>
          </a:r>
        </a:p>
        <a:p>
          <a:r>
            <a:rPr lang="en-US" sz="1200" dirty="0">
              <a:latin typeface="Times New Roman" pitchFamily="18" charset="0"/>
              <a:cs typeface="Times New Roman" pitchFamily="18" charset="0"/>
            </a:rPr>
            <a:t>Establish Roles and Responsibilities</a:t>
          </a:r>
        </a:p>
        <a:p>
          <a:r>
            <a:rPr lang="en-US" sz="1200" dirty="0">
              <a:latin typeface="Times New Roman" pitchFamily="18" charset="0"/>
              <a:cs typeface="Times New Roman" pitchFamily="18" charset="0"/>
            </a:rPr>
            <a:t>Procedures for Teaching</a:t>
          </a:r>
        </a:p>
        <a:p>
          <a:r>
            <a:rPr lang="en-US" sz="1200" dirty="0">
              <a:latin typeface="Times New Roman" pitchFamily="18" charset="0"/>
              <a:cs typeface="Times New Roman" pitchFamily="18" charset="0"/>
            </a:rPr>
            <a:t>Procedures for Reinforcing</a:t>
          </a:r>
        </a:p>
        <a:p>
          <a:r>
            <a:rPr lang="en-US" sz="1200" dirty="0">
              <a:latin typeface="Times New Roman" pitchFamily="18" charset="0"/>
              <a:cs typeface="Times New Roman" pitchFamily="18" charset="0"/>
            </a:rPr>
            <a:t>Reactive Plan</a:t>
          </a:r>
        </a:p>
        <a:p>
          <a:r>
            <a:rPr lang="en-US" sz="1200" b="1" dirty="0">
              <a:latin typeface="Times New Roman" pitchFamily="18" charset="0"/>
              <a:cs typeface="Times New Roman" pitchFamily="18" charset="0"/>
            </a:rPr>
            <a:t>Session 3:</a:t>
          </a:r>
        </a:p>
        <a:p>
          <a:r>
            <a:rPr lang="en-US" sz="1200" b="0" dirty="0">
              <a:latin typeface="Times New Roman" pitchFamily="18" charset="0"/>
              <a:cs typeface="Times New Roman" pitchFamily="18" charset="0"/>
            </a:rPr>
            <a:t>Procedures for Monitoring</a:t>
          </a:r>
        </a:p>
        <a:p>
          <a:r>
            <a:rPr lang="en-US" sz="1200" b="1" dirty="0">
              <a:latin typeface="Times New Roman" pitchFamily="18" charset="0"/>
              <a:cs typeface="Times New Roman" pitchFamily="18" charset="0"/>
            </a:rPr>
            <a:t>Session 4: </a:t>
          </a:r>
        </a:p>
        <a:p>
          <a:r>
            <a:rPr lang="en-US" sz="1200" b="0" dirty="0">
              <a:latin typeface="Times New Roman" pitchFamily="18" charset="0"/>
              <a:cs typeface="Times New Roman" pitchFamily="18" charset="0"/>
            </a:rPr>
            <a:t>Revise Primary Plan using Stakeholder feedback</a:t>
          </a:r>
        </a:p>
        <a:p>
          <a:r>
            <a:rPr lang="en-US" sz="1200" b="0" dirty="0">
              <a:latin typeface="Times New Roman" pitchFamily="18" charset="0"/>
              <a:cs typeface="Times New Roman" pitchFamily="18" charset="0"/>
            </a:rPr>
            <a:t>Prepare presentation</a:t>
          </a: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E71F2618-480C-4070-98F3-AC40051FF378}" type="presOf" srcId="{6EB99CF1-753E-4DAD-9945-BCB591DDA653}" destId="{D2EB37DC-1301-4AF4-B951-7916DF097BCA}" srcOrd="0" destOrd="0" presId="urn:microsoft.com/office/officeart/2009/3/layout/BlockDescendingList"/>
    <dgm:cxn modelId="{88129B1F-DA3C-423C-9CE7-EAB4E231FA5A}" type="presOf" srcId="{FFC32F24-B43C-4A9C-8CF2-41548106BC13}" destId="{EEF357A7-AB32-4831-A684-5154DE7AB191}" srcOrd="0" destOrd="1" presId="urn:microsoft.com/office/officeart/2009/3/layout/BlockDescendingList"/>
    <dgm:cxn modelId="{86E0D836-B33D-4932-9AF6-E23B2D984D8F}" type="presOf" srcId="{4E86641B-3E75-414A-92C8-C6257FC059CA}" destId="{630E10FB-4553-4461-A006-A299B904ABEE}" srcOrd="0" destOrd="0" presId="urn:microsoft.com/office/officeart/2009/3/layout/BlockDescendingList"/>
    <dgm:cxn modelId="{18719862-C8FF-4D6F-92F8-7E1FD5AF1E26}" type="presOf" srcId="{6EB99CF1-753E-4DAD-9945-BCB591DDA653}" destId="{F12353C5-0B7D-429C-B02E-9CF01484525F}" srcOrd="1" destOrd="0" presId="urn:microsoft.com/office/officeart/2009/3/layout/BlockDescendingList"/>
    <dgm:cxn modelId="{16F00943-C328-4722-9267-6A0DA5D0CBE3}" type="presOf" srcId="{B5F79758-A5A9-42EC-A484-D17798226E2D}" destId="{EEF357A7-AB32-4831-A684-5154DE7AB191}"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1994BE4C-9A36-4D7A-83FA-9A58581CEE77}" type="presOf" srcId="{4E86641B-3E75-414A-92C8-C6257FC059CA}" destId="{7D55B0F5-2046-44DB-9447-7177F48EB517}" srcOrd="1" destOrd="0" presId="urn:microsoft.com/office/officeart/2009/3/layout/BlockDescendingList"/>
    <dgm:cxn modelId="{23587C57-9281-46B8-8DDB-74C3C46BC53B}" type="presOf" srcId="{1F3525A5-DA50-434B-AE26-90481C0C160A}" destId="{438BD05C-7066-4A3F-BF09-0A3D5A9E0E57}" srcOrd="0" destOrd="1" presId="urn:microsoft.com/office/officeart/2009/3/layout/BlockDescendingList"/>
    <dgm:cxn modelId="{EF232483-5866-4A58-877A-DFE061D925F0}"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84FD0E98-3F72-44FC-90E0-787CEC65F1D0}" type="presOf" srcId="{8A1B6728-0BEA-46FF-91C7-9EA42BC7D602}" destId="{438BD05C-7066-4A3F-BF09-0A3D5A9E0E57}"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673F61C9-4E3E-4C39-B103-7293115C1878}" type="presOf" srcId="{9E104B74-8C8C-4A37-AA38-44BFAD17368B}" destId="{E06FA8CB-696A-4A94-948C-946E34183266}"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5D17BBD6-0152-4D99-B0F9-ADF41A06AB26}" type="presOf" srcId="{2CD1929C-5BA7-4187-AC03-DC24ED9278EB}" destId="{BD54107B-3B8F-4038-B65A-69D3D8E139BE}" srcOrd="0" destOrd="0" presId="urn:microsoft.com/office/officeart/2009/3/layout/BlockDescendingList"/>
    <dgm:cxn modelId="{F48608D7-C85C-477C-8702-1D72640B5748}" srcId="{4E86641B-3E75-414A-92C8-C6257FC059CA}" destId="{8A1B6728-0BEA-46FF-91C7-9EA42BC7D602}" srcOrd="0" destOrd="0" parTransId="{E0B18581-7FA8-4BD4-9852-7C849A324D9B}" sibTransId="{C128EFC2-F7D9-4DAB-A10E-4DE8C7726C60}"/>
    <dgm:cxn modelId="{0F37EEE3-8E47-476B-9161-BB35C8293150}" type="presOf" srcId="{9DC7668C-7233-4928-B301-0B8625561F43}" destId="{CA186FCF-FF9A-4278-B3FF-EAA6B789E606}" srcOrd="0" destOrd="0" presId="urn:microsoft.com/office/officeart/2009/3/layout/BlockDescendingList"/>
    <dgm:cxn modelId="{6BDDA0ED-91E5-4EAA-91D3-0984B08C66D8}" type="presOf" srcId="{9DC7668C-7233-4928-B301-0B8625561F43}" destId="{DC30BB0B-13B9-4E17-A4CA-5BA185C94FAE}" srcOrd="1" destOrd="0" presId="urn:microsoft.com/office/officeart/2009/3/layout/BlockDescendingList"/>
    <dgm:cxn modelId="{27EA48FA-CE99-4C20-96DE-A9D07ECF0C1A}" srcId="{2CD1929C-5BA7-4187-AC03-DC24ED9278EB}" destId="{4E86641B-3E75-414A-92C8-C6257FC059CA}" srcOrd="0" destOrd="0" parTransId="{C14BEA9B-8A37-4E03-8F66-B0E6840B032D}" sibTransId="{DB29448A-9FBA-485A-9E41-A13C780DA8D7}"/>
    <dgm:cxn modelId="{D2BDE726-9C97-4995-857B-95320289A365}" type="presParOf" srcId="{BD54107B-3B8F-4038-B65A-69D3D8E139BE}" destId="{630E10FB-4553-4461-A006-A299B904ABEE}" srcOrd="0" destOrd="0" presId="urn:microsoft.com/office/officeart/2009/3/layout/BlockDescendingList"/>
    <dgm:cxn modelId="{021F3573-BB68-4F72-BD9F-82E63F464A40}" type="presParOf" srcId="{BD54107B-3B8F-4038-B65A-69D3D8E139BE}" destId="{438BD05C-7066-4A3F-BF09-0A3D5A9E0E57}" srcOrd="1" destOrd="0" presId="urn:microsoft.com/office/officeart/2009/3/layout/BlockDescendingList"/>
    <dgm:cxn modelId="{066E81D0-BE29-4C32-927B-FE0EF9E4EBEA}" type="presParOf" srcId="{BD54107B-3B8F-4038-B65A-69D3D8E139BE}" destId="{E4BF9C64-0696-41C1-ADDB-5D141825DC12}" srcOrd="2" destOrd="0" presId="urn:microsoft.com/office/officeart/2009/3/layout/BlockDescendingList"/>
    <dgm:cxn modelId="{DDACD66F-805F-4D69-A50D-270ABBD58D22}" type="presParOf" srcId="{E4BF9C64-0696-41C1-ADDB-5D141825DC12}" destId="{7D55B0F5-2046-44DB-9447-7177F48EB517}" srcOrd="0" destOrd="0" presId="urn:microsoft.com/office/officeart/2009/3/layout/BlockDescendingList"/>
    <dgm:cxn modelId="{930D8757-D3E8-4537-84D0-29EDE537C3AC}" type="presParOf" srcId="{BD54107B-3B8F-4038-B65A-69D3D8E139BE}" destId="{CA186FCF-FF9A-4278-B3FF-EAA6B789E606}" srcOrd="3" destOrd="0" presId="urn:microsoft.com/office/officeart/2009/3/layout/BlockDescendingList"/>
    <dgm:cxn modelId="{52B4A4FE-4EAA-4296-B186-5939FAC404FC}" type="presParOf" srcId="{BD54107B-3B8F-4038-B65A-69D3D8E139BE}" destId="{E06FA8CB-696A-4A94-948C-946E34183266}" srcOrd="4" destOrd="0" presId="urn:microsoft.com/office/officeart/2009/3/layout/BlockDescendingList"/>
    <dgm:cxn modelId="{2996D8C2-7CFF-4AC7-A9AC-5F7847A3D0FE}" type="presParOf" srcId="{BD54107B-3B8F-4038-B65A-69D3D8E139BE}" destId="{D62F3881-8782-4479-8B64-19CA4DC4780C}" srcOrd="5" destOrd="0" presId="urn:microsoft.com/office/officeart/2009/3/layout/BlockDescendingList"/>
    <dgm:cxn modelId="{AE47442A-7858-495F-8D96-45E1D14E6C8C}" type="presParOf" srcId="{D62F3881-8782-4479-8B64-19CA4DC4780C}" destId="{DC30BB0B-13B9-4E17-A4CA-5BA185C94FAE}" srcOrd="0" destOrd="0" presId="urn:microsoft.com/office/officeart/2009/3/layout/BlockDescendingList"/>
    <dgm:cxn modelId="{47445422-184B-4E38-87E5-D0E06D6FF857}" type="presParOf" srcId="{BD54107B-3B8F-4038-B65A-69D3D8E139BE}" destId="{D2EB37DC-1301-4AF4-B951-7916DF097BCA}" srcOrd="6" destOrd="0" presId="urn:microsoft.com/office/officeart/2009/3/layout/BlockDescendingList"/>
    <dgm:cxn modelId="{26224463-1E3D-4BC2-A6FD-04636C31CFFE}" type="presParOf" srcId="{BD54107B-3B8F-4038-B65A-69D3D8E139BE}" destId="{EEF357A7-AB32-4831-A684-5154DE7AB191}" srcOrd="7" destOrd="0" presId="urn:microsoft.com/office/officeart/2009/3/layout/BlockDescendingList"/>
    <dgm:cxn modelId="{7D19FC0D-FAE0-4C89-9AF0-2844A60009CE}" type="presParOf" srcId="{BD54107B-3B8F-4038-B65A-69D3D8E139BE}" destId="{61F254AF-04EE-4074-8DEF-1E2B443BBC4E}" srcOrd="8" destOrd="0" presId="urn:microsoft.com/office/officeart/2009/3/layout/BlockDescendingList"/>
    <dgm:cxn modelId="{C6F191CA-D414-4E70-97B6-D708DE2DF904}"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dirty="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2</a:t>
          </a:r>
          <a:endParaRPr lang="en-US" sz="1800" dirty="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3</a:t>
          </a:r>
          <a:endParaRPr lang="en-US" sz="1800" i="1" dirty="0">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dirty="0">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dirty="0">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A5AB4-9515-4ECE-A943-C19B5B29433B}">
      <dsp:nvSpPr>
        <dsp:cNvPr id="0" name=""/>
        <dsp:cNvSpPr/>
      </dsp:nvSpPr>
      <dsp:spPr>
        <a:xfrm>
          <a:off x="2055605" y="620287"/>
          <a:ext cx="5231801" cy="5231801"/>
        </a:xfrm>
        <a:prstGeom prst="pie">
          <a:avLst>
            <a:gd name="adj1" fmla="val 16200000"/>
            <a:gd name="adj2" fmla="val 2052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Self-management</a:t>
          </a:r>
        </a:p>
      </dsp:txBody>
      <dsp:txXfrm>
        <a:off x="4737526" y="1401943"/>
        <a:ext cx="1775075" cy="1214525"/>
      </dsp:txXfrm>
    </dsp:sp>
    <dsp:sp modelId="{D5333F48-DE32-42AE-AB81-320C626E9334}">
      <dsp:nvSpPr>
        <dsp:cNvPr id="0" name=""/>
        <dsp:cNvSpPr/>
      </dsp:nvSpPr>
      <dsp:spPr>
        <a:xfrm>
          <a:off x="2062250" y="624390"/>
          <a:ext cx="5231801" cy="5231801"/>
        </a:xfrm>
        <a:prstGeom prst="pie">
          <a:avLst>
            <a:gd name="adj1" fmla="val 20520000"/>
            <a:gd name="adj2" fmla="val 324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Responsible Decision making</a:t>
          </a:r>
        </a:p>
      </dsp:txBody>
      <dsp:txXfrm>
        <a:off x="5481606" y="2991157"/>
        <a:ext cx="1557083" cy="1314178"/>
      </dsp:txXfrm>
    </dsp:sp>
    <dsp:sp modelId="{95CB6879-0173-4AB8-81DC-C86E77B520A0}">
      <dsp:nvSpPr>
        <dsp:cNvPr id="0" name=""/>
        <dsp:cNvSpPr/>
      </dsp:nvSpPr>
      <dsp:spPr>
        <a:xfrm>
          <a:off x="2062250" y="624390"/>
          <a:ext cx="5231801" cy="5231801"/>
        </a:xfrm>
        <a:prstGeom prst="pie">
          <a:avLst>
            <a:gd name="adj1" fmla="val 3240000"/>
            <a:gd name="adj2" fmla="val 756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Relationship Skills</a:t>
          </a:r>
        </a:p>
      </dsp:txBody>
      <dsp:txXfrm>
        <a:off x="3743900" y="4548241"/>
        <a:ext cx="1868500" cy="1121100"/>
      </dsp:txXfrm>
    </dsp:sp>
    <dsp:sp modelId="{D77B76CF-8FEA-45CD-9FC0-26E43694ACF5}">
      <dsp:nvSpPr>
        <dsp:cNvPr id="0" name=""/>
        <dsp:cNvSpPr/>
      </dsp:nvSpPr>
      <dsp:spPr>
        <a:xfrm>
          <a:off x="2062250" y="624390"/>
          <a:ext cx="5231801" cy="5231801"/>
        </a:xfrm>
        <a:prstGeom prst="pie">
          <a:avLst>
            <a:gd name="adj1" fmla="val 7560000"/>
            <a:gd name="adj2" fmla="val 1188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Social Awareness</a:t>
          </a:r>
        </a:p>
      </dsp:txBody>
      <dsp:txXfrm>
        <a:off x="2311383" y="2991157"/>
        <a:ext cx="1557083" cy="1314178"/>
      </dsp:txXfrm>
    </dsp:sp>
    <dsp:sp modelId="{5F2AE312-0465-49AB-AB3E-C1239E06B50C}">
      <dsp:nvSpPr>
        <dsp:cNvPr id="0" name=""/>
        <dsp:cNvSpPr/>
      </dsp:nvSpPr>
      <dsp:spPr>
        <a:xfrm>
          <a:off x="2062250" y="624390"/>
          <a:ext cx="5231801" cy="5231801"/>
        </a:xfrm>
        <a:prstGeom prst="pie">
          <a:avLst>
            <a:gd name="adj1" fmla="val 11880000"/>
            <a:gd name="adj2" fmla="val 1620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Self-awareness</a:t>
          </a:r>
        </a:p>
      </dsp:txBody>
      <dsp:txXfrm>
        <a:off x="2825221" y="1421617"/>
        <a:ext cx="1775075" cy="12145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C3C43-B458-4020-A8AF-332C5B166087}">
      <dsp:nvSpPr>
        <dsp:cNvPr id="0" name=""/>
        <dsp:cNvSpPr/>
      </dsp:nvSpPr>
      <dsp:spPr>
        <a:xfrm>
          <a:off x="671898" y="0"/>
          <a:ext cx="7614851" cy="6790821"/>
        </a:xfrm>
        <a:prstGeom prst="rightArrow">
          <a:avLst/>
        </a:prstGeom>
        <a:solidFill>
          <a:srgbClr val="FFC000">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9AFFE60-E2EB-48BE-A796-05545A8D8C77}">
      <dsp:nvSpPr>
        <dsp:cNvPr id="0" name=""/>
        <dsp:cNvSpPr/>
      </dsp:nvSpPr>
      <dsp:spPr>
        <a:xfrm>
          <a:off x="956" y="2037246"/>
          <a:ext cx="2721659" cy="2716328"/>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Explicit social-emotional learning (SEL) skills instruction</a:t>
          </a:r>
        </a:p>
      </dsp:txBody>
      <dsp:txXfrm>
        <a:off x="133556" y="2169846"/>
        <a:ext cx="2456459" cy="2451128"/>
      </dsp:txXfrm>
    </dsp:sp>
    <dsp:sp modelId="{8797D522-5606-4A94-9F5F-76461384A041}">
      <dsp:nvSpPr>
        <dsp:cNvPr id="0" name=""/>
        <dsp:cNvSpPr/>
      </dsp:nvSpPr>
      <dsp:spPr>
        <a:xfrm>
          <a:off x="3118494" y="2037246"/>
          <a:ext cx="2721659" cy="2716328"/>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SEL skills acquisition</a:t>
          </a:r>
        </a:p>
        <a:p>
          <a:pPr marL="0" lvl="0" indent="0" algn="ctr" defTabSz="933450">
            <a:lnSpc>
              <a:spcPct val="90000"/>
            </a:lnSpc>
            <a:spcBef>
              <a:spcPct val="0"/>
            </a:spcBef>
            <a:spcAft>
              <a:spcPct val="35000"/>
            </a:spcAft>
            <a:buNone/>
          </a:pPr>
          <a:endParaRPr lang="en-US" sz="2100" b="1" kern="1200" dirty="0">
            <a:solidFill>
              <a:sysClr val="windowText" lastClr="000000"/>
            </a:solidFill>
            <a:latin typeface="Calibri" panose="020F0502020204030204"/>
            <a:ea typeface="+mn-ea"/>
            <a:cs typeface="+mn-cs"/>
          </a:endParaRPr>
        </a:p>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Improved attitudes about self, others, and school</a:t>
          </a:r>
        </a:p>
      </dsp:txBody>
      <dsp:txXfrm>
        <a:off x="3251094" y="2169846"/>
        <a:ext cx="2456459" cy="2451128"/>
      </dsp:txXfrm>
    </dsp:sp>
    <dsp:sp modelId="{30F7BA36-94EE-43B3-90B9-D7FF39AFB59D}">
      <dsp:nvSpPr>
        <dsp:cNvPr id="0" name=""/>
        <dsp:cNvSpPr/>
      </dsp:nvSpPr>
      <dsp:spPr>
        <a:xfrm>
          <a:off x="6236032" y="2037246"/>
          <a:ext cx="2721659" cy="2716328"/>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Positive social behavior</a:t>
          </a:r>
        </a:p>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Fewer conduct problems</a:t>
          </a:r>
        </a:p>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Less emotional distress</a:t>
          </a:r>
        </a:p>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Academic success</a:t>
          </a:r>
        </a:p>
      </dsp:txBody>
      <dsp:txXfrm>
        <a:off x="6368632" y="2169846"/>
        <a:ext cx="2456459" cy="245112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dirty="0">
              <a:solidFill>
                <a:sysClr val="window" lastClr="FFFFFF"/>
              </a:solidFill>
              <a:latin typeface="Calibri" panose="020F0502020204030204"/>
              <a:ea typeface="+mn-ea"/>
              <a:cs typeface="+mn-cs"/>
            </a:rPr>
            <a:t>Character Education </a:t>
          </a:r>
        </a:p>
      </dsp:txBody>
      <dsp:txXfrm rot="16200000">
        <a:off x="-1684790" y="1677775"/>
        <a:ext cx="4236247" cy="841258"/>
      </dsp:txXfrm>
    </dsp:sp>
    <dsp:sp modelId="{F3C6A96E-F343-4D62-AB8C-B87AFD692EEB}">
      <dsp:nvSpPr>
        <dsp:cNvPr id="0" name=""/>
        <dsp:cNvSpPr/>
      </dsp:nvSpPr>
      <dsp: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a:solidFill>
                <a:sysClr val="window" lastClr="FFFFFF"/>
              </a:solidFill>
              <a:latin typeface="Calibri" panose="020F0502020204030204"/>
              <a:ea typeface="+mn-ea"/>
              <a:cs typeface="+mn-cs"/>
            </a:rPr>
            <a:t>Social-emotional</a:t>
          </a:r>
        </a:p>
      </dsp:txBody>
      <dsp:txXfrm rot="16200000">
        <a:off x="2803477" y="1677775"/>
        <a:ext cx="4236247" cy="841258"/>
      </dsp:txXfrm>
    </dsp:sp>
    <dsp:sp modelId="{73B55BA1-7585-4FD9-A886-2869DD70E3B6}">
      <dsp:nvSpPr>
        <dsp:cNvPr id="0" name=""/>
        <dsp:cNvSpPr/>
      </dsp:nvSpPr>
      <dsp: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CA298433-8D74-4F23-9DB7-25C88C9C9626}">
      <dsp:nvSpPr>
        <dsp:cNvPr id="0" name=""/>
        <dsp:cNvSpPr/>
      </dsp:nvSpPr>
      <dsp:spPr>
        <a:xfrm>
          <a:off x="5354923" y="-32410"/>
          <a:ext cx="3228245" cy="51971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ysClr val="window" lastClr="FFFFFF"/>
              </a:solidFill>
              <a:latin typeface="Calibri" panose="020F0502020204030204"/>
              <a:ea typeface="+mn-ea"/>
              <a:cs typeface="+mn-cs"/>
            </a:rPr>
            <a:t>Connect With Kids</a:t>
          </a:r>
          <a:br>
            <a:rPr lang="en-US" sz="2400" kern="1200" dirty="0">
              <a:solidFill>
                <a:sysClr val="window" lastClr="FFFFFF"/>
              </a:solidFill>
              <a:latin typeface="Calibri" panose="020F0502020204030204"/>
              <a:ea typeface="+mn-ea"/>
              <a:cs typeface="+mn-cs"/>
            </a:rPr>
          </a:br>
          <a:r>
            <a:rPr lang="en-US" sz="2400" kern="1200" dirty="0" err="1">
              <a:solidFill>
                <a:sysClr val="window" lastClr="FFFFFF"/>
              </a:solidFill>
              <a:latin typeface="Calibri" panose="020F0502020204030204"/>
              <a:ea typeface="+mn-ea"/>
              <a:cs typeface="+mn-cs"/>
            </a:rPr>
            <a:t>connectwithkids.com</a:t>
          </a:r>
          <a:endParaRPr lang="en-US" sz="1800" kern="1200" dirty="0">
            <a:solidFill>
              <a:sysClr val="window" lastClr="FFFFFF"/>
            </a:solidFill>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kern="1200" dirty="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a:p>
          <a:pPr marL="228600" lvl="1" indent="-228600" algn="l" defTabSz="889000">
            <a:lnSpc>
              <a:spcPct val="90000"/>
            </a:lnSpc>
            <a:spcBef>
              <a:spcPct val="0"/>
            </a:spcBef>
            <a:spcAft>
              <a:spcPct val="15000"/>
            </a:spcAft>
            <a:buChar char="•"/>
          </a:pPr>
          <a:r>
            <a:rPr lang="en-US" sz="2000" kern="1200">
              <a:solidFill>
                <a:sysClr val="window" lastClr="FFFFFF"/>
              </a:solidFill>
              <a:latin typeface="Calibri" panose="020F0502020204030204"/>
              <a:ea typeface="+mn-ea"/>
              <a:cs typeface="+mn-cs"/>
            </a:rPr>
            <a:t>Customizable units are:</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Attendance and achievement</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Bullying and violence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Character and Life skills</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Digital citizenship</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Alcohol and drug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Health and Wellness</a:t>
          </a:r>
        </a:p>
      </dsp:txBody>
      <dsp:txXfrm>
        <a:off x="5354923" y="-32410"/>
        <a:ext cx="3228245" cy="519711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B6CD2-4940-443C-A30B-738C2A8DD7E9}">
      <dsp:nvSpPr>
        <dsp:cNvPr id="0" name=""/>
        <dsp:cNvSpPr/>
      </dsp:nvSpPr>
      <dsp:spPr>
        <a:xfrm>
          <a:off x="0" y="19182"/>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Listens to Others</a:t>
          </a:r>
          <a:endParaRPr lang="en-US" sz="2000" b="1" kern="1200" dirty="0">
            <a:solidFill>
              <a:sysClr val="window" lastClr="FFFFFF"/>
            </a:solidFill>
            <a:latin typeface="Calibri" panose="020F0502020204030204"/>
            <a:ea typeface="+mn-ea"/>
            <a:cs typeface="+mn-cs"/>
          </a:endParaRPr>
        </a:p>
      </dsp:txBody>
      <dsp:txXfrm>
        <a:off x="23560" y="42742"/>
        <a:ext cx="8171669" cy="435505"/>
      </dsp:txXfrm>
    </dsp:sp>
    <dsp:sp modelId="{0C24F040-E93A-4F3A-AE86-8E668321B438}">
      <dsp:nvSpPr>
        <dsp:cNvPr id="0" name=""/>
        <dsp:cNvSpPr/>
      </dsp:nvSpPr>
      <dsp:spPr>
        <a:xfrm>
          <a:off x="0" y="545007"/>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Directions</a:t>
          </a:r>
          <a:endParaRPr lang="en-US" sz="2000" b="1" kern="1200" dirty="0">
            <a:solidFill>
              <a:sysClr val="window" lastClr="FFFFFF"/>
            </a:solidFill>
            <a:latin typeface="Calibri" panose="020F0502020204030204"/>
            <a:ea typeface="+mn-ea"/>
            <a:cs typeface="+mn-cs"/>
          </a:endParaRPr>
        </a:p>
      </dsp:txBody>
      <dsp:txXfrm>
        <a:off x="23560" y="568567"/>
        <a:ext cx="8171669" cy="435505"/>
      </dsp:txXfrm>
    </dsp:sp>
    <dsp:sp modelId="{25014975-60D6-460A-B8BC-9E8BCC8B51B7}">
      <dsp:nvSpPr>
        <dsp:cNvPr id="0" name=""/>
        <dsp:cNvSpPr/>
      </dsp:nvSpPr>
      <dsp:spPr>
        <a:xfrm>
          <a:off x="0" y="1070832"/>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Classroom Rules</a:t>
          </a:r>
          <a:endParaRPr lang="en-US" sz="2000" b="1" kern="1200" dirty="0">
            <a:solidFill>
              <a:sysClr val="window" lastClr="FFFFFF"/>
            </a:solidFill>
            <a:latin typeface="Calibri" panose="020F0502020204030204"/>
            <a:ea typeface="+mn-ea"/>
            <a:cs typeface="+mn-cs"/>
          </a:endParaRPr>
        </a:p>
      </dsp:txBody>
      <dsp:txXfrm>
        <a:off x="23560" y="1094392"/>
        <a:ext cx="8171669" cy="435505"/>
      </dsp:txXfrm>
    </dsp:sp>
    <dsp:sp modelId="{BBE6380E-7663-4BFA-8B5D-C9C198B0A006}">
      <dsp:nvSpPr>
        <dsp:cNvPr id="0" name=""/>
        <dsp:cNvSpPr/>
      </dsp:nvSpPr>
      <dsp:spPr>
        <a:xfrm>
          <a:off x="0" y="1596657"/>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Ignores Peer Distractions</a:t>
          </a:r>
          <a:endParaRPr lang="en-US" sz="2000" b="1" kern="1200" dirty="0">
            <a:solidFill>
              <a:sysClr val="window" lastClr="FFFFFF"/>
            </a:solidFill>
            <a:latin typeface="Calibri" panose="020F0502020204030204"/>
            <a:ea typeface="+mn-ea"/>
            <a:cs typeface="+mn-cs"/>
          </a:endParaRPr>
        </a:p>
      </dsp:txBody>
      <dsp:txXfrm>
        <a:off x="23560" y="1620217"/>
        <a:ext cx="8171669" cy="435505"/>
      </dsp:txXfrm>
    </dsp:sp>
    <dsp:sp modelId="{9C4E63AD-45E0-4FF2-92F6-C3D9F21F4A02}">
      <dsp:nvSpPr>
        <dsp:cNvPr id="0" name=""/>
        <dsp:cNvSpPr/>
      </dsp:nvSpPr>
      <dsp:spPr>
        <a:xfrm>
          <a:off x="0" y="2122482"/>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Asks for Help</a:t>
          </a:r>
          <a:endParaRPr lang="en-US" sz="2000" b="1" kern="1200" dirty="0">
            <a:solidFill>
              <a:sysClr val="window" lastClr="FFFFFF"/>
            </a:solidFill>
            <a:latin typeface="Calibri" panose="020F0502020204030204"/>
            <a:ea typeface="+mn-ea"/>
            <a:cs typeface="+mn-cs"/>
          </a:endParaRPr>
        </a:p>
      </dsp:txBody>
      <dsp:txXfrm>
        <a:off x="23560" y="2146042"/>
        <a:ext cx="8171669" cy="435505"/>
      </dsp:txXfrm>
    </dsp:sp>
    <dsp:sp modelId="{217512A8-4F81-4E1C-B919-ADC86FD05945}">
      <dsp:nvSpPr>
        <dsp:cNvPr id="0" name=""/>
        <dsp:cNvSpPr/>
      </dsp:nvSpPr>
      <dsp:spPr>
        <a:xfrm>
          <a:off x="0" y="2648307"/>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Takes Turns in Conversations</a:t>
          </a:r>
          <a:endParaRPr lang="en-US" sz="2000" b="1" kern="1200" dirty="0">
            <a:solidFill>
              <a:sysClr val="window" lastClr="FFFFFF"/>
            </a:solidFill>
            <a:latin typeface="Calibri" panose="020F0502020204030204"/>
            <a:ea typeface="+mn-ea"/>
            <a:cs typeface="+mn-cs"/>
          </a:endParaRPr>
        </a:p>
      </dsp:txBody>
      <dsp:txXfrm>
        <a:off x="23560" y="2671867"/>
        <a:ext cx="8171669" cy="435505"/>
      </dsp:txXfrm>
    </dsp:sp>
    <dsp:sp modelId="{F38F7E2E-43D5-40E8-836A-503F0158E10D}">
      <dsp:nvSpPr>
        <dsp:cNvPr id="0" name=""/>
        <dsp:cNvSpPr/>
      </dsp:nvSpPr>
      <dsp:spPr>
        <a:xfrm>
          <a:off x="0" y="3174132"/>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Cooperates With Others </a:t>
          </a:r>
          <a:endParaRPr lang="en-US" sz="2000" b="1" kern="1200" dirty="0">
            <a:solidFill>
              <a:sysClr val="window" lastClr="FFFFFF"/>
            </a:solidFill>
            <a:latin typeface="Calibri" panose="020F0502020204030204"/>
            <a:ea typeface="+mn-ea"/>
            <a:cs typeface="+mn-cs"/>
          </a:endParaRPr>
        </a:p>
      </dsp:txBody>
      <dsp:txXfrm>
        <a:off x="23560" y="3197692"/>
        <a:ext cx="8171669" cy="435505"/>
      </dsp:txXfrm>
    </dsp:sp>
    <dsp:sp modelId="{96C7F345-5108-4415-B7B2-81B68BC6D628}">
      <dsp:nvSpPr>
        <dsp:cNvPr id="0" name=""/>
        <dsp:cNvSpPr/>
      </dsp:nvSpPr>
      <dsp:spPr>
        <a:xfrm>
          <a:off x="0" y="3699957"/>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Controls Temper in Conflict Situations</a:t>
          </a:r>
          <a:endParaRPr lang="en-US" sz="2000" b="1" kern="1200" dirty="0">
            <a:solidFill>
              <a:sysClr val="window" lastClr="FFFFFF"/>
            </a:solidFill>
            <a:latin typeface="Calibri" panose="020F0502020204030204"/>
            <a:ea typeface="+mn-ea"/>
            <a:cs typeface="+mn-cs"/>
          </a:endParaRPr>
        </a:p>
      </dsp:txBody>
      <dsp:txXfrm>
        <a:off x="23560" y="3723517"/>
        <a:ext cx="8171669" cy="435505"/>
      </dsp:txXfrm>
    </dsp:sp>
    <dsp:sp modelId="{EFE30B60-F131-4FE7-8BA4-17E4BEA10FC5}">
      <dsp:nvSpPr>
        <dsp:cNvPr id="0" name=""/>
        <dsp:cNvSpPr/>
      </dsp:nvSpPr>
      <dsp:spPr>
        <a:xfrm>
          <a:off x="0" y="4225782"/>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Acts Responsibly With Others </a:t>
          </a:r>
          <a:endParaRPr lang="en-US" sz="2000" b="1" kern="1200" dirty="0">
            <a:solidFill>
              <a:sysClr val="window" lastClr="FFFFFF"/>
            </a:solidFill>
            <a:latin typeface="Calibri" panose="020F0502020204030204"/>
            <a:ea typeface="+mn-ea"/>
            <a:cs typeface="+mn-cs"/>
          </a:endParaRPr>
        </a:p>
      </dsp:txBody>
      <dsp:txXfrm>
        <a:off x="23560" y="4249342"/>
        <a:ext cx="8171669" cy="435505"/>
      </dsp:txXfrm>
    </dsp:sp>
    <dsp:sp modelId="{7BB23852-A4B9-4919-BDEC-03B58AC4A22B}">
      <dsp:nvSpPr>
        <dsp:cNvPr id="0" name=""/>
        <dsp:cNvSpPr/>
      </dsp:nvSpPr>
      <dsp:spPr>
        <a:xfrm>
          <a:off x="0" y="4751607"/>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Shows Kindness to Other</a:t>
          </a:r>
          <a:endParaRPr lang="en-US" sz="2000" b="1" kern="1200" dirty="0">
            <a:solidFill>
              <a:sysClr val="window" lastClr="FFFFFF"/>
            </a:solidFill>
            <a:latin typeface="Calibri" panose="020F0502020204030204"/>
            <a:ea typeface="+mn-ea"/>
            <a:cs typeface="+mn-cs"/>
          </a:endParaRPr>
        </a:p>
      </dsp:txBody>
      <dsp:txXfrm>
        <a:off x="23560" y="4775167"/>
        <a:ext cx="8171669" cy="43550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19083"/>
          <a:ext cx="8244916" cy="95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We think we know what we need so we are planning to move forward (evidence-based)</a:t>
          </a:r>
        </a:p>
      </dsp:txBody>
      <dsp:txXfrm>
        <a:off x="0" y="319083"/>
        <a:ext cx="8244916" cy="957600"/>
      </dsp:txXfrm>
    </dsp:sp>
    <dsp:sp modelId="{1C83B8A7-E55A-4A95-9C9B-A2BC7606356D}">
      <dsp:nvSpPr>
        <dsp:cNvPr id="0" name=""/>
        <dsp:cNvSpPr/>
      </dsp:nvSpPr>
      <dsp:spPr>
        <a:xfrm>
          <a:off x="412245" y="82923"/>
          <a:ext cx="4145337" cy="472320"/>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rot lat="0" lon="0" rev="0"/>
          </a:camera>
          <a:lightRig rig="contrasting" dir="t">
            <a:rot lat="0" lon="0" rev="1200000"/>
          </a:lightRig>
        </a:scene3d>
      </dsp:spPr>
      <dsp:style>
        <a:lnRef idx="1">
          <a:schemeClr val="accent3"/>
        </a:lnRef>
        <a:fillRef idx="3">
          <a:schemeClr val="accent3"/>
        </a:fillRef>
        <a:effectRef idx="2">
          <a:schemeClr val="accent3"/>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mj-lt"/>
            </a:rPr>
            <a:t>Exploration &amp; Adoption</a:t>
          </a:r>
        </a:p>
      </dsp:txBody>
      <dsp:txXfrm>
        <a:off x="435302" y="105980"/>
        <a:ext cx="4099223" cy="426206"/>
      </dsp:txXfrm>
    </dsp:sp>
    <dsp:sp modelId="{C3D4A2DB-AD52-4904-A56F-39717FFF0012}">
      <dsp:nvSpPr>
        <dsp:cNvPr id="0" name=""/>
        <dsp:cNvSpPr/>
      </dsp:nvSpPr>
      <dsp:spPr>
        <a:xfrm>
          <a:off x="0" y="159924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sure we’re ready to implement (capacity infrastructure)</a:t>
          </a:r>
        </a:p>
      </dsp:txBody>
      <dsp:txXfrm>
        <a:off x="0" y="1599243"/>
        <a:ext cx="8244916" cy="705600"/>
      </dsp:txXfrm>
    </dsp:sp>
    <dsp:sp modelId="{63DF7D70-FA28-4CB5-87C3-68C2218D59D9}">
      <dsp:nvSpPr>
        <dsp:cNvPr id="0" name=""/>
        <dsp:cNvSpPr/>
      </dsp:nvSpPr>
      <dsp:spPr>
        <a:xfrm>
          <a:off x="412245" y="1363083"/>
          <a:ext cx="4449896" cy="472320"/>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a:scene3d>
          <a:camera prst="orthographicFront">
            <a:rot lat="0" lon="0" rev="0"/>
          </a:camera>
          <a:lightRig rig="contrasting" dir="t">
            <a:rot lat="0" lon="0" rev="1200000"/>
          </a:lightRig>
        </a:scene3d>
      </dsp:spPr>
      <dsp:style>
        <a:lnRef idx="1">
          <a:schemeClr val="accent5"/>
        </a:lnRef>
        <a:fillRef idx="3">
          <a:schemeClr val="accent5"/>
        </a:fillRef>
        <a:effectRef idx="2">
          <a:schemeClr val="accent5"/>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mj-lt"/>
            </a:rPr>
            <a:t>Installation</a:t>
          </a:r>
        </a:p>
      </dsp:txBody>
      <dsp:txXfrm>
        <a:off x="435302" y="1386140"/>
        <a:ext cx="4403782" cy="426206"/>
      </dsp:txXfrm>
    </dsp:sp>
    <dsp:sp modelId="{34868D5B-AE8B-4E00-8715-EF98D4DDE889}">
      <dsp:nvSpPr>
        <dsp:cNvPr id="0" name=""/>
        <dsp:cNvSpPr/>
      </dsp:nvSpPr>
      <dsp:spPr>
        <a:xfrm>
          <a:off x="0" y="262740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give it a try &amp; evaluate (demonstration)</a:t>
          </a:r>
        </a:p>
      </dsp:txBody>
      <dsp:txXfrm>
        <a:off x="0" y="2627403"/>
        <a:ext cx="8244916" cy="705600"/>
      </dsp:txXfrm>
    </dsp:sp>
    <dsp:sp modelId="{223DD7FC-BB63-4487-83F2-E54C0643849F}">
      <dsp:nvSpPr>
        <dsp:cNvPr id="0" name=""/>
        <dsp:cNvSpPr/>
      </dsp:nvSpPr>
      <dsp:spPr>
        <a:xfrm>
          <a:off x="412245" y="2391243"/>
          <a:ext cx="4907341" cy="472320"/>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cene3d>
          <a:camera prst="orthographicFront">
            <a:rot lat="0" lon="0" rev="0"/>
          </a:camera>
          <a:lightRig rig="contrasting" dir="t">
            <a:rot lat="0" lon="0" rev="1200000"/>
          </a:lightRig>
        </a:scene3d>
      </dsp:spPr>
      <dsp:style>
        <a:lnRef idx="1">
          <a:schemeClr val="accent6"/>
        </a:lnRef>
        <a:fillRef idx="3">
          <a:schemeClr val="accent6"/>
        </a:fillRef>
        <a:effectRef idx="2">
          <a:schemeClr val="accent6"/>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mj-lt"/>
            </a:rPr>
            <a:t>Initial Implementation</a:t>
          </a:r>
        </a:p>
      </dsp:txBody>
      <dsp:txXfrm>
        <a:off x="435302" y="2414300"/>
        <a:ext cx="4861227" cy="426206"/>
      </dsp:txXfrm>
    </dsp:sp>
    <dsp:sp modelId="{DDF6E055-97DD-47A5-B52B-4D4E9E2EADD0}">
      <dsp:nvSpPr>
        <dsp:cNvPr id="0" name=""/>
        <dsp:cNvSpPr/>
      </dsp:nvSpPr>
      <dsp:spPr>
        <a:xfrm>
          <a:off x="0" y="365556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That worked, let’s do it for real (investment)</a:t>
          </a:r>
        </a:p>
      </dsp:txBody>
      <dsp:txXfrm>
        <a:off x="0" y="3655564"/>
        <a:ext cx="8244916" cy="705600"/>
      </dsp:txXfrm>
    </dsp:sp>
    <dsp:sp modelId="{6D914A54-B7F6-4A24-9F6E-4AB6A8A63DE4}">
      <dsp:nvSpPr>
        <dsp:cNvPr id="0" name=""/>
        <dsp:cNvSpPr/>
      </dsp:nvSpPr>
      <dsp:spPr>
        <a:xfrm>
          <a:off x="396015" y="3413995"/>
          <a:ext cx="5516632"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mj-lt"/>
            </a:rPr>
            <a:t>Full Implementation</a:t>
          </a:r>
        </a:p>
      </dsp:txBody>
      <dsp:txXfrm>
        <a:off x="419072" y="3437052"/>
        <a:ext cx="5470518" cy="426206"/>
      </dsp:txXfrm>
    </dsp:sp>
    <dsp:sp modelId="{200C7944-57E3-44A0-ACC4-32F750BA3DB6}">
      <dsp:nvSpPr>
        <dsp:cNvPr id="0" name=""/>
        <dsp:cNvSpPr/>
      </dsp:nvSpPr>
      <dsp:spPr>
        <a:xfrm>
          <a:off x="0" y="468372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it our way of doing business (institutionalized use)</a:t>
          </a:r>
        </a:p>
      </dsp:txBody>
      <dsp:txXfrm>
        <a:off x="0" y="4683724"/>
        <a:ext cx="8244916" cy="705600"/>
      </dsp:txXfrm>
    </dsp:sp>
    <dsp:sp modelId="{37644250-2239-41EF-88FE-BDEC6CDC8369}">
      <dsp:nvSpPr>
        <dsp:cNvPr id="0" name=""/>
        <dsp:cNvSpPr/>
      </dsp:nvSpPr>
      <dsp:spPr>
        <a:xfrm>
          <a:off x="412245" y="4447564"/>
          <a:ext cx="5974134"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mj-lt"/>
            </a:rPr>
            <a:t>Sustainability &amp; Continuous Regeneration</a:t>
          </a:r>
        </a:p>
      </dsp:txBody>
      <dsp:txXfrm>
        <a:off x="435302" y="4470621"/>
        <a:ext cx="5928020" cy="42620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676414"/>
          <a:ext cx="2179683" cy="192084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Fall Externalizing</a:t>
          </a:r>
        </a:p>
      </dsp:txBody>
      <dsp:txXfrm>
        <a:off x="63552" y="1732674"/>
        <a:ext cx="2067163" cy="1808326"/>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404944" y="2474668"/>
        <a:ext cx="323464" cy="324337"/>
      </dsp:txXfrm>
    </dsp:sp>
    <dsp:sp modelId="{C8B629C0-6360-449F-95D1-5959B959F4B8}">
      <dsp:nvSpPr>
        <dsp:cNvPr id="0" name=""/>
        <dsp:cNvSpPr/>
      </dsp:nvSpPr>
      <dsp:spPr>
        <a:xfrm>
          <a:off x="3058849" y="1676414"/>
          <a:ext cx="2179683" cy="192084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Winter</a:t>
          </a:r>
        </a:p>
      </dsp:txBody>
      <dsp:txXfrm>
        <a:off x="3115109" y="1732674"/>
        <a:ext cx="2067163" cy="1808326"/>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456501" y="2474668"/>
        <a:ext cx="323464" cy="324337"/>
      </dsp:txXfrm>
    </dsp:sp>
    <dsp:sp modelId="{17243E6C-4922-4C3F-94D7-D2BF1CFD7CE8}">
      <dsp:nvSpPr>
        <dsp:cNvPr id="0" name=""/>
        <dsp:cNvSpPr/>
      </dsp:nvSpPr>
      <dsp:spPr>
        <a:xfrm>
          <a:off x="6110406" y="1676414"/>
          <a:ext cx="2179683" cy="192084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Spring</a:t>
          </a:r>
        </a:p>
        <a:p>
          <a:pPr marL="0" lvl="0" indent="0" algn="ctr" defTabSz="800100">
            <a:lnSpc>
              <a:spcPct val="90000"/>
            </a:lnSpc>
            <a:spcBef>
              <a:spcPct val="0"/>
            </a:spcBef>
            <a:spcAft>
              <a:spcPct val="35000"/>
            </a:spcAft>
            <a:buNone/>
          </a:pPr>
          <a:r>
            <a:rPr lang="en-US" sz="1800" kern="1200" dirty="0"/>
            <a:t>ORF </a:t>
          </a:r>
        </a:p>
        <a:p>
          <a:pPr marL="0" lvl="0" indent="0" algn="ctr" defTabSz="800100">
            <a:lnSpc>
              <a:spcPct val="90000"/>
            </a:lnSpc>
            <a:spcBef>
              <a:spcPct val="0"/>
            </a:spcBef>
            <a:spcAft>
              <a:spcPct val="35000"/>
            </a:spcAft>
            <a:buNone/>
          </a:pPr>
          <a:r>
            <a:rPr lang="en-US" sz="1800" kern="1200" dirty="0"/>
            <a:t>MAP Reading</a:t>
          </a:r>
        </a:p>
        <a:p>
          <a:pPr marL="0" lvl="0" indent="0" algn="ctr" defTabSz="800100">
            <a:lnSpc>
              <a:spcPct val="90000"/>
            </a:lnSpc>
            <a:spcBef>
              <a:spcPct val="0"/>
            </a:spcBef>
            <a:spcAft>
              <a:spcPct val="35000"/>
            </a:spcAft>
            <a:buNone/>
          </a:pPr>
          <a:r>
            <a:rPr lang="en-US" sz="1800" kern="1200" dirty="0"/>
            <a:t>Nurse Visit</a:t>
          </a:r>
        </a:p>
        <a:p>
          <a:pPr marL="0" lvl="0" indent="0" algn="ctr" defTabSz="800100">
            <a:lnSpc>
              <a:spcPct val="90000"/>
            </a:lnSpc>
            <a:spcBef>
              <a:spcPct val="0"/>
            </a:spcBef>
            <a:spcAft>
              <a:spcPct val="35000"/>
            </a:spcAft>
            <a:buNone/>
          </a:pPr>
          <a:r>
            <a:rPr lang="en-US" sz="1800" kern="1200" dirty="0"/>
            <a:t>Suspensions</a:t>
          </a:r>
        </a:p>
      </dsp:txBody>
      <dsp:txXfrm>
        <a:off x="6166666" y="1732674"/>
        <a:ext cx="2067163" cy="180832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Fall Externalizing</a:t>
          </a:r>
        </a:p>
      </dsp:txBody>
      <dsp:txXfrm>
        <a:off x="71133" y="1556344"/>
        <a:ext cx="2052001" cy="2160985"/>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404944" y="2474668"/>
        <a:ext cx="323464" cy="324337"/>
      </dsp:txXfrm>
    </dsp:sp>
    <dsp:sp modelId="{C8B629C0-6360-449F-95D1-5959B959F4B8}">
      <dsp:nvSpPr>
        <dsp:cNvPr id="0" name=""/>
        <dsp:cNvSpPr/>
      </dsp:nvSpPr>
      <dsp:spPr>
        <a:xfrm>
          <a:off x="3058849"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Winter</a:t>
          </a:r>
        </a:p>
      </dsp:txBody>
      <dsp:txXfrm>
        <a:off x="3122690" y="1556344"/>
        <a:ext cx="2052001" cy="2160985"/>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56501" y="2474668"/>
        <a:ext cx="323464" cy="324337"/>
      </dsp:txXfrm>
    </dsp:sp>
    <dsp:sp modelId="{17243E6C-4922-4C3F-94D7-D2BF1CFD7CE8}">
      <dsp:nvSpPr>
        <dsp:cNvPr id="0" name=""/>
        <dsp:cNvSpPr/>
      </dsp:nvSpPr>
      <dsp:spPr>
        <a:xfrm>
          <a:off x="6110406"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Spring</a:t>
          </a:r>
        </a:p>
        <a:p>
          <a:pPr marL="0" lvl="0" indent="0" algn="ctr" defTabSz="800100">
            <a:lnSpc>
              <a:spcPct val="90000"/>
            </a:lnSpc>
            <a:spcBef>
              <a:spcPct val="0"/>
            </a:spcBef>
            <a:spcAft>
              <a:spcPct val="35000"/>
            </a:spcAft>
            <a:buNone/>
          </a:pPr>
          <a:r>
            <a:rPr lang="en-US" sz="1800" kern="1200" dirty="0"/>
            <a:t>GPA</a:t>
          </a:r>
        </a:p>
        <a:p>
          <a:pPr marL="0" lvl="0" indent="0" algn="ctr" defTabSz="800100">
            <a:lnSpc>
              <a:spcPct val="90000"/>
            </a:lnSpc>
            <a:spcBef>
              <a:spcPct val="0"/>
            </a:spcBef>
            <a:spcAft>
              <a:spcPct val="35000"/>
            </a:spcAft>
            <a:buNone/>
          </a:pPr>
          <a:r>
            <a:rPr lang="en-US" sz="1800" kern="1200" dirty="0"/>
            <a:t>Course Failures</a:t>
          </a:r>
        </a:p>
        <a:p>
          <a:pPr marL="0" lvl="0" indent="0" algn="ctr" defTabSz="800100">
            <a:lnSpc>
              <a:spcPct val="90000"/>
            </a:lnSpc>
            <a:spcBef>
              <a:spcPct val="0"/>
            </a:spcBef>
            <a:spcAft>
              <a:spcPct val="35000"/>
            </a:spcAft>
            <a:buNone/>
          </a:pPr>
          <a:r>
            <a:rPr lang="en-US" sz="1800" kern="1200" dirty="0"/>
            <a:t>Nurse Visit*</a:t>
          </a:r>
        </a:p>
        <a:p>
          <a:pPr marL="0" lvl="0" indent="0" algn="ctr" defTabSz="800100">
            <a:lnSpc>
              <a:spcPct val="90000"/>
            </a:lnSpc>
            <a:spcBef>
              <a:spcPct val="0"/>
            </a:spcBef>
            <a:spcAft>
              <a:spcPct val="35000"/>
            </a:spcAft>
            <a:buNone/>
          </a:pPr>
          <a:r>
            <a:rPr lang="en-US" sz="1800" kern="1200" dirty="0"/>
            <a:t>ODR</a:t>
          </a:r>
        </a:p>
        <a:p>
          <a:pPr marL="0" lvl="0" indent="0" algn="ctr" defTabSz="800100">
            <a:lnSpc>
              <a:spcPct val="90000"/>
            </a:lnSpc>
            <a:spcBef>
              <a:spcPct val="0"/>
            </a:spcBef>
            <a:spcAft>
              <a:spcPct val="35000"/>
            </a:spcAft>
            <a:buNone/>
          </a:pPr>
          <a:r>
            <a:rPr lang="en-US" sz="1800" kern="1200" dirty="0"/>
            <a:t>Suspensions</a:t>
          </a:r>
        </a:p>
      </dsp:txBody>
      <dsp:txXfrm>
        <a:off x="6174247" y="1556344"/>
        <a:ext cx="2052001" cy="2160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Fall</a:t>
          </a:r>
        </a:p>
      </dsp:txBody>
      <dsp:txXfrm>
        <a:off x="71133" y="1556344"/>
        <a:ext cx="2052001" cy="2160985"/>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404944" y="2474668"/>
        <a:ext cx="323464" cy="324337"/>
      </dsp:txXfrm>
    </dsp:sp>
    <dsp:sp modelId="{C8B629C0-6360-449F-95D1-5959B959F4B8}">
      <dsp:nvSpPr>
        <dsp:cNvPr id="0" name=""/>
        <dsp:cNvSpPr/>
      </dsp:nvSpPr>
      <dsp:spPr>
        <a:xfrm>
          <a:off x="3058849"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Winter</a:t>
          </a:r>
        </a:p>
      </dsp:txBody>
      <dsp:txXfrm>
        <a:off x="3122690" y="1556344"/>
        <a:ext cx="2052001" cy="2160985"/>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56501" y="2474668"/>
        <a:ext cx="323464" cy="324337"/>
      </dsp:txXfrm>
    </dsp:sp>
    <dsp:sp modelId="{17243E6C-4922-4C3F-94D7-D2BF1CFD7CE8}">
      <dsp:nvSpPr>
        <dsp:cNvPr id="0" name=""/>
        <dsp:cNvSpPr/>
      </dsp:nvSpPr>
      <dsp:spPr>
        <a:xfrm>
          <a:off x="6110406"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Spring</a:t>
          </a:r>
        </a:p>
        <a:p>
          <a:pPr marL="0" lvl="0" indent="0" algn="ctr" defTabSz="800100">
            <a:lnSpc>
              <a:spcPct val="90000"/>
            </a:lnSpc>
            <a:spcBef>
              <a:spcPct val="0"/>
            </a:spcBef>
            <a:spcAft>
              <a:spcPct val="35000"/>
            </a:spcAft>
            <a:buNone/>
          </a:pPr>
          <a:r>
            <a:rPr lang="en-US" sz="1800" kern="1200" dirty="0"/>
            <a:t>GPA</a:t>
          </a:r>
        </a:p>
        <a:p>
          <a:pPr marL="0" lvl="0" indent="0" algn="ctr" defTabSz="800100">
            <a:lnSpc>
              <a:spcPct val="90000"/>
            </a:lnSpc>
            <a:spcBef>
              <a:spcPct val="0"/>
            </a:spcBef>
            <a:spcAft>
              <a:spcPct val="35000"/>
            </a:spcAft>
            <a:buNone/>
          </a:pPr>
          <a:r>
            <a:rPr lang="en-US" sz="1800" kern="1200" dirty="0"/>
            <a:t>Course Failures</a:t>
          </a:r>
        </a:p>
        <a:p>
          <a:pPr marL="0" lvl="0" indent="0" algn="ctr" defTabSz="800100">
            <a:lnSpc>
              <a:spcPct val="90000"/>
            </a:lnSpc>
            <a:spcBef>
              <a:spcPct val="0"/>
            </a:spcBef>
            <a:spcAft>
              <a:spcPct val="35000"/>
            </a:spcAft>
            <a:buNone/>
          </a:pPr>
          <a:r>
            <a:rPr lang="en-US" sz="1800" kern="1200" dirty="0"/>
            <a:t>Nurse Visit</a:t>
          </a:r>
        </a:p>
        <a:p>
          <a:pPr marL="0" lvl="0" indent="0" algn="ctr" defTabSz="800100">
            <a:lnSpc>
              <a:spcPct val="90000"/>
            </a:lnSpc>
            <a:spcBef>
              <a:spcPct val="0"/>
            </a:spcBef>
            <a:spcAft>
              <a:spcPct val="35000"/>
            </a:spcAft>
            <a:buNone/>
          </a:pPr>
          <a:r>
            <a:rPr lang="en-US" sz="1800" kern="1200" dirty="0"/>
            <a:t>ODR</a:t>
          </a:r>
        </a:p>
        <a:p>
          <a:pPr marL="0" lvl="0" indent="0" algn="ctr" defTabSz="800100">
            <a:lnSpc>
              <a:spcPct val="90000"/>
            </a:lnSpc>
            <a:spcBef>
              <a:spcPct val="0"/>
            </a:spcBef>
            <a:spcAft>
              <a:spcPct val="35000"/>
            </a:spcAft>
            <a:buNone/>
          </a:pPr>
          <a:r>
            <a:rPr lang="en-US" sz="1800" kern="1200" dirty="0"/>
            <a:t>Suspensions</a:t>
          </a:r>
        </a:p>
      </dsp:txBody>
      <dsp:txXfrm>
        <a:off x="6174247" y="1556344"/>
        <a:ext cx="2052001" cy="216098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3C7E6-76FE-47F3-85DE-F8C6D8EB1B1A}">
      <dsp:nvSpPr>
        <dsp:cNvPr id="0" name=""/>
        <dsp:cNvSpPr/>
      </dsp:nvSpPr>
      <dsp:spPr>
        <a:xfrm rot="16200000">
          <a:off x="609599" y="-609599"/>
          <a:ext cx="2743200" cy="3962400"/>
        </a:xfrm>
        <a:prstGeom prst="round1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1" y="1"/>
        <a:ext cx="3962400" cy="2057400"/>
      </dsp:txXfrm>
    </dsp:sp>
    <dsp:sp modelId="{4C16EEA0-B299-4328-95F8-FC95E9AC12F9}">
      <dsp:nvSpPr>
        <dsp:cNvPr id="0" name=""/>
        <dsp:cNvSpPr/>
      </dsp:nvSpPr>
      <dsp:spPr>
        <a:xfrm>
          <a:off x="3962400" y="0"/>
          <a:ext cx="3962400" cy="2743200"/>
        </a:xfrm>
        <a:prstGeom prst="round1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962400" y="0"/>
        <a:ext cx="3962400" cy="2057400"/>
      </dsp:txXfrm>
    </dsp:sp>
    <dsp:sp modelId="{99ADC70F-A86D-45C7-8E69-C52B6C277311}">
      <dsp:nvSpPr>
        <dsp:cNvPr id="0" name=""/>
        <dsp:cNvSpPr/>
      </dsp:nvSpPr>
      <dsp:spPr>
        <a:xfrm rot="10800000">
          <a:off x="0" y="2743200"/>
          <a:ext cx="3962400" cy="2743200"/>
        </a:xfrm>
        <a:prstGeom prst="round1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10800000">
        <a:off x="0" y="3429000"/>
        <a:ext cx="3962400" cy="2057400"/>
      </dsp:txXfrm>
    </dsp:sp>
    <dsp:sp modelId="{6669D36B-AA4B-4DAD-BA5D-F1DEBA91CCAC}">
      <dsp:nvSpPr>
        <dsp:cNvPr id="0" name=""/>
        <dsp:cNvSpPr/>
      </dsp:nvSpPr>
      <dsp:spPr>
        <a:xfrm rot="5400000">
          <a:off x="4572000" y="2133600"/>
          <a:ext cx="2743200" cy="3962400"/>
        </a:xfrm>
        <a:prstGeom prst="round1Rect">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3962399" y="3429000"/>
        <a:ext cx="3962400" cy="2057400"/>
      </dsp:txXfrm>
    </dsp:sp>
    <dsp:sp modelId="{C30794A9-395F-4D1A-B0EE-7DEC986E900C}">
      <dsp:nvSpPr>
        <dsp:cNvPr id="0" name=""/>
        <dsp:cNvSpPr/>
      </dsp:nvSpPr>
      <dsp:spPr>
        <a:xfrm>
          <a:off x="2773679" y="2057400"/>
          <a:ext cx="2377440" cy="1371600"/>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endParaRPr lang="en-US" sz="5900" kern="1200" dirty="0"/>
        </a:p>
      </dsp:txBody>
      <dsp:txXfrm>
        <a:off x="2840635" y="2124356"/>
        <a:ext cx="2243528" cy="123768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71B27-75AC-4129-B5BB-DA351481B1E2}">
      <dsp:nvSpPr>
        <dsp:cNvPr id="0" name=""/>
        <dsp:cNvSpPr/>
      </dsp:nvSpPr>
      <dsp:spPr>
        <a:xfrm>
          <a:off x="989944" y="103488"/>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Opportunities to Respond</a:t>
          </a:r>
        </a:p>
      </dsp:txBody>
      <dsp:txXfrm>
        <a:off x="1020766" y="134310"/>
        <a:ext cx="2263980" cy="569751"/>
      </dsp:txXfrm>
    </dsp:sp>
    <dsp:sp modelId="{56EA9667-E871-4288-8F4B-014EDE7B9C5A}">
      <dsp:nvSpPr>
        <dsp:cNvPr id="0" name=""/>
        <dsp:cNvSpPr/>
      </dsp:nvSpPr>
      <dsp:spPr>
        <a:xfrm>
          <a:off x="989944" y="724402"/>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Behavior Specific Praise</a:t>
          </a:r>
        </a:p>
      </dsp:txBody>
      <dsp:txXfrm>
        <a:off x="1020766" y="755224"/>
        <a:ext cx="2263980" cy="569751"/>
      </dsp:txXfrm>
    </dsp:sp>
    <dsp:sp modelId="{762B536A-87C4-4D69-B2F0-1832EBB0EB7F}">
      <dsp:nvSpPr>
        <dsp:cNvPr id="0" name=""/>
        <dsp:cNvSpPr/>
      </dsp:nvSpPr>
      <dsp:spPr>
        <a:xfrm>
          <a:off x="1001733" y="1319447"/>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Active Supervision</a:t>
          </a:r>
        </a:p>
      </dsp:txBody>
      <dsp:txXfrm>
        <a:off x="1032555" y="1350269"/>
        <a:ext cx="2310436" cy="569751"/>
      </dsp:txXfrm>
    </dsp:sp>
    <dsp:sp modelId="{88030163-1A97-4855-9793-1A9D116F0034}">
      <dsp:nvSpPr>
        <dsp:cNvPr id="0" name=""/>
        <dsp:cNvSpPr/>
      </dsp:nvSpPr>
      <dsp:spPr>
        <a:xfrm>
          <a:off x="985659" y="1989288"/>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Instructional Feedback</a:t>
          </a:r>
        </a:p>
      </dsp:txBody>
      <dsp:txXfrm>
        <a:off x="1016481" y="2020110"/>
        <a:ext cx="2300554" cy="569751"/>
      </dsp:txXfrm>
    </dsp:sp>
    <dsp:sp modelId="{34DA06A9-F990-4119-8C56-60C2A50109B7}">
      <dsp:nvSpPr>
        <dsp:cNvPr id="0" name=""/>
        <dsp:cNvSpPr/>
      </dsp:nvSpPr>
      <dsp:spPr>
        <a:xfrm>
          <a:off x="985659" y="2652253"/>
          <a:ext cx="2362213"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High </a:t>
          </a:r>
          <a:r>
            <a:rPr lang="en-US" sz="1800" i="1" kern="1200" dirty="0">
              <a:latin typeface="Arial" panose="020B0604020202020204" pitchFamily="34" charset="0"/>
              <a:cs typeface="Arial" panose="020B0604020202020204" pitchFamily="34" charset="0"/>
            </a:rPr>
            <a:t>p</a:t>
          </a:r>
          <a:r>
            <a:rPr lang="en-US" sz="1800" kern="1200" dirty="0">
              <a:latin typeface="Arial" panose="020B0604020202020204" pitchFamily="34" charset="0"/>
              <a:cs typeface="Arial" panose="020B0604020202020204" pitchFamily="34" charset="0"/>
            </a:rPr>
            <a:t> Requests</a:t>
          </a:r>
        </a:p>
      </dsp:txBody>
      <dsp:txXfrm>
        <a:off x="1016481" y="2683075"/>
        <a:ext cx="2300569" cy="569751"/>
      </dsp:txXfrm>
    </dsp:sp>
    <dsp:sp modelId="{C99B2676-3A44-4F02-A869-1B1DF990413D}">
      <dsp:nvSpPr>
        <dsp:cNvPr id="0" name=""/>
        <dsp:cNvSpPr/>
      </dsp:nvSpPr>
      <dsp:spPr>
        <a:xfrm>
          <a:off x="995229" y="3328288"/>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err="1">
              <a:latin typeface="Arial" panose="020B0604020202020204" pitchFamily="34" charset="0"/>
              <a:cs typeface="Arial" panose="020B0604020202020204" pitchFamily="34" charset="0"/>
            </a:rPr>
            <a:t>Precorrection</a:t>
          </a:r>
          <a:endParaRPr lang="en-US" sz="1800" kern="1200" dirty="0">
            <a:latin typeface="Arial" panose="020B0604020202020204" pitchFamily="34" charset="0"/>
            <a:cs typeface="Arial" panose="020B0604020202020204" pitchFamily="34" charset="0"/>
          </a:endParaRPr>
        </a:p>
      </dsp:txBody>
      <dsp:txXfrm>
        <a:off x="1026051" y="3359110"/>
        <a:ext cx="2310436" cy="569751"/>
      </dsp:txXfrm>
    </dsp:sp>
    <dsp:sp modelId="{3D8C4CD1-9262-4F70-A5E0-2A21FAFA4975}">
      <dsp:nvSpPr>
        <dsp:cNvPr id="0" name=""/>
        <dsp:cNvSpPr/>
      </dsp:nvSpPr>
      <dsp:spPr>
        <a:xfrm>
          <a:off x="985659" y="3978182"/>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Incorporating Choice</a:t>
          </a:r>
        </a:p>
      </dsp:txBody>
      <dsp:txXfrm>
        <a:off x="1016481" y="4009004"/>
        <a:ext cx="2300554" cy="56975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dirty="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191610" y="191610"/>
        <a:ext cx="546352" cy="163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2</a:t>
          </a:r>
          <a:endParaRPr lang="en-US" sz="1800" kern="1200" dirty="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dirty="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3</a:t>
          </a:r>
          <a:endParaRPr lang="en-US" sz="1800" i="1" kern="1200" dirty="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dirty="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dirty="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0.5001</cdr:x>
      <cdr:y>0.01515</cdr:y>
    </cdr:from>
    <cdr:to>
      <cdr:x>0.80256</cdr:x>
      <cdr:y>0.07899</cdr:y>
    </cdr:to>
    <cdr:sp macro="" textlink="">
      <cdr:nvSpPr>
        <cdr:cNvPr id="51201" name="Rectangle 2"/>
        <cdr:cNvSpPr>
          <a:spLocks xmlns:a="http://schemas.openxmlformats.org/drawingml/2006/main" noChangeArrowheads="1"/>
        </cdr:cNvSpPr>
      </cdr:nvSpPr>
      <cdr:spPr bwMode="auto">
        <a:xfrm xmlns:a="http://schemas.openxmlformats.org/drawingml/2006/main">
          <a:off x="3802854" y="76200"/>
          <a:ext cx="2299943" cy="32106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outerShdw blurRad="40000" dist="23000" dir="5400000" rotWithShape="0">
            <a:srgbClr val="808080">
              <a:alpha val="34999"/>
            </a:srgbClr>
          </a:outerShdw>
        </a:effectLst>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91440" tIns="45720" rIns="91440" bIns="45720" anchor="ctr"/>
        <a:lstStyle xmlns:a="http://schemas.openxmlformats.org/drawingml/2006/main"/>
        <a:p xmlns:a="http://schemas.openxmlformats.org/drawingml/2006/main">
          <a:pPr algn="ctr" rtl="0">
            <a:defRPr sz="1000"/>
          </a:pPr>
          <a:r>
            <a:rPr lang="en-US" sz="1800" b="0" i="0" u="none" strike="noStrike" baseline="0" dirty="0">
              <a:solidFill>
                <a:srgbClr val="000000"/>
              </a:solidFill>
              <a:latin typeface="Times New Roman"/>
              <a:cs typeface="Times New Roman"/>
            </a:rPr>
            <a:t>Internalizing</a:t>
          </a:r>
        </a:p>
      </cdr:txBody>
    </cdr:sp>
  </cdr:relSizeAnchor>
  <cdr:relSizeAnchor xmlns:cdr="http://schemas.openxmlformats.org/drawingml/2006/chartDrawing">
    <cdr:from>
      <cdr:x>0.14377</cdr:x>
      <cdr:y>0.01269</cdr:y>
    </cdr:from>
    <cdr:to>
      <cdr:x>0.42782</cdr:x>
      <cdr:y>0.09505</cdr:y>
    </cdr:to>
    <cdr:sp macro="" textlink="">
      <cdr:nvSpPr>
        <cdr:cNvPr id="51202" name="Rectangle 3"/>
        <cdr:cNvSpPr>
          <a:spLocks xmlns:a="http://schemas.openxmlformats.org/drawingml/2006/main" noChangeArrowheads="1"/>
        </cdr:cNvSpPr>
      </cdr:nvSpPr>
      <cdr:spPr bwMode="auto">
        <a:xfrm xmlns:a="http://schemas.openxmlformats.org/drawingml/2006/main">
          <a:off x="764589" y="50800"/>
          <a:ext cx="1504288" cy="30906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outerShdw blurRad="40000" dist="23000" dir="5400000" rotWithShape="0">
            <a:srgbClr val="808080">
              <a:alpha val="34999"/>
            </a:srgbClr>
          </a:outerShdw>
        </a:effectLst>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91440" tIns="45720" rIns="91440" bIns="45720" anchor="ctr"/>
        <a:lstStyle xmlns:a="http://schemas.openxmlformats.org/drawingml/2006/main"/>
        <a:p xmlns:a="http://schemas.openxmlformats.org/drawingml/2006/main">
          <a:pPr algn="ctr" rtl="0">
            <a:defRPr sz="1000"/>
          </a:pPr>
          <a:r>
            <a:rPr lang="en-US" sz="1800" b="0" i="0" u="none" strike="noStrike" baseline="0" dirty="0">
              <a:solidFill>
                <a:srgbClr val="000000"/>
              </a:solidFill>
              <a:latin typeface="Times New Roman"/>
              <a:cs typeface="Times New Roman"/>
            </a:rPr>
            <a:t>Externalizing</a:t>
          </a:r>
        </a:p>
      </cdr:txBody>
    </cdr:sp>
  </cdr:relSizeAnchor>
</c:userShapes>
</file>

<file path=ppt/drawings/drawing2.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8861464-57F4-4576-833D-8BA605256F90}" type="datetimeFigureOut">
              <a:rPr lang="en-US" smtClean="0"/>
              <a:t>9/10/2021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74DD091-6A5B-4612-8B6E-A15F24914407}" type="slidenum">
              <a:rPr lang="en-US" smtClean="0"/>
              <a:t>‹#›</a:t>
            </a:fld>
            <a:endParaRPr lang="en-US"/>
          </a:p>
        </p:txBody>
      </p:sp>
    </p:spTree>
    <p:extLst>
      <p:ext uri="{BB962C8B-B14F-4D97-AF65-F5344CB8AC3E}">
        <p14:creationId xmlns:p14="http://schemas.microsoft.com/office/powerpoint/2010/main" val="441741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99CD55-64BA-4F8F-A977-5D4929BCA744}" type="datetimeFigureOut">
              <a:rPr lang="en-US" smtClean="0"/>
              <a:t>9/10/2021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CE9D5D3-2E19-48D7-A2AA-A8BA04DCF754}" type="slidenum">
              <a:rPr lang="en-US" smtClean="0"/>
              <a:t>‹#›</a:t>
            </a:fld>
            <a:endParaRPr lang="en-US"/>
          </a:p>
        </p:txBody>
      </p:sp>
    </p:spTree>
    <p:extLst>
      <p:ext uri="{BB962C8B-B14F-4D97-AF65-F5344CB8AC3E}">
        <p14:creationId xmlns:p14="http://schemas.microsoft.com/office/powerpoint/2010/main" val="388469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 </a:t>
            </a:r>
          </a:p>
        </p:txBody>
      </p:sp>
      <p:sp>
        <p:nvSpPr>
          <p:cNvPr id="4" name="Slide Number Placeholder 3"/>
          <p:cNvSpPr>
            <a:spLocks noGrp="1"/>
          </p:cNvSpPr>
          <p:nvPr>
            <p:ph type="sldNum" sz="quarter" idx="10"/>
          </p:nvPr>
        </p:nvSpPr>
        <p:spPr/>
        <p:txBody>
          <a:bodyPr/>
          <a:lstStyle/>
          <a:p>
            <a:fld id="{C595BABC-CB0F-4A14-878B-E3946BC1D0DE}" type="slidenum">
              <a:rPr lang="en-US" smtClean="0"/>
              <a:t>1</a:t>
            </a:fld>
            <a:endParaRPr lang="en-US"/>
          </a:p>
        </p:txBody>
      </p:sp>
    </p:spTree>
    <p:extLst>
      <p:ext uri="{BB962C8B-B14F-4D97-AF65-F5344CB8AC3E}">
        <p14:creationId xmlns:p14="http://schemas.microsoft.com/office/powerpoint/2010/main" val="924912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lstStyle/>
          <a:p>
            <a:pPr eaLnBrk="1" hangingPunct="1">
              <a:spcBef>
                <a:spcPct val="0"/>
              </a:spcBef>
            </a:pPr>
            <a:endParaRPr lang="en-US" dirty="0">
              <a:latin typeface="Arial" charset="0"/>
            </a:endParaRPr>
          </a:p>
        </p:txBody>
      </p:sp>
      <p:sp>
        <p:nvSpPr>
          <p:cNvPr id="165892" name="Slide Number Placeholder 3"/>
          <p:cNvSpPr txBox="1">
            <a:spLocks noGrp="1"/>
          </p:cNvSpPr>
          <p:nvPr/>
        </p:nvSpPr>
        <p:spPr bwMode="auto">
          <a:xfrm>
            <a:off x="3995465" y="8887930"/>
            <a:ext cx="3056201" cy="46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052823EE-5D82-4413-BFEE-C5DD922F2B1E}" type="slidenum">
              <a:rPr lang="en-US" sz="1200">
                <a:solidFill>
                  <a:srgbClr val="000000"/>
                </a:solidFill>
                <a:latin typeface="Calibri" pitchFamily="34" charset="0"/>
              </a:rPr>
              <a:pPr algn="r" eaLnBrk="1" hangingPunct="1"/>
              <a:t>44</a:t>
            </a:fld>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1637989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lstStyle/>
          <a:p>
            <a:pPr eaLnBrk="1" hangingPunct="1">
              <a:spcBef>
                <a:spcPct val="0"/>
              </a:spcBef>
            </a:pPr>
            <a:endParaRPr lang="en-US" dirty="0">
              <a:latin typeface="Arial" charset="0"/>
            </a:endParaRPr>
          </a:p>
        </p:txBody>
      </p:sp>
      <p:sp>
        <p:nvSpPr>
          <p:cNvPr id="165892" name="Slide Number Placeholder 3"/>
          <p:cNvSpPr txBox="1">
            <a:spLocks noGrp="1"/>
          </p:cNvSpPr>
          <p:nvPr/>
        </p:nvSpPr>
        <p:spPr bwMode="auto">
          <a:xfrm>
            <a:off x="3995465" y="8887930"/>
            <a:ext cx="3056201" cy="46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052823EE-5D82-4413-BFEE-C5DD922F2B1E}" type="slidenum">
              <a:rPr lang="en-US" sz="1200">
                <a:solidFill>
                  <a:srgbClr val="000000"/>
                </a:solidFill>
                <a:latin typeface="Calibri" pitchFamily="34" charset="0"/>
              </a:rPr>
              <a:pPr algn="r" eaLnBrk="1" hangingPunct="1"/>
              <a:t>45</a:t>
            </a:fld>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459132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lstStyle/>
          <a:p>
            <a:pPr eaLnBrk="1" hangingPunct="1">
              <a:spcBef>
                <a:spcPct val="0"/>
              </a:spcBef>
            </a:pPr>
            <a:endParaRPr lang="en-US" dirty="0">
              <a:latin typeface="Arial" charset="0"/>
            </a:endParaRPr>
          </a:p>
        </p:txBody>
      </p:sp>
      <p:sp>
        <p:nvSpPr>
          <p:cNvPr id="166916" name="Slide Number Placeholder 3"/>
          <p:cNvSpPr txBox="1">
            <a:spLocks noGrp="1"/>
          </p:cNvSpPr>
          <p:nvPr/>
        </p:nvSpPr>
        <p:spPr bwMode="auto">
          <a:xfrm>
            <a:off x="3995465" y="8887930"/>
            <a:ext cx="3056201" cy="46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B41464E6-6485-473C-8F56-86E90E58C858}" type="slidenum">
              <a:rPr lang="en-US" sz="1200">
                <a:solidFill>
                  <a:srgbClr val="000000"/>
                </a:solidFill>
                <a:latin typeface="Calibri" pitchFamily="34" charset="0"/>
              </a:rPr>
              <a:pPr algn="r" eaLnBrk="1" hangingPunct="1"/>
              <a:t>46</a:t>
            </a:fld>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887085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8988" indent="-302497">
              <a:defRPr>
                <a:solidFill>
                  <a:schemeClr val="tx1"/>
                </a:solidFill>
                <a:latin typeface="Verdana" panose="020B0604030504040204" pitchFamily="34" charset="0"/>
                <a:ea typeface="MS PGothic" panose="020B0600070205080204" pitchFamily="34" charset="-128"/>
              </a:defRPr>
            </a:lvl2pPr>
            <a:lvl3pPr marL="1216226" indent="-241686">
              <a:defRPr>
                <a:solidFill>
                  <a:schemeClr val="tx1"/>
                </a:solidFill>
                <a:latin typeface="Verdana" panose="020B0604030504040204" pitchFamily="34" charset="0"/>
                <a:ea typeface="MS PGothic" panose="020B0600070205080204" pitchFamily="34" charset="-128"/>
              </a:defRPr>
            </a:lvl3pPr>
            <a:lvl4pPr marL="1701158" indent="-241686">
              <a:defRPr>
                <a:solidFill>
                  <a:schemeClr val="tx1"/>
                </a:solidFill>
                <a:latin typeface="Verdana" panose="020B0604030504040204" pitchFamily="34" charset="0"/>
                <a:ea typeface="MS PGothic" panose="020B0600070205080204" pitchFamily="34" charset="-128"/>
              </a:defRPr>
            </a:lvl4pPr>
            <a:lvl5pPr marL="2189208" indent="-241686">
              <a:defRPr>
                <a:solidFill>
                  <a:schemeClr val="tx1"/>
                </a:solidFill>
                <a:latin typeface="Verdana" panose="020B0604030504040204" pitchFamily="34" charset="0"/>
                <a:ea typeface="MS PGothic" panose="020B0600070205080204" pitchFamily="34" charset="-128"/>
              </a:defRPr>
            </a:lvl5pPr>
            <a:lvl6pPr marL="2638277"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87345"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6413"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85481"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31774" rtl="0" eaLnBrk="0" fontAlgn="base" latinLnBrk="0" hangingPunct="0">
              <a:lnSpc>
                <a:spcPct val="100000"/>
              </a:lnSpc>
              <a:spcBef>
                <a:spcPct val="0"/>
              </a:spcBef>
              <a:spcAft>
                <a:spcPct val="0"/>
              </a:spcAft>
              <a:buClrTx/>
              <a:buSzTx/>
              <a:buFontTx/>
              <a:buNone/>
              <a:tabLst/>
              <a:defRPr/>
            </a:pPr>
            <a:fld id="{F49A5D4A-B2C1-46C5-85BB-8AE60451357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50</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052489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A2F364-F0C4-4B2D-822E-43EBCE1F570C}" type="slidenum">
              <a:rPr lang="en-US" smtClean="0"/>
              <a:t>51</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endParaRPr lang="en-US" sz="1200" b="0" i="0" u="none" strike="noStrike"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fld id="{45A2F364-F0C4-4B2D-822E-43EBCE1F570C}" type="slidenum">
              <a:rPr lang="en-US" smtClean="0"/>
              <a:t>52</a:t>
            </a:fld>
            <a:endParaRPr lang="en-US"/>
          </a:p>
        </p:txBody>
      </p:sp>
    </p:spTree>
    <p:extLst>
      <p:ext uri="{BB962C8B-B14F-4D97-AF65-F5344CB8AC3E}">
        <p14:creationId xmlns:p14="http://schemas.microsoft.com/office/powerpoint/2010/main" val="2478305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defTabSz="984893">
              <a:defRPr/>
            </a:pPr>
            <a:endParaRPr lang="en-US" altLang="en-US" baseline="0" dirty="0"/>
          </a:p>
        </p:txBody>
      </p:sp>
      <p:sp>
        <p:nvSpPr>
          <p:cNvPr id="12292"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BD5FC-3AD5-4568-BE77-620F009B968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697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55</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447469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56</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3207147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3782">
              <a:defRPr>
                <a:solidFill>
                  <a:schemeClr val="tx1"/>
                </a:solidFill>
                <a:latin typeface="Calibri" pitchFamily="34" charset="0"/>
              </a:defRPr>
            </a:lvl1pPr>
            <a:lvl2pPr marL="776296" indent="-298575" defTabSz="953782">
              <a:defRPr>
                <a:solidFill>
                  <a:schemeClr val="tx1"/>
                </a:solidFill>
                <a:latin typeface="Calibri" pitchFamily="34" charset="0"/>
              </a:defRPr>
            </a:lvl2pPr>
            <a:lvl3pPr marL="1194301" indent="-238860" defTabSz="953782">
              <a:defRPr>
                <a:solidFill>
                  <a:schemeClr val="tx1"/>
                </a:solidFill>
                <a:latin typeface="Calibri" pitchFamily="34" charset="0"/>
              </a:defRPr>
            </a:lvl3pPr>
            <a:lvl4pPr marL="1672021" indent="-238860" defTabSz="953782">
              <a:defRPr>
                <a:solidFill>
                  <a:schemeClr val="tx1"/>
                </a:solidFill>
                <a:latin typeface="Calibri" pitchFamily="34" charset="0"/>
              </a:defRPr>
            </a:lvl4pPr>
            <a:lvl5pPr marL="2149742" indent="-238860" defTabSz="953782">
              <a:defRPr>
                <a:solidFill>
                  <a:schemeClr val="tx1"/>
                </a:solidFill>
                <a:latin typeface="Calibri" pitchFamily="34" charset="0"/>
              </a:defRPr>
            </a:lvl5pPr>
            <a:lvl6pPr marL="2627462" indent="-238860" defTabSz="953782" fontAlgn="base">
              <a:spcBef>
                <a:spcPct val="0"/>
              </a:spcBef>
              <a:spcAft>
                <a:spcPct val="0"/>
              </a:spcAft>
              <a:defRPr>
                <a:solidFill>
                  <a:schemeClr val="tx1"/>
                </a:solidFill>
                <a:latin typeface="Calibri" pitchFamily="34" charset="0"/>
              </a:defRPr>
            </a:lvl6pPr>
            <a:lvl7pPr marL="3105182" indent="-238860" defTabSz="953782" fontAlgn="base">
              <a:spcBef>
                <a:spcPct val="0"/>
              </a:spcBef>
              <a:spcAft>
                <a:spcPct val="0"/>
              </a:spcAft>
              <a:defRPr>
                <a:solidFill>
                  <a:schemeClr val="tx1"/>
                </a:solidFill>
                <a:latin typeface="Calibri" pitchFamily="34" charset="0"/>
              </a:defRPr>
            </a:lvl7pPr>
            <a:lvl8pPr marL="3582903" indent="-238860" defTabSz="953782" fontAlgn="base">
              <a:spcBef>
                <a:spcPct val="0"/>
              </a:spcBef>
              <a:spcAft>
                <a:spcPct val="0"/>
              </a:spcAft>
              <a:defRPr>
                <a:solidFill>
                  <a:schemeClr val="tx1"/>
                </a:solidFill>
                <a:latin typeface="Calibri" pitchFamily="34" charset="0"/>
              </a:defRPr>
            </a:lvl8pPr>
            <a:lvl9pPr marL="4060622" indent="-238860" defTabSz="953782" fontAlgn="base">
              <a:spcBef>
                <a:spcPct val="0"/>
              </a:spcBef>
              <a:spcAft>
                <a:spcPct val="0"/>
              </a:spcAft>
              <a:defRPr>
                <a:solidFill>
                  <a:schemeClr val="tx1"/>
                </a:solidFill>
                <a:latin typeface="Calibri" pitchFamily="34" charset="0"/>
              </a:defRPr>
            </a:lvl9pPr>
          </a:lstStyle>
          <a:p>
            <a:pPr marL="0" marR="0" lvl="0" indent="0" algn="r" defTabSz="953782" rtl="0" eaLnBrk="1" fontAlgn="auto" latinLnBrk="0" hangingPunct="1">
              <a:lnSpc>
                <a:spcPct val="100000"/>
              </a:lnSpc>
              <a:spcBef>
                <a:spcPts val="0"/>
              </a:spcBef>
              <a:spcAft>
                <a:spcPts val="0"/>
              </a:spcAft>
              <a:buClrTx/>
              <a:buSzTx/>
              <a:buFontTx/>
              <a:buNone/>
              <a:tabLst/>
              <a:defRPr/>
            </a:pPr>
            <a:fld id="{E9974735-75EA-4173-8D41-68936E24EC5A}"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53782"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57181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3579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59</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1163788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60</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2565840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61</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1393858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62</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2191707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http://www.pearsonclinical.com/education/products/100001482/basc3-behavioral-and-emotional-screening-system--basc-3-bess.html </a:t>
            </a:r>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410463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404678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769662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539692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2360751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C3BB1121-769A-41ED-928C-53AB9EACD28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69</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650398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97D0D-5178-4F57-BFD7-EC7A657727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041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charset="0"/>
              <a:ea typeface="MS PGothic" charset="-128"/>
            </a:endParaRPr>
          </a:p>
          <a:p>
            <a:endParaRPr lang="en-US" altLang="en-US" dirty="0">
              <a:latin typeface="Calibri" charset="0"/>
              <a:ea typeface="MS PGothic" charset="-128"/>
            </a:endParaRPr>
          </a:p>
        </p:txBody>
      </p:sp>
    </p:spTree>
    <p:extLst>
      <p:ext uri="{BB962C8B-B14F-4D97-AF65-F5344CB8AC3E}">
        <p14:creationId xmlns:p14="http://schemas.microsoft.com/office/powerpoint/2010/main" val="54408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75</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78</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078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dirty="0"/>
              <a:t>Lane, K. L., Oakes, W. P., Ennis, R. P., &amp; Hirsch, S. E. (2014). Identifying students for secondary and tertiary prevention efforts: How do we determine which students have Tier 2 and Tier 3 needs? </a:t>
            </a:r>
            <a:r>
              <a:rPr lang="en-US" i="1" dirty="0"/>
              <a:t>Preventing School Failure, 58, </a:t>
            </a:r>
            <a:r>
              <a:rPr lang="en-US" dirty="0"/>
              <a:t>171-182, DOI: 10.1080/1045988X.2014.895573</a:t>
            </a: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83</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4421"/>
            <a:r>
              <a:rPr lang="en-US" altLang="en-US"/>
              <a:t>Lane, K. L., Oakes, W. P., Ennis, R. P., &amp; Hirsch, S. E. (2014). Identifying students for secondary and tertiary prevention efforts: How do we determine which students have Tier 2 and Tier 3 needs? </a:t>
            </a:r>
            <a:r>
              <a:rPr lang="en-US" altLang="en-US" i="1"/>
              <a:t>Preventing School Failure, 58, </a:t>
            </a:r>
            <a:r>
              <a:rPr lang="en-US" altLang="en-US"/>
              <a:t>171-182, DOI: 10.1080/1045988X.2014.895573</a:t>
            </a:r>
          </a:p>
          <a:p>
            <a:pPr defTabSz="954421"/>
            <a:endParaRPr lang="en-US" altLang="en-US"/>
          </a:p>
        </p:txBody>
      </p:sp>
      <p:sp>
        <p:nvSpPr>
          <p:cNvPr id="245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57066" indent="-291179">
              <a:defRPr>
                <a:solidFill>
                  <a:schemeClr val="tx1"/>
                </a:solidFill>
                <a:latin typeface="Verdana" panose="020B0604030504040204" pitchFamily="34" charset="0"/>
                <a:ea typeface="MS PGothic" panose="020B0600070205080204" pitchFamily="34" charset="-128"/>
              </a:defRPr>
            </a:lvl2pPr>
            <a:lvl3pPr marL="1164717" indent="-232943">
              <a:defRPr>
                <a:solidFill>
                  <a:schemeClr val="tx1"/>
                </a:solidFill>
                <a:latin typeface="Verdana" panose="020B0604030504040204" pitchFamily="34" charset="0"/>
                <a:ea typeface="MS PGothic" panose="020B0600070205080204" pitchFamily="34" charset="-128"/>
              </a:defRPr>
            </a:lvl3pPr>
            <a:lvl4pPr marL="1630604" indent="-232943">
              <a:defRPr>
                <a:solidFill>
                  <a:schemeClr val="tx1"/>
                </a:solidFill>
                <a:latin typeface="Verdana" panose="020B0604030504040204" pitchFamily="34" charset="0"/>
                <a:ea typeface="MS PGothic" panose="020B0600070205080204" pitchFamily="34" charset="-128"/>
              </a:defRPr>
            </a:lvl4pPr>
            <a:lvl5pPr marL="2096491" indent="-232943">
              <a:defRPr>
                <a:solidFill>
                  <a:schemeClr val="tx1"/>
                </a:solidFill>
                <a:latin typeface="Verdana" panose="020B060403050404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808C39-BD76-49CB-9B14-2F328FC56483}" type="slidenum">
              <a:rPr kumimoji="0" lang="en-US" altLang="en-US" sz="12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3370652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2140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87</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88</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501650" y="739775"/>
            <a:ext cx="6480175" cy="3644900"/>
          </a:xfrm>
          <a:ln/>
        </p:spPr>
      </p:sp>
      <p:sp>
        <p:nvSpPr>
          <p:cNvPr id="124931" name="Notes Placeholder 2"/>
          <p:cNvSpPr>
            <a:spLocks noGrp="1"/>
          </p:cNvSpPr>
          <p:nvPr>
            <p:ph type="body" idx="1"/>
          </p:nvPr>
        </p:nvSpPr>
        <p:spPr>
          <a:xfrm>
            <a:off x="995306" y="4638275"/>
            <a:ext cx="5487153" cy="4390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96" tIns="48679" rIns="99096" bIns="48679"/>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047759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047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93</a:t>
            </a:fld>
            <a:endParaRPr lang="en-US">
              <a:solidFill>
                <a:prstClr val="black"/>
              </a:solidFill>
              <a:latin typeface="Calibri"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867951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a:defRPr/>
            </a:pPr>
            <a:r>
              <a:rPr lang="en-US" dirty="0"/>
              <a:t>Citation: Lane, K.L., &amp;</a:t>
            </a:r>
            <a:r>
              <a:rPr lang="en-US" baseline="0" dirty="0"/>
              <a:t> Oakes, W. P. (2012). </a:t>
            </a:r>
            <a:r>
              <a:rPr lang="en-US" dirty="0"/>
              <a:t>Identifying Students for Secondary and Tertiary Prevention Efforts: How do we determine which students have Tier 2 and Tier 3 needs? </a:t>
            </a:r>
            <a:r>
              <a:rPr lang="en-US" i="1" dirty="0"/>
              <a:t>In preparation.</a:t>
            </a:r>
            <a:endParaRPr lang="en-US" dirty="0"/>
          </a:p>
          <a:p>
            <a:endParaRPr lang="en-US" dirty="0"/>
          </a:p>
        </p:txBody>
      </p:sp>
      <p:sp>
        <p:nvSpPr>
          <p:cNvPr id="4" name="Slide Number Placeholder 3"/>
          <p:cNvSpPr>
            <a:spLocks noGrp="1"/>
          </p:cNvSpPr>
          <p:nvPr>
            <p:ph type="sldNum" sz="quarter" idx="10"/>
          </p:nvPr>
        </p:nvSpPr>
        <p:spPr/>
        <p:txBody>
          <a:bodyPr/>
          <a:lstStyle/>
          <a:p>
            <a:fld id="{83987202-03D2-424A-8259-EB53C3D02768}" type="slidenum">
              <a:rPr lang="en-US" smtClean="0">
                <a:solidFill>
                  <a:prstClr val="black"/>
                </a:solidFill>
              </a:rPr>
              <a:pPr/>
              <a:t>94</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972279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95</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2583173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96</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11097239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ea typeface="ＭＳ Ｐゴシック" pitchFamily="34" charset="-128"/>
              </a:rPr>
              <a:t>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100</a:t>
            </a:fld>
            <a:endParaRPr lang="en-US">
              <a:solidFill>
                <a:prstClr val="black"/>
              </a:solidFill>
              <a:latin typeface="Calibri" pitchFamily="34" charset="0"/>
            </a:endParaRPr>
          </a:p>
        </p:txBody>
      </p:sp>
    </p:spTree>
    <p:extLst>
      <p:ext uri="{BB962C8B-B14F-4D97-AF65-F5344CB8AC3E}">
        <p14:creationId xmlns:p14="http://schemas.microsoft.com/office/powerpoint/2010/main" val="29082589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101</a:t>
            </a:fld>
            <a:endParaRPr lang="en-US">
              <a:solidFill>
                <a:prstClr val="black"/>
              </a:solidFill>
              <a:latin typeface="Calibri" pitchFamily="34" charset="0"/>
            </a:endParaRPr>
          </a:p>
        </p:txBody>
      </p:sp>
    </p:spTree>
    <p:extLst>
      <p:ext uri="{BB962C8B-B14F-4D97-AF65-F5344CB8AC3E}">
        <p14:creationId xmlns:p14="http://schemas.microsoft.com/office/powerpoint/2010/main" val="5736004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102</a:t>
            </a:fld>
            <a:endParaRPr lang="en-US">
              <a:solidFill>
                <a:prstClr val="black"/>
              </a:solidFill>
              <a:latin typeface="Calibri" pitchFamily="34" charset="0"/>
            </a:endParaRPr>
          </a:p>
        </p:txBody>
      </p:sp>
    </p:spTree>
    <p:extLst>
      <p:ext uri="{BB962C8B-B14F-4D97-AF65-F5344CB8AC3E}">
        <p14:creationId xmlns:p14="http://schemas.microsoft.com/office/powerpoint/2010/main" val="3656564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1488" y="727075"/>
            <a:ext cx="6375400" cy="3586163"/>
          </a:xfrm>
          <a:ln/>
        </p:spPr>
      </p:sp>
      <p:sp>
        <p:nvSpPr>
          <p:cNvPr id="338947" name="Notes Placeholder 2"/>
          <p:cNvSpPr>
            <a:spLocks noGrp="1"/>
          </p:cNvSpPr>
          <p:nvPr>
            <p:ph type="body" idx="1"/>
          </p:nvPr>
        </p:nvSpPr>
        <p:spPr>
          <a:xfrm>
            <a:off x="973138" y="4560888"/>
            <a:ext cx="53689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7976" tIns="48128" rIns="97976" bIns="48128"/>
          <a:lstStyle/>
          <a:p>
            <a:pPr>
              <a:spcBef>
                <a:spcPct val="0"/>
              </a:spcBef>
            </a:pPr>
            <a:endParaRPr lang="en-US" altLang="en-US">
              <a:latin typeface="Calibri" charset="0"/>
              <a:ea typeface="MS PGothic" charset="-128"/>
            </a:endParaRPr>
          </a:p>
        </p:txBody>
      </p:sp>
    </p:spTree>
    <p:extLst>
      <p:ext uri="{BB962C8B-B14F-4D97-AF65-F5344CB8AC3E}">
        <p14:creationId xmlns:p14="http://schemas.microsoft.com/office/powerpoint/2010/main" val="3634498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1821" indent="-293008">
              <a:defRPr>
                <a:solidFill>
                  <a:schemeClr val="tx1"/>
                </a:solidFill>
                <a:latin typeface="Calibri" pitchFamily="34" charset="0"/>
              </a:defRPr>
            </a:lvl2pPr>
            <a:lvl3pPr marL="1172032" indent="-234406">
              <a:defRPr>
                <a:solidFill>
                  <a:schemeClr val="tx1"/>
                </a:solidFill>
                <a:latin typeface="Calibri" pitchFamily="34" charset="0"/>
              </a:defRPr>
            </a:lvl3pPr>
            <a:lvl4pPr marL="1640845" indent="-234406">
              <a:defRPr>
                <a:solidFill>
                  <a:schemeClr val="tx1"/>
                </a:solidFill>
                <a:latin typeface="Calibri" pitchFamily="34" charset="0"/>
              </a:defRPr>
            </a:lvl4pPr>
            <a:lvl5pPr marL="2109658" indent="-234406">
              <a:defRPr>
                <a:solidFill>
                  <a:schemeClr val="tx1"/>
                </a:solidFill>
                <a:latin typeface="Calibri" pitchFamily="34" charset="0"/>
              </a:defRPr>
            </a:lvl5pPr>
            <a:lvl6pPr marL="2578471" indent="-234406" fontAlgn="base">
              <a:spcBef>
                <a:spcPct val="0"/>
              </a:spcBef>
              <a:spcAft>
                <a:spcPct val="0"/>
              </a:spcAft>
              <a:defRPr>
                <a:solidFill>
                  <a:schemeClr val="tx1"/>
                </a:solidFill>
                <a:latin typeface="Calibri" pitchFamily="34" charset="0"/>
              </a:defRPr>
            </a:lvl6pPr>
            <a:lvl7pPr marL="3047284" indent="-234406" fontAlgn="base">
              <a:spcBef>
                <a:spcPct val="0"/>
              </a:spcBef>
              <a:spcAft>
                <a:spcPct val="0"/>
              </a:spcAft>
              <a:defRPr>
                <a:solidFill>
                  <a:schemeClr val="tx1"/>
                </a:solidFill>
                <a:latin typeface="Calibri" pitchFamily="34" charset="0"/>
              </a:defRPr>
            </a:lvl7pPr>
            <a:lvl8pPr marL="3516097" indent="-234406" fontAlgn="base">
              <a:spcBef>
                <a:spcPct val="0"/>
              </a:spcBef>
              <a:spcAft>
                <a:spcPct val="0"/>
              </a:spcAft>
              <a:defRPr>
                <a:solidFill>
                  <a:schemeClr val="tx1"/>
                </a:solidFill>
                <a:latin typeface="Calibri" pitchFamily="34" charset="0"/>
              </a:defRPr>
            </a:lvl8pPr>
            <a:lvl9pPr marL="3984909" indent="-234406" fontAlgn="base">
              <a:spcBef>
                <a:spcPct val="0"/>
              </a:spcBef>
              <a:spcAft>
                <a:spcPct val="0"/>
              </a:spcAft>
              <a:defRPr>
                <a:solidFill>
                  <a:schemeClr val="tx1"/>
                </a:solidFill>
                <a:latin typeface="Calibri" pitchFamily="34" charset="0"/>
              </a:defRPr>
            </a:lvl9pPr>
          </a:lstStyle>
          <a:p>
            <a:pPr>
              <a:defRPr/>
            </a:pPr>
            <a:fld id="{3629A501-26CA-478F-B831-AF3B2BBCA52E}" type="slidenum">
              <a:rPr lang="en-US" smtClean="0">
                <a:solidFill>
                  <a:srgbClr val="000000"/>
                </a:solidFill>
              </a:rPr>
              <a:pPr>
                <a:defRPr/>
              </a:pPr>
              <a:t>105</a:t>
            </a:fld>
            <a:endParaRPr lang="en-US">
              <a:solidFill>
                <a:srgbClr val="000000"/>
              </a:solidFill>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8464444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107</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17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7804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F8F4C2-8D1B-4152-9155-7910E1606850}" type="slidenum">
              <a:rPr lang="en-US" smtClean="0"/>
              <a:t>114</a:t>
            </a:fld>
            <a:endParaRPr lang="en-US"/>
          </a:p>
        </p:txBody>
      </p:sp>
    </p:spTree>
    <p:extLst>
      <p:ext uri="{BB962C8B-B14F-4D97-AF65-F5344CB8AC3E}">
        <p14:creationId xmlns:p14="http://schemas.microsoft.com/office/powerpoint/2010/main" val="14538247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33688907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131652-EFA5-43B9-8A91-8C89FC3BF3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4119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01049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119</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796912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308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Calibri" charset="0"/>
              <a:ea typeface="MS PGothic" charset="-128"/>
            </a:endParaRPr>
          </a:p>
        </p:txBody>
      </p:sp>
    </p:spTree>
    <p:extLst>
      <p:ext uri="{BB962C8B-B14F-4D97-AF65-F5344CB8AC3E}">
        <p14:creationId xmlns:p14="http://schemas.microsoft.com/office/powerpoint/2010/main" val="2300740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39</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48" tIns="46874" rIns="93748" bIns="46874" numCol="1" anchor="t" anchorCtr="0" compatLnSpc="1">
            <a:prstTxWarp prst="textNoShape">
              <a:avLst/>
            </a:prstTxWarp>
          </a:bodyPr>
          <a:lstStyle/>
          <a:p>
            <a:pPr eaLnBrk="1" hangingPunct="1">
              <a:spcBef>
                <a:spcPct val="0"/>
              </a:spcBef>
            </a:pPr>
            <a:endParaRPr lang="en-US">
              <a:latin typeface="Arial" charset="0"/>
            </a:endParaRPr>
          </a:p>
        </p:txBody>
      </p:sp>
      <p:sp>
        <p:nvSpPr>
          <p:cNvPr id="198660" name="Slide Number Placeholder 3"/>
          <p:cNvSpPr txBox="1">
            <a:spLocks noGrp="1"/>
          </p:cNvSpPr>
          <p:nvPr/>
        </p:nvSpPr>
        <p:spPr bwMode="auto">
          <a:xfrm>
            <a:off x="3995217" y="8887265"/>
            <a:ext cx="3056414" cy="46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8" tIns="46874" rIns="93748" bIns="46874" anchor="b"/>
          <a:lstStyle>
            <a:lvl1pPr defTabSz="930275" eaLnBrk="0" hangingPunct="0">
              <a:defRPr>
                <a:solidFill>
                  <a:schemeClr val="tx1"/>
                </a:solidFill>
                <a:latin typeface="Calibri" pitchFamily="34" charset="0"/>
                <a:cs typeface="Arial" charset="0"/>
              </a:defRPr>
            </a:lvl1pPr>
            <a:lvl2pPr marL="742950" indent="-285750" defTabSz="930275" eaLnBrk="0" hangingPunct="0">
              <a:defRPr>
                <a:solidFill>
                  <a:schemeClr val="tx1"/>
                </a:solidFill>
                <a:latin typeface="Calibri" pitchFamily="34" charset="0"/>
                <a:cs typeface="Arial" charset="0"/>
              </a:defRPr>
            </a:lvl2pPr>
            <a:lvl3pPr marL="1143000" indent="-228600" defTabSz="930275" eaLnBrk="0" hangingPunct="0">
              <a:defRPr>
                <a:solidFill>
                  <a:schemeClr val="tx1"/>
                </a:solidFill>
                <a:latin typeface="Calibri" pitchFamily="34" charset="0"/>
                <a:cs typeface="Arial" charset="0"/>
              </a:defRPr>
            </a:lvl3pPr>
            <a:lvl4pPr marL="1600200" indent="-228600" defTabSz="930275" eaLnBrk="0" hangingPunct="0">
              <a:defRPr>
                <a:solidFill>
                  <a:schemeClr val="tx1"/>
                </a:solidFill>
                <a:latin typeface="Calibri" pitchFamily="34" charset="0"/>
                <a:cs typeface="Arial" charset="0"/>
              </a:defRPr>
            </a:lvl4pPr>
            <a:lvl5pPr marL="2057400" indent="-228600" defTabSz="930275" eaLnBrk="0" hangingPunct="0">
              <a:defRPr>
                <a:solidFill>
                  <a:schemeClr val="tx1"/>
                </a:solidFill>
                <a:latin typeface="Calibri" pitchFamily="34" charset="0"/>
                <a:cs typeface="Arial" charset="0"/>
              </a:defRPr>
            </a:lvl5pPr>
            <a:lvl6pPr marL="2514600" indent="-228600" defTabSz="930275" eaLnBrk="0" fontAlgn="base" hangingPunct="0">
              <a:spcBef>
                <a:spcPct val="0"/>
              </a:spcBef>
              <a:spcAft>
                <a:spcPct val="0"/>
              </a:spcAft>
              <a:defRPr>
                <a:solidFill>
                  <a:schemeClr val="tx1"/>
                </a:solidFill>
                <a:latin typeface="Calibri" pitchFamily="34" charset="0"/>
                <a:cs typeface="Arial" charset="0"/>
              </a:defRPr>
            </a:lvl6pPr>
            <a:lvl7pPr marL="2971800" indent="-228600" defTabSz="930275" eaLnBrk="0" fontAlgn="base" hangingPunct="0">
              <a:spcBef>
                <a:spcPct val="0"/>
              </a:spcBef>
              <a:spcAft>
                <a:spcPct val="0"/>
              </a:spcAft>
              <a:defRPr>
                <a:solidFill>
                  <a:schemeClr val="tx1"/>
                </a:solidFill>
                <a:latin typeface="Calibri" pitchFamily="34" charset="0"/>
                <a:cs typeface="Arial" charset="0"/>
              </a:defRPr>
            </a:lvl7pPr>
            <a:lvl8pPr marL="3429000" indent="-228600" defTabSz="930275" eaLnBrk="0" fontAlgn="base" hangingPunct="0">
              <a:spcBef>
                <a:spcPct val="0"/>
              </a:spcBef>
              <a:spcAft>
                <a:spcPct val="0"/>
              </a:spcAft>
              <a:defRPr>
                <a:solidFill>
                  <a:schemeClr val="tx1"/>
                </a:solidFill>
                <a:latin typeface="Calibri" pitchFamily="34" charset="0"/>
                <a:cs typeface="Arial" charset="0"/>
              </a:defRPr>
            </a:lvl8pPr>
            <a:lvl9pPr marL="3886200" indent="-228600" defTabSz="930275"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3446FD16-A6AC-4DC0-A0D7-41C19E4EAD68}" type="slidenum">
              <a:rPr lang="en-US" sz="1200">
                <a:solidFill>
                  <a:prstClr val="black"/>
                </a:solidFill>
              </a:rPr>
              <a:pPr algn="r" eaLnBrk="1" hangingPunct="1"/>
              <a:t>43</a:t>
            </a:fld>
            <a:endParaRPr lang="en-US" sz="1200">
              <a:solidFill>
                <a:prstClr val="black"/>
              </a:solidFill>
            </a:endParaRPr>
          </a:p>
        </p:txBody>
      </p:sp>
      <p:sp>
        <p:nvSpPr>
          <p:cNvPr id="2" name="Footer Placeholder 1"/>
          <p:cNvSpPr>
            <a:spLocks noGrp="1"/>
          </p:cNvSpPr>
          <p:nvPr>
            <p:ph type="ftr" sz="quarter" idx="10"/>
          </p:nvPr>
        </p:nvSpPr>
        <p:spPr/>
        <p:txBody>
          <a:bodyPr/>
          <a:lstStyle/>
          <a:p>
            <a:r>
              <a:rPr lang="en-US">
                <a:solidFill>
                  <a:srgbClr val="000000"/>
                </a:solidFill>
              </a:rPr>
              <a:t>Lane and Oakes 2013</a:t>
            </a:r>
          </a:p>
        </p:txBody>
      </p:sp>
    </p:spTree>
    <p:extLst>
      <p:ext uri="{BB962C8B-B14F-4D97-AF65-F5344CB8AC3E}">
        <p14:creationId xmlns:p14="http://schemas.microsoft.com/office/powerpoint/2010/main" val="3125726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5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Master" Target="../slideMasters/slideMaster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29" Type="http://schemas.openxmlformats.org/officeDocument/2006/relationships/diagramQuickStyle" Target="../diagrams/quickStyle7.xml"/><Relationship Id="rId1" Type="http://schemas.openxmlformats.org/officeDocument/2006/relationships/slideMaster" Target="../slideMasters/slideMaster1.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28" Type="http://schemas.openxmlformats.org/officeDocument/2006/relationships/diagramLayout" Target="../diagrams/layout7.xml"/><Relationship Id="rId10" Type="http://schemas.openxmlformats.org/officeDocument/2006/relationships/diagramColors" Target="../diagrams/colors3.xml"/><Relationship Id="rId19" Type="http://schemas.openxmlformats.org/officeDocument/2006/relationships/diagramQuickStyle" Target="../diagrams/quickStyle5.xml"/><Relationship Id="rId31" Type="http://schemas.microsoft.com/office/2007/relationships/diagramDrawing" Target="../diagrams/drawing7.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 Id="rId27" Type="http://schemas.openxmlformats.org/officeDocument/2006/relationships/diagramData" Target="../diagrams/data7.xml"/><Relationship Id="rId30" Type="http://schemas.openxmlformats.org/officeDocument/2006/relationships/diagramColors" Target="../diagrams/colors7.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Master" Target="../slideMasters/slideMaster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Reduce Harm</a:t>
            </a:r>
          </a:p>
          <a:p>
            <a:pPr defTabSz="457200" fontAlgn="base">
              <a:spcBef>
                <a:spcPct val="0"/>
              </a:spcBef>
              <a:spcAft>
                <a:spcPct val="0"/>
              </a:spcAft>
            </a:pPr>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a:solidFill>
                  <a:srgbClr val="E7E6E6"/>
                </a:solidFill>
                <a:cs typeface="Arial" charset="0"/>
              </a:rPr>
              <a:t>Goal: Reverse Harm</a:t>
            </a:r>
          </a:p>
          <a:p>
            <a:pPr defTabSz="457200" fontAlgn="base">
              <a:spcBef>
                <a:spcPct val="0"/>
              </a:spcBef>
              <a:spcAft>
                <a:spcPct val="0"/>
              </a:spcAft>
            </a:pPr>
            <a:r>
              <a:rPr lang="en-US" sz="1800" b="1">
                <a:solidFill>
                  <a:prstClr val="white"/>
                </a:solidFill>
                <a:cs typeface="Arial" charset="0"/>
              </a:rPr>
              <a:t>Specialized group systems </a:t>
            </a:r>
          </a:p>
          <a:p>
            <a:pPr defTabSz="457200" fontAlgn="base">
              <a:spcBef>
                <a:spcPct val="0"/>
              </a:spcBef>
              <a:spcAft>
                <a:spcPct val="0"/>
              </a:spcAft>
            </a:pPr>
            <a:r>
              <a:rPr lang="en-US" sz="1800" b="1">
                <a:solidFill>
                  <a:prstClr val="white"/>
                </a:solidFill>
                <a:cs typeface="Arial" charset="0"/>
              </a:rPr>
              <a:t>for students at risk</a:t>
            </a:r>
            <a:endParaRPr lang="en-US" sz="180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Prevent Harm</a:t>
            </a:r>
          </a:p>
          <a:p>
            <a:pPr defTabSz="457200" fontAlgn="base">
              <a:spcBef>
                <a:spcPct val="0"/>
              </a:spcBef>
              <a:spcAft>
                <a:spcPct val="0"/>
              </a:spcAft>
            </a:pPr>
            <a:r>
              <a:rPr lang="en-US" sz="1800" b="1">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7978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197563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9/10/2021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495659367"/>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9/10/2021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486548381"/>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9/10/2021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755913660"/>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9/10/2021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070466315"/>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9/10/2021</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141002422"/>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9/10/2021</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224760490"/>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9/10/2021</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440485700"/>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9/10/2021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934652265"/>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9/10/2021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2125950015"/>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9/10/2021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62418142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00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9/10/2021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485702576"/>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9/10/2021</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490527846"/>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9/10/2021</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4001364467"/>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9/10/2021</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604764436"/>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9786948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19426974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242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70939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9/10/2021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41305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78881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498038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9/10/2021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90157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9/10/2021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10382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9/10/2021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94752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94162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39246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292564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75811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40533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321183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43198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9/10/2021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03453483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9/10/2021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20745693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9/10/2021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621241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9/10/2021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76137574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9/10/2021</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07583593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a:ext>
            </a:extLst>
          </a:blip>
          <a:stretch/>
        </p:blipFill>
        <p:spPr>
          <a:xfrm>
            <a:off x="-58058" y="-21772"/>
            <a:ext cx="6743700" cy="6896100"/>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49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9/10/2021</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71850378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9/10/2021</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13581228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9/10/2021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1471233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9/10/2021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88671980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9/10/2021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11427111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9/10/2021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79157714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9/10/2021</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86070749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9/10/2021</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51758312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9/10/2021</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10858208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64790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9/10/2021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244048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86956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90397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2852279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8572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29481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B2DC11-DD4D-3344-9EAB-425775B559C7}"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64340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B2DC11-DD4D-3344-9EAB-425775B559C7}" type="datetimeFigureOut">
              <a:rPr lang="en-US" smtClean="0"/>
              <a:t>9/10/2021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593125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B2DC11-DD4D-3344-9EAB-425775B559C7}" type="datetimeFigureOut">
              <a:rPr lang="en-US" smtClean="0"/>
              <a:t>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59874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24407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592467"/>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75417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extLst>
              <p:ext uri="{D42A27DB-BD31-4B8C-83A1-F6EECF244321}">
                <p14:modId xmlns:p14="http://schemas.microsoft.com/office/powerpoint/2010/main" val="3892953369"/>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27737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935007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993667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09997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4</a:t>
            </a:r>
            <a:r>
              <a:rPr kumimoji="0" lang="en-US" sz="1200" b="0" i="0" u="none" strike="noStrike" kern="0" cap="none" spc="0" normalizeH="0" baseline="30000" noProof="0" dirty="0">
                <a:ln>
                  <a:noFill/>
                </a:ln>
                <a:solidFill>
                  <a:prstClr val="black"/>
                </a:solidFill>
                <a:effectLst/>
                <a:uLnTx/>
                <a:uFillTx/>
                <a:latin typeface="Calibri" panose="020F0502020204030204"/>
              </a:rPr>
              <a:t>th</a:t>
            </a:r>
            <a:r>
              <a:rPr kumimoji="0" lang="en-US" sz="1200" b="0" i="0" u="none" strike="noStrike" kern="0" cap="none" spc="0" normalizeH="0" baseline="0" noProof="0" dirty="0">
                <a:ln>
                  <a:noFill/>
                </a:ln>
                <a:solidFill>
                  <a:prstClr val="black"/>
                </a:solidFill>
                <a:effectLst/>
                <a:uLnTx/>
                <a:uFillTx/>
                <a:latin typeface="Calibri" panose="020F0502020204030204"/>
              </a:rPr>
              <a:t> Monday – 3</a:t>
            </a:r>
            <a:r>
              <a:rPr kumimoji="0" lang="en-US" sz="1200" b="0" i="0" u="none" strike="noStrike" kern="0" cap="none" spc="0" normalizeH="0" baseline="30000" noProof="0" dirty="0">
                <a:ln>
                  <a:noFill/>
                </a:ln>
                <a:solidFill>
                  <a:prstClr val="black"/>
                </a:solidFill>
                <a:effectLst/>
                <a:uLnTx/>
                <a:uFillTx/>
                <a:latin typeface="Calibri" panose="020F0502020204030204"/>
              </a:rPr>
              <a:t>rd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Monday – 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dirty="0">
                <a:solidFill>
                  <a:prstClr val="black"/>
                </a:solidFill>
                <a:latin typeface="Calibri" panose="020F0502020204030204"/>
              </a:rPr>
              <a:t>Ci3T </a:t>
            </a:r>
            <a:r>
              <a:rPr lang="en-US" sz="4800" b="1" cap="small" dirty="0">
                <a:ln w="3175">
                  <a:solidFill>
                    <a:prstClr val="black"/>
                  </a:solidFill>
                </a:ln>
                <a:solidFill>
                  <a:srgbClr val="4472C4"/>
                </a:solidFill>
                <a:latin typeface="Calibri" panose="020F0502020204030204"/>
              </a:rPr>
              <a:t>IMPLEMENTATION</a:t>
            </a:r>
            <a:br>
              <a:rPr lang="en-US" sz="4800" dirty="0">
                <a:solidFill>
                  <a:prstClr val="black"/>
                </a:solidFill>
                <a:latin typeface="Calibri" panose="020F0502020204030204"/>
              </a:rPr>
            </a:br>
            <a:r>
              <a:rPr lang="en-US" sz="4800" dirty="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259505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8912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98764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3594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1677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1779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dirty="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634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7231272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198662784"/>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789154102"/>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1263441679"/>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2131775979"/>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938467148"/>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Fall T.I. Window (4 </a:t>
            </a:r>
            <a:r>
              <a:rPr lang="en-US" sz="1200" u="sng" dirty="0" err="1"/>
              <a:t>wks</a:t>
            </a:r>
            <a:r>
              <a:rPr lang="en-US" sz="1200" u="sng" dirty="0"/>
              <a:t>)</a:t>
            </a:r>
          </a:p>
          <a:p>
            <a:pPr>
              <a:lnSpc>
                <a:spcPct val="80000"/>
              </a:lnSpc>
              <a:tabLst>
                <a:tab pos="458788" algn="ctr"/>
                <a:tab pos="1257300" algn="ctr"/>
              </a:tabLst>
            </a:pPr>
            <a:r>
              <a:rPr lang="en-US" sz="1200" dirty="0"/>
              <a:t>	October	November</a:t>
            </a:r>
          </a:p>
          <a:p>
            <a:pPr algn="ctr">
              <a:lnSpc>
                <a:spcPct val="80000"/>
              </a:lnSpc>
            </a:pPr>
            <a:r>
              <a:rPr lang="en-US" sz="1200" dirty="0"/>
              <a:t>4</a:t>
            </a:r>
            <a:r>
              <a:rPr lang="en-US" sz="1200" baseline="30000" dirty="0"/>
              <a:t>th</a:t>
            </a:r>
            <a:r>
              <a:rPr lang="en-US" sz="1200" dirty="0"/>
              <a:t> Monday – 3</a:t>
            </a:r>
            <a:r>
              <a:rPr lang="en-US" sz="1200" baseline="30000" dirty="0"/>
              <a:t>rd</a:t>
            </a:r>
            <a:r>
              <a:rPr lang="en-US" sz="1200" dirty="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Spring T.I. Window (4 </a:t>
            </a:r>
            <a:r>
              <a:rPr lang="en-US" sz="1200" u="sng" dirty="0" err="1"/>
              <a:t>wks</a:t>
            </a:r>
            <a:r>
              <a:rPr lang="en-US" sz="1200" u="sng" dirty="0"/>
              <a:t>)</a:t>
            </a:r>
          </a:p>
          <a:p>
            <a:pPr>
              <a:lnSpc>
                <a:spcPct val="80000"/>
              </a:lnSpc>
              <a:tabLst>
                <a:tab pos="458788" algn="ctr"/>
                <a:tab pos="1257300" algn="ctr"/>
              </a:tabLst>
            </a:pPr>
            <a:r>
              <a:rPr lang="en-US" sz="1200" dirty="0"/>
              <a:t>	February	March</a:t>
            </a:r>
          </a:p>
          <a:p>
            <a:pPr algn="ctr">
              <a:lnSpc>
                <a:spcPct val="80000"/>
              </a:lnSpc>
            </a:pPr>
            <a:r>
              <a:rPr lang="en-US" sz="1200" dirty="0"/>
              <a:t>2</a:t>
            </a:r>
            <a:r>
              <a:rPr lang="en-US" sz="1200" baseline="30000" dirty="0"/>
              <a:t>nd</a:t>
            </a:r>
            <a:r>
              <a:rPr lang="en-US" sz="1200" dirty="0"/>
              <a:t> Monday – 2</a:t>
            </a:r>
            <a:r>
              <a:rPr lang="en-US" sz="1200" baseline="30000" dirty="0"/>
              <a:t>nd</a:t>
            </a:r>
            <a:r>
              <a:rPr lang="en-US" sz="1200" dirty="0"/>
              <a:t> Friday</a:t>
            </a:r>
          </a:p>
        </p:txBody>
      </p:sp>
    </p:spTree>
    <p:extLst>
      <p:ext uri="{BB962C8B-B14F-4D97-AF65-F5344CB8AC3E}">
        <p14:creationId xmlns:p14="http://schemas.microsoft.com/office/powerpoint/2010/main" val="383515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16835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71670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57650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068783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t>Photos, illustrations, videos, music, and more </a:t>
            </a:r>
            <a:r>
              <a:rPr lang="en-US" sz="1600" dirty="0">
                <a:hlinkClick r:id="rId2"/>
              </a:rPr>
              <a:t>https://pixabay.com</a:t>
            </a:r>
            <a:r>
              <a:rPr lang="en-US" sz="1600" dirty="0"/>
              <a:t> </a:t>
            </a:r>
          </a:p>
          <a:p>
            <a:pPr marL="285750" lvl="0" indent="-285750">
              <a:buFont typeface="Arial" panose="020B0604020202020204" pitchFamily="34" charset="0"/>
              <a:buChar char="•"/>
            </a:pPr>
            <a:r>
              <a:rPr lang="en-US" sz="1600" dirty="0"/>
              <a:t>Photos </a:t>
            </a:r>
            <a:r>
              <a:rPr lang="en-US" sz="1600" dirty="0">
                <a:hlinkClick r:id="rId3"/>
              </a:rPr>
              <a:t>https://unsplash.com</a:t>
            </a:r>
            <a:r>
              <a:rPr lang="en-US" sz="1600" dirty="0"/>
              <a:t> </a:t>
            </a:r>
          </a:p>
          <a:p>
            <a:pPr marL="285750" lvl="0" indent="-285750">
              <a:buFont typeface="Arial" panose="020B0604020202020204" pitchFamily="34" charset="0"/>
              <a:buChar char="•"/>
            </a:pPr>
            <a:r>
              <a:rPr lang="en-US" sz="1600" dirty="0"/>
              <a:t>Illustrations </a:t>
            </a:r>
            <a:r>
              <a:rPr lang="en-US" sz="1600" dirty="0">
                <a:hlinkClick r:id="rId4"/>
              </a:rPr>
              <a:t>https://lukaszadam.com/illustrations</a:t>
            </a:r>
            <a:r>
              <a:rPr lang="en-US" sz="1600" dirty="0"/>
              <a:t> </a:t>
            </a:r>
          </a:p>
          <a:p>
            <a:pPr marL="285750" lvl="0" indent="-285750">
              <a:buFont typeface="Arial" panose="020B0604020202020204" pitchFamily="34" charset="0"/>
              <a:buChar char="•"/>
            </a:pPr>
            <a:r>
              <a:rPr lang="en-US" sz="1600" dirty="0"/>
              <a:t>Black Illustrations </a:t>
            </a:r>
            <a:r>
              <a:rPr lang="en-US" sz="1600" dirty="0">
                <a:hlinkClick r:id="rId5"/>
              </a:rPr>
              <a:t>https://www.blackillustrations.com</a:t>
            </a:r>
            <a:r>
              <a:rPr lang="en-US" sz="1600" dirty="0"/>
              <a:t> </a:t>
            </a:r>
          </a:p>
          <a:p>
            <a:pPr marL="285750" lvl="0" indent="-285750">
              <a:buFont typeface="Arial" panose="020B0604020202020204" pitchFamily="34" charset="0"/>
              <a:buChar char="•"/>
            </a:pPr>
            <a:r>
              <a:rPr lang="en-US" sz="1600" dirty="0" err="1"/>
              <a:t>Humaaans</a:t>
            </a:r>
            <a:r>
              <a:rPr lang="en-US" sz="1600" dirty="0"/>
              <a:t> </a:t>
            </a:r>
            <a:r>
              <a:rPr lang="en-US" sz="1600" dirty="0">
                <a:hlinkClick r:id="rId6"/>
              </a:rPr>
              <a:t>https://www.humaaans.com/</a:t>
            </a:r>
            <a:r>
              <a:rPr lang="en-US" sz="1600" dirty="0"/>
              <a:t> </a:t>
            </a:r>
          </a:p>
          <a:p>
            <a:pPr marL="285750" lvl="0" indent="-285750">
              <a:buFont typeface="Arial" panose="020B0604020202020204" pitchFamily="34" charset="0"/>
              <a:buChar char="•"/>
            </a:pPr>
            <a:r>
              <a:rPr lang="en-US" sz="1600" dirty="0" err="1"/>
              <a:t>Drawkit</a:t>
            </a:r>
            <a:r>
              <a:rPr lang="en-US" sz="1600" dirty="0"/>
              <a:t> illustrations and icons </a:t>
            </a:r>
            <a:r>
              <a:rPr lang="en-US" sz="1600" dirty="0">
                <a:hlinkClick r:id="rId7"/>
              </a:rPr>
              <a:t>https://www.drawkit.io/</a:t>
            </a:r>
            <a:r>
              <a:rPr lang="en-US" sz="1600" dirty="0"/>
              <a:t> </a:t>
            </a:r>
          </a:p>
          <a:p>
            <a:pPr marL="285750" lvl="0" indent="-285750">
              <a:buFont typeface="Arial" panose="020B0604020202020204" pitchFamily="34" charset="0"/>
              <a:buChar char="•"/>
            </a:pPr>
            <a:r>
              <a:rPr lang="en-US" sz="1600" dirty="0"/>
              <a:t>Open Doodles sketched illustrations </a:t>
            </a:r>
            <a:r>
              <a:rPr lang="en-US" sz="1600" dirty="0">
                <a:hlinkClick r:id="rId8"/>
              </a:rPr>
              <a:t>https://opendoodles.com</a:t>
            </a:r>
            <a:r>
              <a:rPr lang="en-US" sz="1600" dirty="0"/>
              <a:t> </a:t>
            </a:r>
          </a:p>
          <a:p>
            <a:pPr marL="285750" lvl="0" indent="-285750">
              <a:buFont typeface="Arial" panose="020B0604020202020204" pitchFamily="34" charset="0"/>
              <a:buChar char="•"/>
            </a:pPr>
            <a:r>
              <a:rPr lang="en-US" sz="1600" dirty="0"/>
              <a:t>Absurd Design (attribution link required) </a:t>
            </a:r>
            <a:r>
              <a:rPr lang="en-US" sz="1600" dirty="0">
                <a:hlinkClick r:id="rId9"/>
              </a:rPr>
              <a:t>https://absurd.design</a:t>
            </a:r>
            <a:r>
              <a:rPr lang="en-US" sz="1600" dirty="0"/>
              <a:t> </a:t>
            </a:r>
          </a:p>
          <a:p>
            <a:pPr marL="285750" lvl="0" indent="-285750">
              <a:buFont typeface="Arial" panose="020B0604020202020204" pitchFamily="34" charset="0"/>
              <a:buChar char="•"/>
            </a:pPr>
            <a:r>
              <a:rPr lang="en-US" sz="1600" dirty="0" err="1"/>
              <a:t>freepik</a:t>
            </a:r>
            <a:r>
              <a:rPr lang="en-US" sz="1600" dirty="0"/>
              <a:t> and icons (attribution link required) </a:t>
            </a:r>
            <a:r>
              <a:rPr lang="en-US" sz="1600" dirty="0">
                <a:hlinkClick r:id="rId10"/>
              </a:rPr>
              <a:t>https://freepik.com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1"/>
              </a:rPr>
              <a:t>https://www.flaticon.com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2"/>
              </a:rPr>
              <a:t>https://thenounproject.com</a:t>
            </a:r>
            <a:r>
              <a:rPr lang="en-US" sz="1600" dirty="0"/>
              <a:t> </a:t>
            </a:r>
          </a:p>
          <a:p>
            <a:pPr marL="742950" lvl="1" indent="-285750">
              <a:buFont typeface="Courier New" panose="02070309020205020404" pitchFamily="49" charset="0"/>
              <a:buChar char="o"/>
            </a:pPr>
            <a:r>
              <a:rPr lang="en-US" sz="1600" i="1" dirty="0"/>
              <a:t>…or use Mark Buckman’s paid account with no attribution required</a:t>
            </a:r>
          </a:p>
          <a:p>
            <a:pPr marL="285750" lvl="0" indent="-285750">
              <a:buFont typeface="Arial" panose="020B0604020202020204" pitchFamily="34" charset="0"/>
              <a:buChar char="•"/>
            </a:pPr>
            <a:r>
              <a:rPr lang="en-US" sz="1600" dirty="0"/>
              <a:t>Icons (attribution link required) </a:t>
            </a:r>
            <a:r>
              <a:rPr lang="en-US" sz="1600" dirty="0">
                <a:hlinkClick r:id="rId13"/>
              </a:rPr>
              <a:t>https://www.iconfinder.com/free_icons</a:t>
            </a: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Stock photos </a:t>
            </a:r>
            <a:r>
              <a:rPr lang="en-US" sz="1600" dirty="0">
                <a:hlinkClick r:id="rId14"/>
              </a:rPr>
              <a:t>https://www.pexels.com/</a:t>
            </a:r>
            <a:endParaRPr lang="en-US" sz="1600" dirty="0"/>
          </a:p>
          <a:p>
            <a:pPr marL="285750" lvl="0" indent="-285750">
              <a:buFont typeface="Arial" panose="020B0604020202020204" pitchFamily="34" charset="0"/>
              <a:buChar char="•"/>
            </a:pPr>
            <a:r>
              <a:rPr lang="en-US" sz="1600" dirty="0"/>
              <a:t>21 free stock photo sites </a:t>
            </a:r>
            <a:r>
              <a:rPr lang="en-US" sz="1600" dirty="0">
                <a:hlinkClick r:id="rId15"/>
              </a:rPr>
              <a:t>https://blog.snappa.com/free-stock-photos/</a:t>
            </a:r>
            <a:r>
              <a:rPr lang="en-US" sz="1600" dirty="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dirty="0"/>
              <a:t>Infographic maker:</a:t>
            </a:r>
          </a:p>
          <a:p>
            <a:pPr marL="285750" indent="-285750">
              <a:buFont typeface="Arial" panose="020B0604020202020204" pitchFamily="34" charset="0"/>
              <a:buChar char="•"/>
            </a:pPr>
            <a:r>
              <a:rPr lang="en-US" sz="1600" dirty="0">
                <a:hlinkClick r:id="rId16"/>
              </a:rPr>
              <a:t>https://www.canva.com</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Creative Commons Licenses</a:t>
            </a:r>
          </a:p>
          <a:p>
            <a:pPr marL="285750" indent="-285750">
              <a:buFont typeface="Arial" panose="020B0604020202020204" pitchFamily="34" charset="0"/>
              <a:buChar char="•"/>
            </a:pPr>
            <a:r>
              <a:rPr lang="en-US" sz="1600" dirty="0">
                <a:hlinkClick r:id="rId17"/>
              </a:rPr>
              <a:t>https://creativecommons.org/licenses/</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Impressive/inspirational PowerPoint Examples</a:t>
            </a:r>
          </a:p>
          <a:p>
            <a:pPr marL="285750" indent="-285750">
              <a:buFont typeface="Arial" panose="020B0604020202020204" pitchFamily="34" charset="0"/>
              <a:buChar char="•"/>
            </a:pPr>
            <a:r>
              <a:rPr lang="en-US" sz="1600" dirty="0">
                <a:hlinkClick r:id="rId18"/>
              </a:rPr>
              <a:t>https://24slides.com/presentation-examples</a:t>
            </a:r>
            <a:r>
              <a:rPr lang="en-US" sz="1600" dirty="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dirty="0">
                <a:solidFill>
                  <a:schemeClr val="tx2"/>
                </a:solidFill>
                <a:latin typeface="+mj-lt"/>
              </a:rPr>
              <a:t>Resources (free for commercial use)</a:t>
            </a:r>
          </a:p>
        </p:txBody>
      </p:sp>
    </p:spTree>
    <p:extLst>
      <p:ext uri="{BB962C8B-B14F-4D97-AF65-F5344CB8AC3E}">
        <p14:creationId xmlns:p14="http://schemas.microsoft.com/office/powerpoint/2010/main" val="911763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093300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65343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1532753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28879378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474583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8049126"/>
          </a:xfrm>
          <a:prstGeom prst="rect">
            <a:avLst/>
          </a:prstGeom>
        </p:spPr>
      </p:pic>
    </p:spTree>
    <p:extLst>
      <p:ext uri="{BB962C8B-B14F-4D97-AF65-F5344CB8AC3E}">
        <p14:creationId xmlns:p14="http://schemas.microsoft.com/office/powerpoint/2010/main" val="18590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1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21" name="Straight Connector 2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2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3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3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3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3188187268"/>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pPr>
                <a:defRPr/>
              </a:pPr>
              <a:t>9/10/2021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225605066"/>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pPr>
                <a:defRPr/>
              </a:pPr>
              <a:t>9/10/2021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086815853"/>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pPr>
                <a:defRPr/>
              </a:pPr>
              <a:t>9/10/2021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305327786"/>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pPr>
                <a:defRPr/>
              </a:pPr>
              <a:t>9/10/2021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592958536"/>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pPr>
                <a:defRPr/>
              </a:pPr>
              <a:t>9/10/2021</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2563254431"/>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pPr>
                <a:defRPr/>
              </a:pPr>
              <a:t>9/10/2021</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208275116"/>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pPr>
                <a:defRPr/>
              </a:pPr>
              <a:t>9/10/2021</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395653103"/>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pPr>
                <a:defRPr/>
              </a:pPr>
              <a:t>9/10/2021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1969394146"/>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pPr>
                <a:defRPr/>
              </a:pPr>
              <a:t>9/10/2021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113885449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952" cy="8073189"/>
          </a:xfrm>
          <a:prstGeom prst="rect">
            <a:avLst/>
          </a:prstGeom>
        </p:spPr>
      </p:pic>
    </p:spTree>
    <p:extLst>
      <p:ext uri="{BB962C8B-B14F-4D97-AF65-F5344CB8AC3E}">
        <p14:creationId xmlns:p14="http://schemas.microsoft.com/office/powerpoint/2010/main" val="41551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pPr>
                <a:defRPr/>
              </a:pPr>
              <a:t>9/10/2021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285912615"/>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pPr>
                <a:defRPr/>
              </a:pPr>
              <a:t>9/10/2021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408543676"/>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pPr>
                <a:defRPr/>
              </a:pPr>
              <a:t>9/10/2021</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704990130"/>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pPr>
                <a:defRPr/>
              </a:pPr>
              <a:t>9/10/2021</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790428993"/>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pPr>
                <a:defRPr/>
              </a:pPr>
              <a:t>9/10/2021</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077098397"/>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2733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8805017"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914401" y="3584946"/>
            <a:ext cx="880501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7077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4009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504870"/>
            <a:ext cx="8887567" cy="2084594"/>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888756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090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43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330251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9/10/2021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5842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9/10/2021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274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9/10/2021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7828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2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2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31" name="Straight Connector 3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3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35"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Reduce Harm</a:t>
            </a:r>
          </a:p>
          <a:p>
            <a:pPr eaLnBrk="1" hangingPunct="1"/>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36"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eaLnBrk="1" hangingPunct="1"/>
            <a:r>
              <a:rPr lang="en-US" sz="1800" b="1" u="sng">
                <a:solidFill>
                  <a:srgbClr val="E7E6E6"/>
                </a:solidFill>
                <a:cs typeface="Arial" charset="0"/>
              </a:rPr>
              <a:t>Goal: Reverse Harm</a:t>
            </a:r>
          </a:p>
          <a:p>
            <a:pPr eaLnBrk="1" hangingPunct="1"/>
            <a:r>
              <a:rPr lang="en-US" sz="1800" b="1">
                <a:solidFill>
                  <a:prstClr val="white"/>
                </a:solidFill>
                <a:cs typeface="Arial" charset="0"/>
              </a:rPr>
              <a:t>Specialized group systems </a:t>
            </a:r>
          </a:p>
          <a:p>
            <a:pPr eaLnBrk="1" hangingPunct="1"/>
            <a:r>
              <a:rPr lang="en-US" sz="1800" b="1">
                <a:solidFill>
                  <a:prstClr val="white"/>
                </a:solidFill>
                <a:cs typeface="Arial" charset="0"/>
              </a:rPr>
              <a:t>for students at risk</a:t>
            </a:r>
            <a:endParaRPr lang="en-US" sz="1800">
              <a:solidFill>
                <a:prstClr val="white"/>
              </a:solidFill>
            </a:endParaRPr>
          </a:p>
        </p:txBody>
      </p:sp>
      <p:sp>
        <p:nvSpPr>
          <p:cNvPr id="37"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Prevent Harm</a:t>
            </a:r>
          </a:p>
          <a:p>
            <a:pPr eaLnBrk="1" hangingPunct="1"/>
            <a:r>
              <a:rPr lang="en-US" sz="1800" b="1">
                <a:solidFill>
                  <a:prstClr val="white"/>
                </a:solidFill>
              </a:rPr>
              <a:t>School/classroom-wide systems for all students, staff, &amp; settings</a:t>
            </a:r>
          </a:p>
        </p:txBody>
      </p:sp>
      <p:sp>
        <p:nvSpPr>
          <p:cNvPr id="3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3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4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4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4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43"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0829337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i3T Training Serie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50900"/>
            <a:ext cx="12192000" cy="5143500"/>
          </a:xfrm>
          <a:prstGeom prst="rect">
            <a:avLst/>
          </a:prstGeom>
        </p:spPr>
      </p:pic>
    </p:spTree>
    <p:extLst>
      <p:ext uri="{BB962C8B-B14F-4D97-AF65-F5344CB8AC3E}">
        <p14:creationId xmlns:p14="http://schemas.microsoft.com/office/powerpoint/2010/main" val="32425922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9551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2157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373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6254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12192000" cy="800100"/>
          </a:xfrm>
          <a:prstGeom prst="rect">
            <a:avLst/>
          </a:prstGeom>
          <a:solidFill>
            <a:srgbClr val="ADB9CA"/>
          </a:solidFill>
          <a:ln>
            <a:noFill/>
          </a:ln>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600" b="1" dirty="0">
                <a:solidFill>
                  <a:prstClr val="black"/>
                </a:solidFill>
                <a:ea typeface="MS PGothic" panose="020B0600070205080204" pitchFamily="34" charset="-128"/>
              </a:rPr>
              <a:t>Comprehensive, Integrated, Three-Tiered Model of Prevention </a:t>
            </a:r>
            <a:r>
              <a:rPr lang="en-US" sz="2000" b="1" dirty="0">
                <a:solidFill>
                  <a:prstClr val="black"/>
                </a:solidFill>
                <a:ea typeface="MS PGothic" panose="020B0600070205080204" pitchFamily="34" charset="-128"/>
              </a:rPr>
              <a:t>(Lane, Kalberg, &amp; Menzies, 2009)</a:t>
            </a:r>
            <a:endParaRPr lang="en-US" sz="2800" b="1" dirty="0">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565151" y="1058864"/>
            <a:ext cx="11061700" cy="5722937"/>
            <a:chOff x="423333" y="1059255"/>
            <a:chExt cx="8297334" cy="5722545"/>
          </a:xfrm>
        </p:grpSpPr>
        <p:sp>
          <p:nvSpPr>
            <p:cNvPr id="4" name="Green Triangle"/>
            <p:cNvSpPr/>
            <p:nvPr userDrawn="1"/>
          </p:nvSpPr>
          <p:spPr>
            <a:xfrm>
              <a:off x="423333" y="3132388"/>
              <a:ext cx="8297334"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1" dirty="0">
                <a:solidFill>
                  <a:prstClr val="white"/>
                </a:solidFill>
              </a:endParaRPr>
            </a:p>
          </p:txBody>
        </p:sp>
        <p:sp>
          <p:nvSpPr>
            <p:cNvPr id="5" name="Yellow Triangle"/>
            <p:cNvSpPr/>
            <p:nvPr userDrawn="1"/>
          </p:nvSpPr>
          <p:spPr>
            <a:xfrm>
              <a:off x="3066857" y="1846601"/>
              <a:ext cx="3008697"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 name="Red Triangle"/>
            <p:cNvSpPr/>
            <p:nvPr userDrawn="1"/>
          </p:nvSpPr>
          <p:spPr>
            <a:xfrm>
              <a:off x="3995664" y="1059255"/>
              <a:ext cx="1135207"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7" name="Domains"/>
            <p:cNvSpPr txBox="1"/>
            <p:nvPr userDrawn="1"/>
          </p:nvSpPr>
          <p:spPr>
            <a:xfrm>
              <a:off x="423333" y="6096047"/>
              <a:ext cx="8297334" cy="461931"/>
            </a:xfrm>
            <a:prstGeom prst="rect">
              <a:avLst/>
            </a:prstGeom>
            <a:noFill/>
            <a:ln>
              <a:noFill/>
            </a:ln>
          </p:spPr>
          <p:txBody>
            <a:bodyPr>
              <a:spAutoFit/>
            </a:bodyPr>
            <a:lstStyle/>
            <a:p>
              <a:pPr defTabSz="457200" eaLnBrk="1" fontAlgn="auto" hangingPunct="1">
                <a:spcBef>
                  <a:spcPts val="0"/>
                </a:spcBef>
                <a:spcAft>
                  <a:spcPts val="0"/>
                </a:spcAft>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8" name="Straight Connector 7"/>
            <p:cNvCxnSpPr/>
            <p:nvPr userDrawn="1"/>
          </p:nvCxnSpPr>
          <p:spPr>
            <a:xfrm rot="5400000">
              <a:off x="5486606"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817" y="5867463"/>
              <a:ext cx="698430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099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80%"/>
            <p:cNvSpPr txBox="1">
              <a:spLocks noChangeArrowheads="1"/>
            </p:cNvSpPr>
            <p:nvPr userDrawn="1"/>
          </p:nvSpPr>
          <p:spPr bwMode="auto">
            <a:xfrm>
              <a:off x="3859122" y="4562627"/>
              <a:ext cx="142575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600" b="1" dirty="0">
                  <a:solidFill>
                    <a:prstClr val="black"/>
                  </a:solidFill>
                  <a:latin typeface="Calibri" panose="020F0502020204030204"/>
                  <a:ea typeface="MS PGothic" panose="020B0600070205080204" pitchFamily="34" charset="-128"/>
                  <a:cs typeface="Arial" panose="020B0604020202020204" pitchFamily="34" charset="0"/>
                </a:rPr>
                <a:t>≈80%</a:t>
              </a:r>
            </a:p>
          </p:txBody>
        </p:sp>
        <p:sp>
          <p:nvSpPr>
            <p:cNvPr id="12" name="15%"/>
            <p:cNvSpPr txBox="1">
              <a:spLocks noChangeArrowheads="1"/>
            </p:cNvSpPr>
            <p:nvPr userDrawn="1"/>
          </p:nvSpPr>
          <p:spPr bwMode="auto">
            <a:xfrm>
              <a:off x="4009953" y="2270434"/>
              <a:ext cx="112409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200" b="1" dirty="0">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13" name="5%"/>
            <p:cNvSpPr txBox="1">
              <a:spLocks noChangeArrowheads="1"/>
            </p:cNvSpPr>
            <p:nvPr userDrawn="1"/>
          </p:nvSpPr>
          <p:spPr bwMode="auto">
            <a:xfrm>
              <a:off x="4156021" y="1130687"/>
              <a:ext cx="831956"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800" b="1" dirty="0">
                  <a:solidFill>
                    <a:prstClr val="black"/>
                  </a:solidFill>
                  <a:latin typeface="Calibri" panose="020F0502020204030204"/>
                  <a:ea typeface="MS PGothic" panose="020B0600070205080204" pitchFamily="34" charset="-128"/>
                  <a:cs typeface="Arial" panose="020B0604020202020204" pitchFamily="34" charset="0"/>
                </a:rPr>
                <a:t>≈5%</a:t>
              </a:r>
            </a:p>
          </p:txBody>
        </p:sp>
      </p:grpSp>
      <p:sp>
        <p:nvSpPr>
          <p:cNvPr id="14" name="Tier 1"/>
          <p:cNvSpPr txBox="1">
            <a:spLocks noChangeArrowheads="1"/>
          </p:cNvSpPr>
          <p:nvPr userDrawn="1"/>
        </p:nvSpPr>
        <p:spPr bwMode="auto">
          <a:xfrm>
            <a:off x="3302000" y="5029200"/>
            <a:ext cx="558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Primary Prevention (Tier 1) </a:t>
            </a:r>
          </a:p>
        </p:txBody>
      </p:sp>
      <p:sp>
        <p:nvSpPr>
          <p:cNvPr id="15" name="Tier 2"/>
          <p:cNvSpPr txBox="1">
            <a:spLocks noChangeArrowheads="1"/>
          </p:cNvSpPr>
          <p:nvPr userDrawn="1"/>
        </p:nvSpPr>
        <p:spPr bwMode="auto">
          <a:xfrm>
            <a:off x="3302000" y="2684463"/>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Secondary Prevention (Tier 2) </a:t>
            </a:r>
          </a:p>
        </p:txBody>
      </p:sp>
      <p:sp>
        <p:nvSpPr>
          <p:cNvPr id="16" name="Tier 3"/>
          <p:cNvSpPr txBox="1">
            <a:spLocks noChangeArrowheads="1"/>
          </p:cNvSpPr>
          <p:nvPr userDrawn="1"/>
        </p:nvSpPr>
        <p:spPr bwMode="auto">
          <a:xfrm>
            <a:off x="3556000" y="1397001"/>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Tertiary Prevention  (Tier 3)</a:t>
            </a: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268821080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7.png"/><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theme" Target="../theme/theme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17.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38.pn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image" Target="../media/image17.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theme" Target="../theme/theme6.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a:ext>
            </a:extLst>
          </a:blip>
          <a:stretch>
            <a:fillRect/>
          </a:stretch>
        </p:blipFill>
        <p:spPr>
          <a:xfrm rot="16200000">
            <a:off x="8965190" y="3697864"/>
            <a:ext cx="4283075" cy="1764146"/>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9/10/2021</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238963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10229850" y="2438401"/>
            <a:ext cx="17589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9/10/2021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1562428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410333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78" r:id="rId27"/>
    <p:sldLayoutId id="2147483898" r:id="rId28"/>
    <p:sldLayoutId id="2147483899" r:id="rId29"/>
    <p:sldLayoutId id="2147483933" r:id="rId30"/>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8">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pPr>
                <a:defRPr/>
              </a:pPr>
              <a:t>9/10/2021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Tree>
    <p:extLst>
      <p:ext uri="{BB962C8B-B14F-4D97-AF65-F5344CB8AC3E}">
        <p14:creationId xmlns:p14="http://schemas.microsoft.com/office/powerpoint/2010/main" val="411118553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16200000">
            <a:off x="8853397" y="3399140"/>
            <a:ext cx="4023360" cy="2109216"/>
          </a:xfrm>
          <a:prstGeom prst="rect">
            <a:avLst/>
          </a:prstGeom>
          <a:blipFill dpi="0" rotWithShape="1">
            <a:blip r:embed="rId15">
              <a:alphaModFix amt="1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838200" y="365127"/>
            <a:ext cx="105156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FE047-6A3D-474E-99AE-D81EAF1F8B05}" type="datetimeFigureOut">
              <a:rPr lang="en-US" smtClean="0">
                <a:solidFill>
                  <a:prstClr val="black">
                    <a:tint val="75000"/>
                  </a:prstClr>
                </a:solidFill>
              </a:rPr>
              <a:pPr/>
              <a:t>9/10/2021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60835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20">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9/10/2021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2102771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10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8.xml"/><Relationship Id="rId1" Type="http://schemas.openxmlformats.org/officeDocument/2006/relationships/slideLayout" Target="../slideLayouts/slideLayout48.xml"/><Relationship Id="rId4" Type="http://schemas.openxmlformats.org/officeDocument/2006/relationships/image" Target="../media/image173.jpeg"/></Relationships>
</file>

<file path=ppt/slides/_rels/slide10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42.xml"/><Relationship Id="rId5" Type="http://schemas.openxmlformats.org/officeDocument/2006/relationships/image" Target="../media/image177.png"/><Relationship Id="rId4" Type="http://schemas.openxmlformats.org/officeDocument/2006/relationships/image" Target="../media/image176.png"/></Relationships>
</file>

<file path=ppt/slides/_rels/slide107.xml.rels><?xml version="1.0" encoding="UTF-8" standalone="yes"?>
<Relationships xmlns="http://schemas.openxmlformats.org/package/2006/relationships"><Relationship Id="rId8" Type="http://schemas.openxmlformats.org/officeDocument/2006/relationships/image" Target="../media/image99.jpg"/><Relationship Id="rId13" Type="http://schemas.openxmlformats.org/officeDocument/2006/relationships/image" Target="../media/image104.jpg"/><Relationship Id="rId18" Type="http://schemas.openxmlformats.org/officeDocument/2006/relationships/image" Target="../media/image109.jpg"/><Relationship Id="rId3" Type="http://schemas.openxmlformats.org/officeDocument/2006/relationships/image" Target="../media/image94.jpg"/><Relationship Id="rId21" Type="http://schemas.openxmlformats.org/officeDocument/2006/relationships/image" Target="../media/image179.png"/><Relationship Id="rId7" Type="http://schemas.openxmlformats.org/officeDocument/2006/relationships/image" Target="../media/image98.jpg"/><Relationship Id="rId12" Type="http://schemas.openxmlformats.org/officeDocument/2006/relationships/image" Target="../media/image103.jpg"/><Relationship Id="rId17" Type="http://schemas.openxmlformats.org/officeDocument/2006/relationships/image" Target="../media/image108.jpg"/><Relationship Id="rId2" Type="http://schemas.openxmlformats.org/officeDocument/2006/relationships/notesSlide" Target="../notesSlides/notesSlide49.xml"/><Relationship Id="rId16" Type="http://schemas.openxmlformats.org/officeDocument/2006/relationships/image" Target="../media/image107.jpg"/><Relationship Id="rId20" Type="http://schemas.openxmlformats.org/officeDocument/2006/relationships/image" Target="../media/image178.png"/><Relationship Id="rId1" Type="http://schemas.openxmlformats.org/officeDocument/2006/relationships/slideLayout" Target="../slideLayouts/slideLayout49.xml"/><Relationship Id="rId6" Type="http://schemas.openxmlformats.org/officeDocument/2006/relationships/image" Target="../media/image97.jpg"/><Relationship Id="rId11" Type="http://schemas.openxmlformats.org/officeDocument/2006/relationships/image" Target="../media/image102.jpg"/><Relationship Id="rId5" Type="http://schemas.openxmlformats.org/officeDocument/2006/relationships/image" Target="../media/image96.jpg"/><Relationship Id="rId15" Type="http://schemas.openxmlformats.org/officeDocument/2006/relationships/image" Target="../media/image106.jpg"/><Relationship Id="rId10" Type="http://schemas.openxmlformats.org/officeDocument/2006/relationships/image" Target="../media/image101.jpg"/><Relationship Id="rId19" Type="http://schemas.openxmlformats.org/officeDocument/2006/relationships/image" Target="../media/image110.jpg"/><Relationship Id="rId4" Type="http://schemas.openxmlformats.org/officeDocument/2006/relationships/image" Target="../media/image95.jpg"/><Relationship Id="rId9" Type="http://schemas.openxmlformats.org/officeDocument/2006/relationships/image" Target="../media/image100.jpg"/><Relationship Id="rId14" Type="http://schemas.openxmlformats.org/officeDocument/2006/relationships/image" Target="../media/image105.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81.png"/><Relationship Id="rId1" Type="http://schemas.openxmlformats.org/officeDocument/2006/relationships/slideLayout" Target="../slideLayouts/slideLayout41.xml"/><Relationship Id="rId4" Type="http://schemas.openxmlformats.org/officeDocument/2006/relationships/image" Target="../media/image18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42.xml"/></Relationships>
</file>

<file path=ppt/slides/_rels/slide11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0.xml"/><Relationship Id="rId1" Type="http://schemas.openxmlformats.org/officeDocument/2006/relationships/slideLayout" Target="../slideLayouts/slideLayout66.xml"/></Relationships>
</file>

<file path=ppt/slides/_rels/slide114.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5.png"/><Relationship Id="rId7" Type="http://schemas.openxmlformats.org/officeDocument/2006/relationships/image" Target="../media/image188.png"/><Relationship Id="rId2" Type="http://schemas.openxmlformats.org/officeDocument/2006/relationships/notesSlide" Target="../notesSlides/notesSlide51.xml"/><Relationship Id="rId1" Type="http://schemas.openxmlformats.org/officeDocument/2006/relationships/slideLayout" Target="../slideLayouts/slideLayout41.xml"/><Relationship Id="rId6" Type="http://schemas.openxmlformats.org/officeDocument/2006/relationships/image" Target="../media/image117.png"/><Relationship Id="rId5" Type="http://schemas.openxmlformats.org/officeDocument/2006/relationships/image" Target="../media/image187.png"/><Relationship Id="rId4" Type="http://schemas.openxmlformats.org/officeDocument/2006/relationships/image" Target="../media/image186.png"/></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52.xml"/><Relationship Id="rId1" Type="http://schemas.openxmlformats.org/officeDocument/2006/relationships/slideLayout" Target="../slideLayouts/slideLayout48.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1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3.xml"/><Relationship Id="rId1" Type="http://schemas.openxmlformats.org/officeDocument/2006/relationships/slideLayout" Target="../slideLayouts/slideLayout48.xml"/></Relationships>
</file>

<file path=ppt/slides/_rels/slide11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48.xml"/></Relationships>
</file>

<file path=ppt/slides/_rels/slide11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54.xml"/><Relationship Id="rId1" Type="http://schemas.openxmlformats.org/officeDocument/2006/relationships/slideLayout" Target="../slideLayouts/slideLayout47.xml"/><Relationship Id="rId4" Type="http://schemas.openxmlformats.org/officeDocument/2006/relationships/image" Target="../media/image194.png"/></Relationships>
</file>

<file path=ppt/slides/_rels/slide11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55.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41.xml"/><Relationship Id="rId4" Type="http://schemas.openxmlformats.org/officeDocument/2006/relationships/image" Target="../media/image197.png"/></Relationships>
</file>

<file path=ppt/slides/_rels/slide1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1.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4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4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8.xml"/><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8.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1.xml"/><Relationship Id="rId5" Type="http://schemas.microsoft.com/office/2007/relationships/hdphoto" Target="../media/hdphoto4.wdp"/><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4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s://nam10.safelinks.protection.outlook.com/?url=https%3A%2F%2Fwww.loom.com%2Fshare%2F43fbc52da3574ab5b909be112b107e3a&amp;data=02%7C01%7Ck923l138%40ku.edu%7C401b969e6afe4704827e08d7f44d3923%7C3c176536afe643f5b96636feabbe3c1a%7C0%7C0%7C637246484818641093&amp;sdata=MLYWnPe9OXhrLRVrc2Bm73J0B0eJQJ89ZjiAQtmrkdk%3D&amp;reserved=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8.xml"/><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Layout" Target="../diagrams/layout16.xml"/><Relationship Id="rId7" Type="http://schemas.openxmlformats.org/officeDocument/2006/relationships/image" Target="../media/image89.png"/><Relationship Id="rId2" Type="http://schemas.openxmlformats.org/officeDocument/2006/relationships/diagramData" Target="../diagrams/data16.xml"/><Relationship Id="rId1" Type="http://schemas.openxmlformats.org/officeDocument/2006/relationships/slideLayout" Target="../slideLayouts/slideLayout4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91.png"/></Relationships>
</file>

<file path=ppt/slides/_rels/slide3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8" Type="http://schemas.openxmlformats.org/officeDocument/2006/relationships/image" Target="../media/image99.jpg"/><Relationship Id="rId13" Type="http://schemas.openxmlformats.org/officeDocument/2006/relationships/image" Target="../media/image104.jpg"/><Relationship Id="rId18" Type="http://schemas.openxmlformats.org/officeDocument/2006/relationships/image" Target="../media/image109.jpg"/><Relationship Id="rId3" Type="http://schemas.openxmlformats.org/officeDocument/2006/relationships/image" Target="../media/image94.jpg"/><Relationship Id="rId7" Type="http://schemas.openxmlformats.org/officeDocument/2006/relationships/image" Target="../media/image98.jpg"/><Relationship Id="rId12" Type="http://schemas.openxmlformats.org/officeDocument/2006/relationships/image" Target="../media/image103.jpg"/><Relationship Id="rId17" Type="http://schemas.openxmlformats.org/officeDocument/2006/relationships/image" Target="../media/image108.jpg"/><Relationship Id="rId2" Type="http://schemas.openxmlformats.org/officeDocument/2006/relationships/notesSlide" Target="../notesSlides/notesSlide8.xml"/><Relationship Id="rId16" Type="http://schemas.openxmlformats.org/officeDocument/2006/relationships/image" Target="../media/image107.jpg"/><Relationship Id="rId20" Type="http://schemas.openxmlformats.org/officeDocument/2006/relationships/image" Target="../media/image111.png"/><Relationship Id="rId1" Type="http://schemas.openxmlformats.org/officeDocument/2006/relationships/slideLayout" Target="../slideLayouts/slideLayout49.xml"/><Relationship Id="rId6" Type="http://schemas.openxmlformats.org/officeDocument/2006/relationships/image" Target="../media/image97.jpg"/><Relationship Id="rId11" Type="http://schemas.openxmlformats.org/officeDocument/2006/relationships/image" Target="../media/image102.jpg"/><Relationship Id="rId5" Type="http://schemas.openxmlformats.org/officeDocument/2006/relationships/image" Target="../media/image96.jpg"/><Relationship Id="rId15" Type="http://schemas.openxmlformats.org/officeDocument/2006/relationships/image" Target="../media/image106.jpg"/><Relationship Id="rId10" Type="http://schemas.openxmlformats.org/officeDocument/2006/relationships/image" Target="../media/image101.jpg"/><Relationship Id="rId19" Type="http://schemas.openxmlformats.org/officeDocument/2006/relationships/image" Target="../media/image110.jpg"/><Relationship Id="rId4" Type="http://schemas.openxmlformats.org/officeDocument/2006/relationships/image" Target="../media/image95.jpg"/><Relationship Id="rId9" Type="http://schemas.openxmlformats.org/officeDocument/2006/relationships/image" Target="../media/image100.jpg"/><Relationship Id="rId14" Type="http://schemas.openxmlformats.org/officeDocument/2006/relationships/image" Target="../media/image10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4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image" Target="../media/image121.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122.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7.png"/><Relationship Id="rId1" Type="http://schemas.openxmlformats.org/officeDocument/2006/relationships/slideLayout" Target="../slideLayouts/slideLayout4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7.xml"/><Relationship Id="rId1" Type="http://schemas.openxmlformats.org/officeDocument/2006/relationships/slideLayout" Target="../slideLayouts/slideLayout10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6.xml"/></Relationships>
</file>

<file path=ppt/slides/_rels/slide5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0.xml"/><Relationship Id="rId1" Type="http://schemas.openxmlformats.org/officeDocument/2006/relationships/slideLayout" Target="../slideLayouts/slideLayout106.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6.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2.xml"/><Relationship Id="rId1" Type="http://schemas.openxmlformats.org/officeDocument/2006/relationships/slideLayout" Target="../slideLayouts/slideLayout10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openxmlformats.org/officeDocument/2006/relationships/hyperlink" Target="https://doi.org/10.1177/0198742918794843"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6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6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9.xml"/><Relationship Id="rId1" Type="http://schemas.openxmlformats.org/officeDocument/2006/relationships/slideLayout" Target="../slideLayouts/slideLayout68.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chart" Target="../charts/chart6.xml"/><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41.xml"/><Relationship Id="rId4" Type="http://schemas.openxmlformats.org/officeDocument/2006/relationships/image" Target="../media/image135.png"/></Relationships>
</file>

<file path=ppt/slides/_rels/slide73.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png"/><Relationship Id="rId7" Type="http://schemas.openxmlformats.org/officeDocument/2006/relationships/image" Target="../media/image140.jpeg"/><Relationship Id="rId2" Type="http://schemas.openxmlformats.org/officeDocument/2006/relationships/notesSlide" Target="../notesSlides/notesSlide30.xml"/><Relationship Id="rId1" Type="http://schemas.openxmlformats.org/officeDocument/2006/relationships/slideLayout" Target="../slideLayouts/slideLayout9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 Id="rId9" Type="http://schemas.openxmlformats.org/officeDocument/2006/relationships/image" Target="../media/image142.png"/></Relationships>
</file>

<file path=ppt/slides/_rels/slide7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41.xml"/><Relationship Id="rId5" Type="http://schemas.openxmlformats.org/officeDocument/2006/relationships/image" Target="../media/image146.png"/><Relationship Id="rId4" Type="http://schemas.openxmlformats.org/officeDocument/2006/relationships/image" Target="../media/image145.png"/></Relationships>
</file>

<file path=ppt/slides/_rels/slide75.xml.rels><?xml version="1.0" encoding="UTF-8" standalone="yes"?>
<Relationships xmlns="http://schemas.openxmlformats.org/package/2006/relationships"><Relationship Id="rId8" Type="http://schemas.openxmlformats.org/officeDocument/2006/relationships/image" Target="../media/image99.jpg"/><Relationship Id="rId13" Type="http://schemas.openxmlformats.org/officeDocument/2006/relationships/image" Target="../media/image104.jpg"/><Relationship Id="rId18" Type="http://schemas.openxmlformats.org/officeDocument/2006/relationships/image" Target="../media/image109.jpg"/><Relationship Id="rId3" Type="http://schemas.openxmlformats.org/officeDocument/2006/relationships/image" Target="../media/image94.jpg"/><Relationship Id="rId7" Type="http://schemas.openxmlformats.org/officeDocument/2006/relationships/image" Target="../media/image98.jpg"/><Relationship Id="rId12" Type="http://schemas.openxmlformats.org/officeDocument/2006/relationships/image" Target="../media/image103.jpg"/><Relationship Id="rId17" Type="http://schemas.openxmlformats.org/officeDocument/2006/relationships/image" Target="../media/image108.jpg"/><Relationship Id="rId2" Type="http://schemas.openxmlformats.org/officeDocument/2006/relationships/notesSlide" Target="../notesSlides/notesSlide31.xml"/><Relationship Id="rId16" Type="http://schemas.openxmlformats.org/officeDocument/2006/relationships/image" Target="../media/image107.jpg"/><Relationship Id="rId20" Type="http://schemas.openxmlformats.org/officeDocument/2006/relationships/image" Target="../media/image111.png"/><Relationship Id="rId1" Type="http://schemas.openxmlformats.org/officeDocument/2006/relationships/slideLayout" Target="../slideLayouts/slideLayout49.xml"/><Relationship Id="rId6" Type="http://schemas.openxmlformats.org/officeDocument/2006/relationships/image" Target="../media/image97.jpg"/><Relationship Id="rId11" Type="http://schemas.openxmlformats.org/officeDocument/2006/relationships/image" Target="../media/image102.jpg"/><Relationship Id="rId5" Type="http://schemas.openxmlformats.org/officeDocument/2006/relationships/image" Target="../media/image96.jpg"/><Relationship Id="rId15" Type="http://schemas.openxmlformats.org/officeDocument/2006/relationships/image" Target="../media/image106.jpg"/><Relationship Id="rId10" Type="http://schemas.openxmlformats.org/officeDocument/2006/relationships/image" Target="../media/image101.jpg"/><Relationship Id="rId19" Type="http://schemas.openxmlformats.org/officeDocument/2006/relationships/image" Target="../media/image110.jpg"/><Relationship Id="rId4" Type="http://schemas.openxmlformats.org/officeDocument/2006/relationships/image" Target="../media/image95.jpg"/><Relationship Id="rId9" Type="http://schemas.openxmlformats.org/officeDocument/2006/relationships/image" Target="../media/image100.jpg"/><Relationship Id="rId14" Type="http://schemas.openxmlformats.org/officeDocument/2006/relationships/image" Target="../media/image105.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8" Type="http://schemas.openxmlformats.org/officeDocument/2006/relationships/image" Target="../media/image99.jpg"/><Relationship Id="rId13" Type="http://schemas.openxmlformats.org/officeDocument/2006/relationships/image" Target="../media/image104.jpg"/><Relationship Id="rId18" Type="http://schemas.openxmlformats.org/officeDocument/2006/relationships/image" Target="../media/image109.jpg"/><Relationship Id="rId3" Type="http://schemas.openxmlformats.org/officeDocument/2006/relationships/image" Target="../media/image94.jpg"/><Relationship Id="rId7" Type="http://schemas.openxmlformats.org/officeDocument/2006/relationships/image" Target="../media/image98.jpg"/><Relationship Id="rId12" Type="http://schemas.openxmlformats.org/officeDocument/2006/relationships/image" Target="../media/image103.jpg"/><Relationship Id="rId17" Type="http://schemas.openxmlformats.org/officeDocument/2006/relationships/image" Target="../media/image108.jpg"/><Relationship Id="rId2" Type="http://schemas.openxmlformats.org/officeDocument/2006/relationships/notesSlide" Target="../notesSlides/notesSlide32.xml"/><Relationship Id="rId16" Type="http://schemas.openxmlformats.org/officeDocument/2006/relationships/image" Target="../media/image107.jpg"/><Relationship Id="rId1" Type="http://schemas.openxmlformats.org/officeDocument/2006/relationships/slideLayout" Target="../slideLayouts/slideLayout57.xml"/><Relationship Id="rId6" Type="http://schemas.openxmlformats.org/officeDocument/2006/relationships/image" Target="../media/image97.jpg"/><Relationship Id="rId11" Type="http://schemas.openxmlformats.org/officeDocument/2006/relationships/image" Target="../media/image102.jpg"/><Relationship Id="rId5" Type="http://schemas.openxmlformats.org/officeDocument/2006/relationships/image" Target="../media/image96.jpg"/><Relationship Id="rId15" Type="http://schemas.openxmlformats.org/officeDocument/2006/relationships/image" Target="../media/image106.jpg"/><Relationship Id="rId10" Type="http://schemas.openxmlformats.org/officeDocument/2006/relationships/image" Target="../media/image101.jpg"/><Relationship Id="rId19" Type="http://schemas.openxmlformats.org/officeDocument/2006/relationships/image" Target="../media/image110.jpg"/><Relationship Id="rId4" Type="http://schemas.openxmlformats.org/officeDocument/2006/relationships/image" Target="../media/image95.jpg"/><Relationship Id="rId9" Type="http://schemas.openxmlformats.org/officeDocument/2006/relationships/image" Target="../media/image100.jpg"/><Relationship Id="rId14" Type="http://schemas.openxmlformats.org/officeDocument/2006/relationships/image" Target="../media/image10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image" Target="../media/image148.png"/><Relationship Id="rId7" Type="http://schemas.openxmlformats.org/officeDocument/2006/relationships/diagramData" Target="../diagrams/data22.xml"/><Relationship Id="rId12" Type="http://schemas.openxmlformats.org/officeDocument/2006/relationships/image" Target="../media/image152.jpeg"/><Relationship Id="rId2" Type="http://schemas.openxmlformats.org/officeDocument/2006/relationships/notesSlide" Target="../notesSlides/notesSlide35.xml"/><Relationship Id="rId1" Type="http://schemas.openxmlformats.org/officeDocument/2006/relationships/slideLayout" Target="../slideLayouts/slideLayout41.xml"/><Relationship Id="rId6" Type="http://schemas.openxmlformats.org/officeDocument/2006/relationships/image" Target="../media/image151.jpeg"/><Relationship Id="rId11" Type="http://schemas.microsoft.com/office/2007/relationships/diagramDrawing" Target="../diagrams/drawing22.xml"/><Relationship Id="rId5" Type="http://schemas.openxmlformats.org/officeDocument/2006/relationships/image" Target="../media/image150.png"/><Relationship Id="rId10" Type="http://schemas.openxmlformats.org/officeDocument/2006/relationships/diagramColors" Target="../diagrams/colors22.xml"/><Relationship Id="rId4" Type="http://schemas.openxmlformats.org/officeDocument/2006/relationships/image" Target="../media/image149.png"/><Relationship Id="rId9" Type="http://schemas.openxmlformats.org/officeDocument/2006/relationships/diagramQuickStyle" Target="../diagrams/quickStyle22.xml"/></Relationships>
</file>

<file path=ppt/slides/_rels/slide8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6.xml"/><Relationship Id="rId1" Type="http://schemas.openxmlformats.org/officeDocument/2006/relationships/slideLayout" Target="../slideLayouts/slideLayout41.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8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41.xml"/><Relationship Id="rId5" Type="http://schemas.openxmlformats.org/officeDocument/2006/relationships/image" Target="../media/image160.png"/><Relationship Id="rId4" Type="http://schemas.openxmlformats.org/officeDocument/2006/relationships/image" Target="../media/image159.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9.xml"/></Relationships>
</file>

<file path=ppt/slides/_rels/slide88.xml.rels><?xml version="1.0" encoding="UTF-8" standalone="yes"?>
<Relationships xmlns="http://schemas.openxmlformats.org/package/2006/relationships"><Relationship Id="rId8" Type="http://schemas.openxmlformats.org/officeDocument/2006/relationships/image" Target="../media/image99.jpg"/><Relationship Id="rId13" Type="http://schemas.openxmlformats.org/officeDocument/2006/relationships/image" Target="../media/image104.jpg"/><Relationship Id="rId18" Type="http://schemas.openxmlformats.org/officeDocument/2006/relationships/image" Target="../media/image109.jpg"/><Relationship Id="rId3" Type="http://schemas.openxmlformats.org/officeDocument/2006/relationships/image" Target="../media/image94.jpg"/><Relationship Id="rId21" Type="http://schemas.openxmlformats.org/officeDocument/2006/relationships/image" Target="../media/image41.png"/><Relationship Id="rId7" Type="http://schemas.openxmlformats.org/officeDocument/2006/relationships/image" Target="../media/image98.jpg"/><Relationship Id="rId12" Type="http://schemas.openxmlformats.org/officeDocument/2006/relationships/image" Target="../media/image103.jpg"/><Relationship Id="rId17" Type="http://schemas.openxmlformats.org/officeDocument/2006/relationships/image" Target="../media/image108.jpg"/><Relationship Id="rId2" Type="http://schemas.openxmlformats.org/officeDocument/2006/relationships/notesSlide" Target="../notesSlides/notesSlide38.xml"/><Relationship Id="rId16" Type="http://schemas.openxmlformats.org/officeDocument/2006/relationships/image" Target="../media/image107.jpg"/><Relationship Id="rId20" Type="http://schemas.openxmlformats.org/officeDocument/2006/relationships/image" Target="../media/image111.png"/><Relationship Id="rId1" Type="http://schemas.openxmlformats.org/officeDocument/2006/relationships/slideLayout" Target="../slideLayouts/slideLayout49.xml"/><Relationship Id="rId6" Type="http://schemas.openxmlformats.org/officeDocument/2006/relationships/image" Target="../media/image97.jpg"/><Relationship Id="rId11" Type="http://schemas.openxmlformats.org/officeDocument/2006/relationships/image" Target="../media/image102.jpg"/><Relationship Id="rId5" Type="http://schemas.openxmlformats.org/officeDocument/2006/relationships/image" Target="../media/image96.jpg"/><Relationship Id="rId15" Type="http://schemas.openxmlformats.org/officeDocument/2006/relationships/image" Target="../media/image106.jpg"/><Relationship Id="rId10" Type="http://schemas.openxmlformats.org/officeDocument/2006/relationships/image" Target="../media/image101.jpg"/><Relationship Id="rId19" Type="http://schemas.openxmlformats.org/officeDocument/2006/relationships/image" Target="../media/image110.jpg"/><Relationship Id="rId4" Type="http://schemas.openxmlformats.org/officeDocument/2006/relationships/image" Target="../media/image95.jpg"/><Relationship Id="rId9" Type="http://schemas.openxmlformats.org/officeDocument/2006/relationships/image" Target="../media/image100.jpg"/><Relationship Id="rId14" Type="http://schemas.openxmlformats.org/officeDocument/2006/relationships/image" Target="../media/image105.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9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3.xml"/><Relationship Id="rId1" Type="http://schemas.openxmlformats.org/officeDocument/2006/relationships/slideLayout" Target="../slideLayouts/slideLayout60.xml"/></Relationships>
</file>

<file path=ppt/slides/_rels/slide97.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47.xml"/></Relationships>
</file>

<file path=ppt/slides/_rels/slide9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7.xml"/></Relationships>
</file>

<file path=ppt/slides/_rels/slide9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45.xml"/><Relationship Id="rId4" Type="http://schemas.openxmlformats.org/officeDocument/2006/relationships/image" Target="../media/image1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C436-694B-AD4B-AFE2-7598E61AD5C6}"/>
              </a:ext>
            </a:extLst>
          </p:cNvPr>
          <p:cNvSpPr>
            <a:spLocks noGrp="1"/>
          </p:cNvSpPr>
          <p:nvPr>
            <p:ph type="ctrTitle"/>
          </p:nvPr>
        </p:nvSpPr>
        <p:spPr>
          <a:xfrm>
            <a:off x="838200" y="1045158"/>
            <a:ext cx="10515600" cy="2387600"/>
          </a:xfrm>
        </p:spPr>
        <p:txBody>
          <a:bodyPr anchor="ctr">
            <a:noAutofit/>
          </a:bodyPr>
          <a:lstStyle/>
          <a:p>
            <a:pPr lvl="0"/>
            <a:r>
              <a:rPr lang="en-US" sz="4800" dirty="0"/>
              <a:t>Tiered Systems ... Comprehensive, Integrated, Three-tiered (Ci3T) Model of Prevention  &amp; Systematic Screening</a:t>
            </a:r>
          </a:p>
        </p:txBody>
      </p:sp>
      <p:sp>
        <p:nvSpPr>
          <p:cNvPr id="5" name="Subtitle 4">
            <a:extLst>
              <a:ext uri="{FF2B5EF4-FFF2-40B4-BE49-F238E27FC236}">
                <a16:creationId xmlns:a16="http://schemas.microsoft.com/office/drawing/2014/main" id="{6F14E7DB-DE9B-8E48-A42B-E922B410B0C7}"/>
              </a:ext>
            </a:extLst>
          </p:cNvPr>
          <p:cNvSpPr>
            <a:spLocks noGrp="1"/>
          </p:cNvSpPr>
          <p:nvPr>
            <p:ph type="subTitle" idx="1"/>
          </p:nvPr>
        </p:nvSpPr>
        <p:spPr>
          <a:xfrm>
            <a:off x="838200" y="4415883"/>
            <a:ext cx="10515600" cy="1730391"/>
          </a:xfrm>
        </p:spPr>
        <p:txBody>
          <a:bodyPr>
            <a:normAutofit/>
          </a:bodyPr>
          <a:lstStyle/>
          <a:p>
            <a:r>
              <a:rPr lang="en-US" sz="2600" dirty="0"/>
              <a:t>Kathleen Lynne Lane, University of Kansas</a:t>
            </a:r>
          </a:p>
          <a:p>
            <a:r>
              <a:rPr lang="en-US" sz="2600" dirty="0"/>
              <a:t>Rebecca Sherod, University of Kansas</a:t>
            </a:r>
          </a:p>
          <a:p>
            <a:r>
              <a:rPr lang="en-US" sz="2400" dirty="0"/>
              <a:t>Mark Matthew Buckman, University of Kansas</a:t>
            </a:r>
          </a:p>
          <a:p>
            <a:endParaRPr lang="en-US" dirty="0"/>
          </a:p>
          <a:p>
            <a:endParaRPr lang="en-US" dirty="0"/>
          </a:p>
        </p:txBody>
      </p:sp>
      <p:sp>
        <p:nvSpPr>
          <p:cNvPr id="2" name="TextBox 1">
            <a:extLst>
              <a:ext uri="{FF2B5EF4-FFF2-40B4-BE49-F238E27FC236}">
                <a16:creationId xmlns:a16="http://schemas.microsoft.com/office/drawing/2014/main" id="{D6CC65A1-F8C2-435D-BD56-582B506CDC18}"/>
              </a:ext>
            </a:extLst>
          </p:cNvPr>
          <p:cNvSpPr txBox="1"/>
          <p:nvPr/>
        </p:nvSpPr>
        <p:spPr>
          <a:xfrm>
            <a:off x="2973615" y="3626756"/>
            <a:ext cx="61268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Pennsylvania Partners</a:t>
            </a:r>
          </a:p>
          <a:p>
            <a:pPr algn="ctr"/>
            <a:r>
              <a:rPr lang="en-US" dirty="0">
                <a:cs typeface="Arial"/>
              </a:rPr>
              <a:t>September 14, 2021</a:t>
            </a:r>
          </a:p>
          <a:p>
            <a:endParaRPr lang="en-US" dirty="0">
              <a:cs typeface="Arial"/>
            </a:endParaRPr>
          </a:p>
        </p:txBody>
      </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17" name="Right Arrow 3">
            <a:extLst>
              <a:ext uri="{FF2B5EF4-FFF2-40B4-BE49-F238E27FC236}">
                <a16:creationId xmlns:a16="http://schemas.microsoft.com/office/drawing/2014/main" id="{61336C4C-B804-43F1-8B8C-F3A4BA6A484B}"/>
              </a:ext>
            </a:extLst>
          </p:cNvPr>
          <p:cNvSpPr>
            <a:spLocks noChangeArrowheads="1"/>
          </p:cNvSpPr>
          <p:nvPr/>
        </p:nvSpPr>
        <p:spPr bwMode="auto">
          <a:xfrm rot="1546713">
            <a:off x="440460" y="2563086"/>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dirty="0">
                <a:solidFill>
                  <a:prstClr val="white"/>
                </a:solidFill>
                <a:latin typeface="Calibri" panose="020F0502020204030204"/>
                <a:ea typeface="MS PGothic" charset="-128"/>
              </a:rPr>
              <a:t>P</a:t>
            </a:r>
            <a:r>
              <a:rPr lang="en-US" sz="2000" b="1" dirty="0">
                <a:solidFill>
                  <a:prstClr val="white"/>
                </a:solidFill>
                <a:latin typeface="Calibri" panose="020F0502020204030204"/>
                <a:ea typeface="MS PGothic" charset="-128"/>
              </a:rPr>
              <a:t>ositive Behavior Interventions and Supports  (PBIS)</a:t>
            </a:r>
          </a:p>
        </p:txBody>
      </p:sp>
    </p:spTree>
    <p:extLst>
      <p:ext uri="{BB962C8B-B14F-4D97-AF65-F5344CB8AC3E}">
        <p14:creationId xmlns:p14="http://schemas.microsoft.com/office/powerpoint/2010/main" val="22161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56657" y="1"/>
          <a:ext cx="9035144" cy="6516682"/>
        </p:xfrm>
        <a:graphic>
          <a:graphicData uri="http://schemas.openxmlformats.org/drawingml/2006/table">
            <a:tbl>
              <a:tblPr/>
              <a:tblGrid>
                <a:gridCol w="1097125">
                  <a:extLst>
                    <a:ext uri="{9D8B030D-6E8A-4147-A177-3AD203B41FA5}">
                      <a16:colId xmlns:a16="http://schemas.microsoft.com/office/drawing/2014/main" val="20000"/>
                    </a:ext>
                  </a:extLst>
                </a:gridCol>
                <a:gridCol w="2366347">
                  <a:extLst>
                    <a:ext uri="{9D8B030D-6E8A-4147-A177-3AD203B41FA5}">
                      <a16:colId xmlns:a16="http://schemas.microsoft.com/office/drawing/2014/main" val="20001"/>
                    </a:ext>
                  </a:extLst>
                </a:gridCol>
                <a:gridCol w="1731736">
                  <a:extLst>
                    <a:ext uri="{9D8B030D-6E8A-4147-A177-3AD203B41FA5}">
                      <a16:colId xmlns:a16="http://schemas.microsoft.com/office/drawing/2014/main" val="20002"/>
                    </a:ext>
                  </a:extLst>
                </a:gridCol>
                <a:gridCol w="2032907">
                  <a:extLst>
                    <a:ext uri="{9D8B030D-6E8A-4147-A177-3AD203B41FA5}">
                      <a16:colId xmlns:a16="http://schemas.microsoft.com/office/drawing/2014/main" val="20003"/>
                    </a:ext>
                  </a:extLst>
                </a:gridCol>
                <a:gridCol w="1807029">
                  <a:extLst>
                    <a:ext uri="{9D8B030D-6E8A-4147-A177-3AD203B41FA5}">
                      <a16:colId xmlns:a16="http://schemas.microsoft.com/office/drawing/2014/main" val="20004"/>
                    </a:ext>
                  </a:extLst>
                </a:gridCol>
              </a:tblGrid>
              <a:tr h="647567">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Schoolwide</a:t>
                      </a: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Data:  Entry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302828">
                <a:tc>
                  <a:txBody>
                    <a:bodyPr/>
                    <a:lstStyle/>
                    <a:p>
                      <a:pPr marL="57150" marR="0" algn="l">
                        <a:lnSpc>
                          <a:spcPct val="115000"/>
                        </a:lnSpc>
                        <a:spcBef>
                          <a:spcPts val="0"/>
                        </a:spcBef>
                        <a:spcAft>
                          <a:spcPts val="0"/>
                        </a:spcAft>
                      </a:pPr>
                      <a:r>
                        <a:rPr lang="en-US" sz="1600" dirty="0">
                          <a:effectLst/>
                          <a:latin typeface="Times New Roman"/>
                          <a:ea typeface="Times New Roman"/>
                        </a:rPr>
                        <a:t>READ 180 (Stage C) Reading Intervention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dirty="0">
                          <a:effectLst/>
                          <a:latin typeface="Times New Roman"/>
                          <a:ea typeface="Times New Roman"/>
                        </a:rPr>
                        <a:t>Students participate in a 50 min reading instructional block during their study hall period. Students meet in the computer lab for participation in the online portion 20 min daily. Instruction is relevant to high school students. Students use a progress management system to monitor and track their own progress.</a:t>
                      </a:r>
                    </a:p>
                    <a:p>
                      <a:pPr marL="73025" marR="0" algn="l">
                        <a:lnSpc>
                          <a:spcPct val="115000"/>
                        </a:lnSpc>
                        <a:spcBef>
                          <a:spcPts val="0"/>
                        </a:spcBef>
                        <a:spcAft>
                          <a:spcPts val="0"/>
                        </a:spcAft>
                      </a:pPr>
                      <a:r>
                        <a:rPr lang="en-US" sz="1600" dirty="0">
                          <a:effectLst/>
                          <a:latin typeface="Times New Roman"/>
                          <a:ea typeface="Times New Roman"/>
                        </a:rPr>
                        <a:t>Instruction is taught by special education teachers and general education teachers with training in the READ 180 Curriculum.</a:t>
                      </a:r>
                    </a:p>
                    <a:p>
                      <a:pPr marL="73025" marR="0" algn="l">
                        <a:lnSpc>
                          <a:spcPct val="115000"/>
                        </a:lnSpc>
                        <a:spcBef>
                          <a:spcPts val="0"/>
                        </a:spcBef>
                        <a:spcAft>
                          <a:spcPts val="0"/>
                        </a:spcAft>
                      </a:pPr>
                      <a:r>
                        <a:rPr lang="en-US" sz="1600" dirty="0">
                          <a:effectLst/>
                          <a:latin typeface="Times New Roman"/>
                          <a:ea typeface="Times New Roman"/>
                        </a:rPr>
                        <a:t> </a:t>
                      </a:r>
                    </a:p>
                    <a:p>
                      <a:pPr marL="73025" marR="0" algn="l">
                        <a:lnSpc>
                          <a:spcPct val="115000"/>
                        </a:lnSpc>
                        <a:spcBef>
                          <a:spcPts val="0"/>
                        </a:spcBef>
                        <a:spcAft>
                          <a:spcPts val="0"/>
                        </a:spcAft>
                      </a:pPr>
                      <a:r>
                        <a:rPr lang="en-US" sz="1600" dirty="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dirty="0">
                          <a:effectLst/>
                          <a:latin typeface="Times New Roman"/>
                          <a:ea typeface="Times New Roman"/>
                        </a:rPr>
                        <a:t>(1) Students in grades 9 – 12.</a:t>
                      </a:r>
                    </a:p>
                    <a:p>
                      <a:pPr marL="50800" marR="0" algn="l">
                        <a:lnSpc>
                          <a:spcPct val="115000"/>
                        </a:lnSpc>
                        <a:spcBef>
                          <a:spcPts val="0"/>
                        </a:spcBef>
                        <a:spcAft>
                          <a:spcPts val="0"/>
                        </a:spcAft>
                      </a:pPr>
                      <a:r>
                        <a:rPr lang="en-US" sz="1600" dirty="0">
                          <a:effectLst/>
                          <a:latin typeface="Times New Roman"/>
                          <a:ea typeface="Times New Roman"/>
                        </a:rPr>
                        <a:t>(2) Reading performance basic or below basic on state assessment (but above 4</a:t>
                      </a:r>
                      <a:r>
                        <a:rPr lang="en-US" sz="1600" baseline="30000" dirty="0">
                          <a:effectLst/>
                          <a:latin typeface="Times New Roman"/>
                          <a:ea typeface="Times New Roman"/>
                        </a:rPr>
                        <a:t>th</a:t>
                      </a:r>
                      <a:r>
                        <a:rPr lang="en-US" sz="1600" dirty="0">
                          <a:effectLst/>
                          <a:latin typeface="Times New Roman"/>
                          <a:ea typeface="Times New Roman"/>
                        </a:rPr>
                        <a:t> grade reading level).</a:t>
                      </a:r>
                    </a:p>
                    <a:p>
                      <a:pPr marL="50800" marR="0" algn="l">
                        <a:lnSpc>
                          <a:spcPct val="115000"/>
                        </a:lnSpc>
                        <a:spcBef>
                          <a:spcPts val="0"/>
                        </a:spcBef>
                        <a:spcAft>
                          <a:spcPts val="0"/>
                        </a:spcAft>
                      </a:pPr>
                      <a:r>
                        <a:rPr lang="en-US" sz="1600" dirty="0">
                          <a:effectLst/>
                          <a:latin typeface="Times New Roman"/>
                          <a:ea typeface="Times New Roman"/>
                        </a:rPr>
                        <a:t>(3) SRSS risk scores in the moderate range (4 – 8).</a:t>
                      </a:r>
                    </a:p>
                    <a:p>
                      <a:pPr marL="0" marR="0" algn="l">
                        <a:lnSpc>
                          <a:spcPct val="115000"/>
                        </a:lnSpc>
                        <a:spcBef>
                          <a:spcPts val="0"/>
                        </a:spcBef>
                        <a:spcAft>
                          <a:spcPts val="0"/>
                        </a:spcAft>
                      </a:pPr>
                      <a:r>
                        <a:rPr lang="en-US" sz="1600" dirty="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400" u="sng" dirty="0">
                          <a:effectLst/>
                          <a:latin typeface="Times New Roman"/>
                          <a:ea typeface="Times New Roman"/>
                        </a:rPr>
                        <a:t>Student Measures:</a:t>
                      </a:r>
                      <a:endParaRPr lang="en-US" sz="1400" dirty="0">
                        <a:effectLst/>
                        <a:latin typeface="Times New Roman"/>
                        <a:ea typeface="Times New Roman"/>
                      </a:endParaRPr>
                    </a:p>
                    <a:p>
                      <a:pPr marL="109855" marR="0" algn="l">
                        <a:lnSpc>
                          <a:spcPct val="115000"/>
                        </a:lnSpc>
                        <a:spcBef>
                          <a:spcPts val="0"/>
                        </a:spcBef>
                        <a:spcAft>
                          <a:spcPts val="0"/>
                        </a:spcAft>
                      </a:pPr>
                      <a:r>
                        <a:rPr lang="en-US" sz="1400" dirty="0">
                          <a:effectLst/>
                          <a:latin typeface="Times New Roman"/>
                          <a:ea typeface="Times New Roman"/>
                        </a:rPr>
                        <a:t>Meeting individual READ 180 reading goals:</a:t>
                      </a:r>
                    </a:p>
                    <a:p>
                      <a:pPr marL="109855" marR="0" algn="l">
                        <a:lnSpc>
                          <a:spcPct val="115000"/>
                        </a:lnSpc>
                        <a:spcBef>
                          <a:spcPts val="0"/>
                        </a:spcBef>
                        <a:spcAft>
                          <a:spcPts val="0"/>
                        </a:spcAft>
                      </a:pPr>
                      <a:r>
                        <a:rPr lang="en-US" sz="1400" dirty="0">
                          <a:effectLst/>
                          <a:latin typeface="Times New Roman"/>
                          <a:ea typeface="Times New Roman"/>
                        </a:rPr>
                        <a:t>(1) Progress Monitoring with Scholastic Reading Inventory</a:t>
                      </a:r>
                    </a:p>
                    <a:p>
                      <a:pPr marL="109855" marR="0" algn="l">
                        <a:lnSpc>
                          <a:spcPct val="115000"/>
                        </a:lnSpc>
                        <a:spcBef>
                          <a:spcPts val="0"/>
                        </a:spcBef>
                        <a:spcAft>
                          <a:spcPts val="0"/>
                        </a:spcAft>
                      </a:pPr>
                      <a:r>
                        <a:rPr lang="en-US" sz="1400" dirty="0">
                          <a:effectLst/>
                          <a:latin typeface="Times New Roman"/>
                          <a:ea typeface="Times New Roman"/>
                        </a:rPr>
                        <a:t>(2) Writing Assessments</a:t>
                      </a:r>
                    </a:p>
                    <a:p>
                      <a:pPr marL="109855" marR="0" algn="l">
                        <a:lnSpc>
                          <a:spcPct val="115000"/>
                        </a:lnSpc>
                        <a:spcBef>
                          <a:spcPts val="0"/>
                        </a:spcBef>
                        <a:spcAft>
                          <a:spcPts val="0"/>
                        </a:spcAft>
                      </a:pPr>
                      <a:r>
                        <a:rPr lang="en-US" sz="1400" dirty="0">
                          <a:effectLst/>
                          <a:latin typeface="Times New Roman"/>
                          <a:ea typeface="Times New Roman"/>
                        </a:rPr>
                        <a:t>(3) formative assessments (vocabulary, comprehension and spelling)</a:t>
                      </a:r>
                    </a:p>
                    <a:p>
                      <a:pPr marL="109855" marR="0" algn="l">
                        <a:lnSpc>
                          <a:spcPct val="115000"/>
                        </a:lnSpc>
                        <a:spcBef>
                          <a:spcPts val="0"/>
                        </a:spcBef>
                        <a:spcAft>
                          <a:spcPts val="0"/>
                        </a:spcAft>
                      </a:pPr>
                      <a:r>
                        <a:rPr lang="en-US" sz="1400" dirty="0">
                          <a:effectLst/>
                          <a:latin typeface="Times New Roman"/>
                          <a:ea typeface="Times New Roman"/>
                        </a:rPr>
                        <a:t>(4) Curriculum-based Assessments</a:t>
                      </a:r>
                    </a:p>
                    <a:p>
                      <a:pPr marL="109855" marR="0" algn="l">
                        <a:lnSpc>
                          <a:spcPct val="115000"/>
                        </a:lnSpc>
                        <a:spcBef>
                          <a:spcPts val="0"/>
                        </a:spcBef>
                        <a:spcAft>
                          <a:spcPts val="0"/>
                        </a:spcAft>
                      </a:pPr>
                      <a:r>
                        <a:rPr lang="en-US" sz="1400" dirty="0">
                          <a:effectLst/>
                          <a:latin typeface="Times New Roman"/>
                          <a:ea typeface="Times New Roman"/>
                        </a:rPr>
                        <a:t>(5) Attendance in class</a:t>
                      </a:r>
                    </a:p>
                    <a:p>
                      <a:pPr marL="109855" marR="0" algn="l">
                        <a:lnSpc>
                          <a:spcPct val="115000"/>
                        </a:lnSpc>
                        <a:spcBef>
                          <a:spcPts val="0"/>
                        </a:spcBef>
                        <a:spcAft>
                          <a:spcPts val="0"/>
                        </a:spcAft>
                      </a:pPr>
                      <a:r>
                        <a:rPr lang="en-US" sz="1400" u="sng" dirty="0">
                          <a:effectLst/>
                          <a:latin typeface="Times New Roman"/>
                          <a:ea typeface="Times New Roman"/>
                        </a:rPr>
                        <a:t>Treatment Integrity</a:t>
                      </a:r>
                      <a:r>
                        <a:rPr lang="en-US" sz="1400" dirty="0">
                          <a:effectLst/>
                          <a:latin typeface="Times New Roman"/>
                          <a:ea typeface="Times New Roman"/>
                        </a:rPr>
                        <a:t>: Teachers monitor performance and attendance in class. Completion of weekly checklists for activities completed. </a:t>
                      </a:r>
                    </a:p>
                    <a:p>
                      <a:pPr marL="109855" marR="0" algn="l">
                        <a:lnSpc>
                          <a:spcPct val="115000"/>
                        </a:lnSpc>
                        <a:spcBef>
                          <a:spcPts val="0"/>
                        </a:spcBef>
                        <a:spcAft>
                          <a:spcPts val="0"/>
                        </a:spcAft>
                      </a:pPr>
                      <a:r>
                        <a:rPr lang="en-US" sz="1400" u="sng" dirty="0">
                          <a:effectLst/>
                          <a:latin typeface="Times New Roman"/>
                          <a:ea typeface="Times New Roman"/>
                        </a:rPr>
                        <a:t>Social Validity</a:t>
                      </a:r>
                      <a:r>
                        <a:rPr lang="en-US" sz="1400" dirty="0">
                          <a:effectLst/>
                          <a:latin typeface="Times New Roman"/>
                          <a:ea typeface="Times New Roman"/>
                        </a:rPr>
                        <a:t>: Students and teachers complete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dirty="0">
                          <a:effectLst/>
                          <a:latin typeface="Times New Roman"/>
                          <a:ea typeface="Times New Roman"/>
                        </a:rPr>
                        <a:t>Students meet instructional reading goals.</a:t>
                      </a:r>
                    </a:p>
                    <a:p>
                      <a:pPr marL="0" marR="0" algn="l">
                        <a:lnSpc>
                          <a:spcPct val="115000"/>
                        </a:lnSpc>
                        <a:spcBef>
                          <a:spcPts val="0"/>
                        </a:spcBef>
                        <a:spcAft>
                          <a:spcPts val="0"/>
                        </a:spcAft>
                      </a:pPr>
                      <a:r>
                        <a:rPr lang="en-US" sz="1600" dirty="0">
                          <a:effectLst/>
                          <a:latin typeface="Times New Roman"/>
                          <a:ea typeface="Times New Roman"/>
                        </a:rPr>
                        <a:t> </a:t>
                      </a:r>
                    </a:p>
                    <a:p>
                      <a:pPr marL="107950" marR="0" algn="l">
                        <a:lnSpc>
                          <a:spcPct val="115000"/>
                        </a:lnSpc>
                        <a:spcBef>
                          <a:spcPts val="0"/>
                        </a:spcBef>
                        <a:spcAft>
                          <a:spcPts val="0"/>
                        </a:spcAft>
                      </a:pPr>
                      <a:r>
                        <a:rPr lang="en-US" sz="1600" dirty="0">
                          <a:effectLst/>
                          <a:latin typeface="Times New Roman"/>
                          <a:ea typeface="Times New Roman"/>
                        </a:rPr>
                        <a:t>SRSS score in the low risk category (0 – 3) on the next screening time point.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355001" y="5959735"/>
            <a:ext cx="6276191" cy="7368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dirty="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dirty="0">
                <a:solidFill>
                  <a:prstClr val="black"/>
                </a:solidFill>
              </a:rPr>
              <a:t>Journal of Applied School Psychology, 29</a:t>
            </a:r>
            <a:r>
              <a:rPr lang="en-US" sz="1200" dirty="0">
                <a:solidFill>
                  <a:prstClr val="black"/>
                </a:solidFill>
              </a:rPr>
              <a:t>, 203-229.</a:t>
            </a:r>
          </a:p>
        </p:txBody>
      </p:sp>
    </p:spTree>
    <p:extLst>
      <p:ext uri="{BB962C8B-B14F-4D97-AF65-F5344CB8AC3E}">
        <p14:creationId xmlns:p14="http://schemas.microsoft.com/office/powerpoint/2010/main" val="3534703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496961" y="0"/>
          <a:ext cx="9144000" cy="6634106"/>
        </p:xfrm>
        <a:graphic>
          <a:graphicData uri="http://schemas.openxmlformats.org/drawingml/2006/table">
            <a:tbl>
              <a:tblPr/>
              <a:tblGrid>
                <a:gridCol w="1246239">
                  <a:extLst>
                    <a:ext uri="{9D8B030D-6E8A-4147-A177-3AD203B41FA5}">
                      <a16:colId xmlns:a16="http://schemas.microsoft.com/office/drawing/2014/main" val="20000"/>
                    </a:ext>
                  </a:extLst>
                </a:gridCol>
                <a:gridCol w="2258961">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Schoolwide</a:t>
                      </a: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Data:  Entry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57150" marR="0" algn="l">
                        <a:lnSpc>
                          <a:spcPct val="115000"/>
                        </a:lnSpc>
                        <a:spcBef>
                          <a:spcPts val="0"/>
                        </a:spcBef>
                        <a:spcAft>
                          <a:spcPts val="0"/>
                        </a:spcAft>
                      </a:pPr>
                      <a:r>
                        <a:rPr lang="en-US" sz="1600" dirty="0">
                          <a:effectLst/>
                          <a:latin typeface="Times New Roman"/>
                          <a:ea typeface="Times New Roman"/>
                        </a:rPr>
                        <a:t>Mentoring Program (Sophomores/ Juniors/ Seniors)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4775" marR="0" algn="l">
                        <a:lnSpc>
                          <a:spcPct val="115000"/>
                        </a:lnSpc>
                        <a:spcBef>
                          <a:spcPts val="0"/>
                        </a:spcBef>
                        <a:spcAft>
                          <a:spcPts val="0"/>
                        </a:spcAft>
                      </a:pPr>
                      <a:r>
                        <a:rPr lang="en-US" sz="1600" dirty="0">
                          <a:effectLst/>
                          <a:latin typeface="Times New Roman"/>
                          <a:ea typeface="Times New Roman"/>
                        </a:rPr>
                        <a:t>Focus is on academic achievement, character development, problem-solving skills, improving self-esteem, relationships with adults and peers, and school attendance. </a:t>
                      </a:r>
                    </a:p>
                    <a:p>
                      <a:pPr marL="104775" marR="0" algn="l">
                        <a:lnSpc>
                          <a:spcPct val="115000"/>
                        </a:lnSpc>
                        <a:spcBef>
                          <a:spcPts val="0"/>
                        </a:spcBef>
                        <a:spcAft>
                          <a:spcPts val="0"/>
                        </a:spcAft>
                      </a:pPr>
                      <a:r>
                        <a:rPr lang="en-US" sz="1600" dirty="0">
                          <a:effectLst/>
                          <a:latin typeface="Times New Roman"/>
                          <a:ea typeface="Times New Roman"/>
                        </a:rPr>
                        <a:t> </a:t>
                      </a:r>
                    </a:p>
                    <a:p>
                      <a:pPr marL="104775" marR="0" algn="l">
                        <a:lnSpc>
                          <a:spcPct val="115000"/>
                        </a:lnSpc>
                        <a:spcBef>
                          <a:spcPts val="0"/>
                        </a:spcBef>
                        <a:spcAft>
                          <a:spcPts val="0"/>
                        </a:spcAft>
                      </a:pPr>
                      <a:r>
                        <a:rPr lang="en-US" sz="1600" dirty="0">
                          <a:effectLst/>
                          <a:latin typeface="Times New Roman"/>
                          <a:ea typeface="Times New Roman"/>
                        </a:rPr>
                        <a:t>Volunteer teachers serve as mentors; meeting weekly (30 – 60 min) with students during the school day.</a:t>
                      </a:r>
                    </a:p>
                    <a:p>
                      <a:pPr marL="0" marR="0" algn="l">
                        <a:lnSpc>
                          <a:spcPct val="115000"/>
                        </a:lnSpc>
                        <a:spcBef>
                          <a:spcPts val="0"/>
                        </a:spcBef>
                        <a:spcAft>
                          <a:spcPts val="0"/>
                        </a:spcAft>
                      </a:pPr>
                      <a:r>
                        <a:rPr lang="en-US" sz="1600" dirty="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dirty="0">
                          <a:effectLst/>
                          <a:latin typeface="Times New Roman"/>
                          <a:ea typeface="Times New Roman"/>
                        </a:rPr>
                        <a:t>(1) 10th/11</a:t>
                      </a:r>
                      <a:r>
                        <a:rPr lang="en-US" sz="1600" baseline="30000" dirty="0">
                          <a:effectLst/>
                          <a:latin typeface="Times New Roman"/>
                          <a:ea typeface="Times New Roman"/>
                        </a:rPr>
                        <a:t>th</a:t>
                      </a:r>
                      <a:r>
                        <a:rPr lang="en-US" sz="1600" dirty="0">
                          <a:effectLst/>
                          <a:latin typeface="Times New Roman"/>
                          <a:ea typeface="Times New Roman"/>
                        </a:rPr>
                        <a:t>/ 12</a:t>
                      </a:r>
                      <a:r>
                        <a:rPr lang="en-US" sz="1600" baseline="30000" dirty="0">
                          <a:effectLst/>
                          <a:latin typeface="Times New Roman"/>
                          <a:ea typeface="Times New Roman"/>
                        </a:rPr>
                        <a:t>th</a:t>
                      </a:r>
                      <a:r>
                        <a:rPr lang="en-US" sz="1600" dirty="0">
                          <a:effectLst/>
                          <a:latin typeface="Times New Roman"/>
                          <a:ea typeface="Times New Roman"/>
                        </a:rPr>
                        <a:t>  graders</a:t>
                      </a:r>
                    </a:p>
                    <a:p>
                      <a:pPr marL="109855" marR="0" algn="l">
                        <a:lnSpc>
                          <a:spcPct val="115000"/>
                        </a:lnSpc>
                        <a:spcBef>
                          <a:spcPts val="0"/>
                        </a:spcBef>
                        <a:spcAft>
                          <a:spcPts val="0"/>
                        </a:spcAft>
                      </a:pPr>
                      <a:r>
                        <a:rPr lang="en-US" sz="1600" dirty="0">
                          <a:effectLst/>
                          <a:latin typeface="Times New Roman"/>
                          <a:ea typeface="Times New Roman"/>
                        </a:rPr>
                        <a:t>(2) Behavior: </a:t>
                      </a:r>
                    </a:p>
                    <a:p>
                      <a:pPr marL="109855" marR="0" algn="l">
                        <a:lnSpc>
                          <a:spcPct val="115000"/>
                        </a:lnSpc>
                        <a:spcBef>
                          <a:spcPts val="0"/>
                        </a:spcBef>
                        <a:spcAft>
                          <a:spcPts val="0"/>
                        </a:spcAft>
                      </a:pPr>
                      <a:r>
                        <a:rPr lang="en-US" sz="1600" dirty="0">
                          <a:effectLst/>
                          <a:latin typeface="Times New Roman"/>
                          <a:ea typeface="Times New Roman"/>
                        </a:rPr>
                        <a:t>SRSS: High (9-21) or Moderate (4-8) by either 2nd or 7th period teacher</a:t>
                      </a:r>
                    </a:p>
                    <a:p>
                      <a:pPr marL="109855" marR="0" algn="l">
                        <a:lnSpc>
                          <a:spcPct val="115000"/>
                        </a:lnSpc>
                        <a:spcBef>
                          <a:spcPts val="0"/>
                        </a:spcBef>
                        <a:spcAft>
                          <a:spcPts val="0"/>
                        </a:spcAft>
                      </a:pPr>
                      <a:r>
                        <a:rPr lang="en-US" sz="1600" dirty="0">
                          <a:effectLst/>
                          <a:latin typeface="Times New Roman"/>
                          <a:ea typeface="Times New Roman"/>
                        </a:rPr>
                        <a:t>ODR ≥ 2</a:t>
                      </a:r>
                    </a:p>
                    <a:p>
                      <a:pPr marL="109855" marR="0" algn="l">
                        <a:lnSpc>
                          <a:spcPct val="115000"/>
                        </a:lnSpc>
                        <a:spcBef>
                          <a:spcPts val="0"/>
                        </a:spcBef>
                        <a:spcAft>
                          <a:spcPts val="0"/>
                        </a:spcAft>
                      </a:pPr>
                      <a:r>
                        <a:rPr lang="en-US" sz="1600" dirty="0">
                          <a:effectLst/>
                          <a:latin typeface="Times New Roman"/>
                          <a:ea typeface="Times New Roman"/>
                        </a:rPr>
                        <a:t>Absences ≥ 5 days in one grading period</a:t>
                      </a:r>
                    </a:p>
                    <a:p>
                      <a:pPr marL="109855" marR="0" algn="l">
                        <a:lnSpc>
                          <a:spcPct val="115000"/>
                        </a:lnSpc>
                        <a:spcBef>
                          <a:spcPts val="0"/>
                        </a:spcBef>
                        <a:spcAft>
                          <a:spcPts val="0"/>
                        </a:spcAft>
                      </a:pPr>
                      <a:r>
                        <a:rPr lang="en-US" sz="1600" dirty="0">
                          <a:effectLst/>
                          <a:latin typeface="Times New Roman"/>
                          <a:ea typeface="Times New Roman"/>
                        </a:rPr>
                        <a:t>(3) Academic:</a:t>
                      </a:r>
                    </a:p>
                    <a:p>
                      <a:pPr marL="109855" marR="0" algn="l">
                        <a:lnSpc>
                          <a:spcPct val="115000"/>
                        </a:lnSpc>
                        <a:spcBef>
                          <a:spcPts val="0"/>
                        </a:spcBef>
                        <a:spcAft>
                          <a:spcPts val="0"/>
                        </a:spcAft>
                      </a:pPr>
                      <a:r>
                        <a:rPr lang="en-US" sz="1600" dirty="0">
                          <a:effectLst/>
                          <a:latin typeface="Times New Roman"/>
                          <a:ea typeface="Times New Roman"/>
                        </a:rPr>
                        <a:t>GPA ≤ 2.75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dirty="0">
                          <a:effectLst/>
                          <a:latin typeface="Times New Roman"/>
                          <a:ea typeface="Times New Roman"/>
                        </a:rPr>
                        <a:t>Student Measures:</a:t>
                      </a:r>
                      <a:endParaRPr lang="en-US" sz="1600" dirty="0">
                        <a:effectLst/>
                        <a:latin typeface="Times New Roman"/>
                        <a:ea typeface="Times New Roman"/>
                      </a:endParaRPr>
                    </a:p>
                    <a:p>
                      <a:pPr marL="109855" marR="0" algn="l">
                        <a:lnSpc>
                          <a:spcPct val="115000"/>
                        </a:lnSpc>
                        <a:spcBef>
                          <a:spcPts val="0"/>
                        </a:spcBef>
                        <a:spcAft>
                          <a:spcPts val="0"/>
                        </a:spcAft>
                      </a:pPr>
                      <a:r>
                        <a:rPr lang="en-US" sz="1600" dirty="0">
                          <a:effectLst/>
                          <a:latin typeface="Times New Roman"/>
                          <a:ea typeface="Times New Roman"/>
                        </a:rPr>
                        <a:t>(1) Increase of GPA at mid-term and semester report cards.</a:t>
                      </a:r>
                    </a:p>
                    <a:p>
                      <a:pPr marL="109855" marR="0" algn="l">
                        <a:lnSpc>
                          <a:spcPct val="115000"/>
                        </a:lnSpc>
                        <a:spcBef>
                          <a:spcPts val="0"/>
                        </a:spcBef>
                        <a:spcAft>
                          <a:spcPts val="0"/>
                        </a:spcAft>
                      </a:pPr>
                      <a:r>
                        <a:rPr lang="en-US" sz="1600" dirty="0">
                          <a:effectLst/>
                          <a:latin typeface="Times New Roman"/>
                          <a:ea typeface="Times New Roman"/>
                        </a:rPr>
                        <a:t>(2) Decrease of ODR monitored weekly.</a:t>
                      </a:r>
                    </a:p>
                    <a:p>
                      <a:pPr marL="109855" marR="0" algn="l">
                        <a:lnSpc>
                          <a:spcPct val="115000"/>
                        </a:lnSpc>
                        <a:spcBef>
                          <a:spcPts val="0"/>
                        </a:spcBef>
                        <a:spcAft>
                          <a:spcPts val="0"/>
                        </a:spcAft>
                      </a:pPr>
                      <a:r>
                        <a:rPr lang="en-US" sz="1600" dirty="0">
                          <a:effectLst/>
                          <a:latin typeface="Times New Roman"/>
                          <a:ea typeface="Times New Roman"/>
                        </a:rPr>
                        <a:t>(3) Reduced absences (fewer than one per quarter)</a:t>
                      </a:r>
                    </a:p>
                    <a:p>
                      <a:pPr marL="109855" marR="0" algn="l">
                        <a:lnSpc>
                          <a:spcPct val="115000"/>
                        </a:lnSpc>
                        <a:spcBef>
                          <a:spcPts val="0"/>
                        </a:spcBef>
                        <a:spcAft>
                          <a:spcPts val="0"/>
                        </a:spcAft>
                      </a:pPr>
                      <a:r>
                        <a:rPr lang="en-US" sz="1600" u="sng" dirty="0">
                          <a:effectLst/>
                          <a:latin typeface="Times New Roman"/>
                          <a:ea typeface="Times New Roman"/>
                        </a:rPr>
                        <a:t>Treatment Integrity</a:t>
                      </a:r>
                      <a:r>
                        <a:rPr lang="en-US" sz="1600" dirty="0">
                          <a:effectLst/>
                          <a:latin typeface="Times New Roman"/>
                          <a:ea typeface="Times New Roman"/>
                        </a:rPr>
                        <a:t>: Mentors complete weekly mentoring checklists to report meeting time and activities.</a:t>
                      </a:r>
                    </a:p>
                    <a:p>
                      <a:pPr marL="109855" marR="0" algn="l">
                        <a:lnSpc>
                          <a:spcPct val="115000"/>
                        </a:lnSpc>
                        <a:spcBef>
                          <a:spcPts val="0"/>
                        </a:spcBef>
                        <a:spcAft>
                          <a:spcPts val="0"/>
                        </a:spcAft>
                      </a:pPr>
                      <a:r>
                        <a:rPr lang="en-US" sz="1600" u="sng" dirty="0">
                          <a:effectLst/>
                          <a:latin typeface="Times New Roman"/>
                          <a:ea typeface="Times New Roman"/>
                        </a:rPr>
                        <a:t>Social Validity</a:t>
                      </a:r>
                      <a:r>
                        <a:rPr lang="en-US" sz="1600" dirty="0">
                          <a:effectLst/>
                          <a:latin typeface="Times New Roman"/>
                          <a:ea typeface="Times New Roman"/>
                        </a:rPr>
                        <a:t>: Pre and post surveys for students and mentors.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dirty="0">
                          <a:effectLst/>
                          <a:latin typeface="Times New Roman"/>
                          <a:ea typeface="Times New Roman"/>
                        </a:rPr>
                        <a:t>Yearlong support</a:t>
                      </a:r>
                    </a:p>
                    <a:p>
                      <a:pPr marL="50800" marR="0" algn="l">
                        <a:lnSpc>
                          <a:spcPct val="115000"/>
                        </a:lnSpc>
                        <a:spcBef>
                          <a:spcPts val="0"/>
                        </a:spcBef>
                        <a:spcAft>
                          <a:spcPts val="0"/>
                        </a:spcAft>
                      </a:pPr>
                      <a:r>
                        <a:rPr lang="en-US" sz="1600" dirty="0">
                          <a:effectLst/>
                          <a:latin typeface="Times New Roman"/>
                          <a:ea typeface="Times New Roman"/>
                        </a:rPr>
                        <a:t> </a:t>
                      </a:r>
                    </a:p>
                    <a:p>
                      <a:pPr marL="50800" marR="0" algn="l">
                        <a:lnSpc>
                          <a:spcPct val="115000"/>
                        </a:lnSpc>
                        <a:spcBef>
                          <a:spcPts val="0"/>
                        </a:spcBef>
                        <a:spcAft>
                          <a:spcPts val="0"/>
                        </a:spcAft>
                      </a:pPr>
                      <a:r>
                        <a:rPr lang="en-US" sz="1600" dirty="0">
                          <a:effectLst/>
                          <a:latin typeface="Times New Roman"/>
                          <a:ea typeface="Times New Roman"/>
                        </a:rPr>
                        <a:t>Students who no longer meet criteria next fall</a:t>
                      </a:r>
                    </a:p>
                    <a:p>
                      <a:pPr marL="50800" marR="0" algn="l">
                        <a:lnSpc>
                          <a:spcPct val="115000"/>
                        </a:lnSpc>
                        <a:spcBef>
                          <a:spcPts val="0"/>
                        </a:spcBef>
                        <a:spcAft>
                          <a:spcPts val="0"/>
                        </a:spcAft>
                      </a:pPr>
                      <a:r>
                        <a:rPr lang="en-US" sz="1600" dirty="0">
                          <a:effectLst/>
                          <a:latin typeface="Times New Roman"/>
                          <a:ea typeface="Times New Roman"/>
                        </a:rPr>
                        <a:t> </a:t>
                      </a:r>
                    </a:p>
                    <a:p>
                      <a:pPr marL="50800" marR="0" algn="l">
                        <a:lnSpc>
                          <a:spcPct val="115000"/>
                        </a:lnSpc>
                        <a:spcBef>
                          <a:spcPts val="0"/>
                        </a:spcBef>
                        <a:spcAft>
                          <a:spcPts val="0"/>
                        </a:spcAft>
                      </a:pPr>
                      <a:r>
                        <a:rPr lang="en-US" sz="1600" dirty="0">
                          <a:effectLst/>
                          <a:latin typeface="Times New Roman"/>
                          <a:ea typeface="Times New Roman"/>
                        </a:rPr>
                        <a:t>Seniors: graduation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7" name="Rectangle 6"/>
          <p:cNvSpPr/>
          <p:nvPr/>
        </p:nvSpPr>
        <p:spPr>
          <a:xfrm>
            <a:off x="129092" y="6013525"/>
            <a:ext cx="7498080" cy="75841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dirty="0">
                <a:solidFill>
                  <a:prstClr val="black"/>
                </a:solidFill>
              </a:rPr>
              <a:t>Lane, K. L., Oakes, W. P., Menzies, H. M., </a:t>
            </a:r>
            <a:r>
              <a:rPr lang="en-US" sz="1200" dirty="0" err="1">
                <a:solidFill>
                  <a:prstClr val="black"/>
                </a:solidFill>
              </a:rPr>
              <a:t>Oyer</a:t>
            </a:r>
            <a:r>
              <a:rPr lang="en-US" sz="1200" dirty="0">
                <a:solidFill>
                  <a:prstClr val="black"/>
                </a:solidFill>
              </a:rPr>
              <a:t>, J., &amp; Jenkins, A. (2013). Working within the context of three-tiered models of prevention: Using school wide data to identify high school students for targeted supports. </a:t>
            </a:r>
            <a:r>
              <a:rPr lang="en-US" sz="1200" i="1" dirty="0">
                <a:solidFill>
                  <a:prstClr val="black"/>
                </a:solidFill>
              </a:rPr>
              <a:t>Journal of Applied School Psychology, 29</a:t>
            </a:r>
            <a:r>
              <a:rPr lang="en-US" sz="1200" dirty="0">
                <a:solidFill>
                  <a:prstClr val="black"/>
                </a:solidFill>
              </a:rPr>
              <a:t>, 203-229</a:t>
            </a:r>
          </a:p>
        </p:txBody>
      </p:sp>
    </p:spTree>
    <p:extLst>
      <p:ext uri="{BB962C8B-B14F-4D97-AF65-F5344CB8AC3E}">
        <p14:creationId xmlns:p14="http://schemas.microsoft.com/office/powerpoint/2010/main" val="3856848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24000" y="0"/>
          <a:ext cx="9144000" cy="6634106"/>
        </p:xfrm>
        <a:graphic>
          <a:graphicData uri="http://schemas.openxmlformats.org/drawingml/2006/table">
            <a:tbl>
              <a:tblPr/>
              <a:tblGrid>
                <a:gridCol w="1143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Schoolwide</a:t>
                      </a: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Data:  Entry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104775" marR="0" algn="l">
                        <a:lnSpc>
                          <a:spcPct val="115000"/>
                        </a:lnSpc>
                        <a:spcBef>
                          <a:spcPts val="0"/>
                        </a:spcBef>
                        <a:spcAft>
                          <a:spcPts val="0"/>
                        </a:spcAft>
                      </a:pPr>
                      <a:r>
                        <a:rPr lang="en-US" sz="1600">
                          <a:effectLst/>
                          <a:latin typeface="Times New Roman"/>
                          <a:ea typeface="Times New Roman"/>
                        </a:rPr>
                        <a:t>Targeted Algebra II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dirty="0">
                          <a:effectLst/>
                          <a:latin typeface="Times New Roman"/>
                          <a:ea typeface="Times New Roman"/>
                        </a:rPr>
                        <a:t>Direct, targeted instruction of Algebra II learning targets by math teachers.  </a:t>
                      </a:r>
                    </a:p>
                    <a:p>
                      <a:pPr marL="73025" marR="50800" algn="l">
                        <a:lnSpc>
                          <a:spcPct val="115000"/>
                        </a:lnSpc>
                        <a:spcBef>
                          <a:spcPts val="0"/>
                        </a:spcBef>
                        <a:spcAft>
                          <a:spcPts val="0"/>
                        </a:spcAft>
                      </a:pPr>
                      <a:r>
                        <a:rPr lang="en-US" sz="1600" dirty="0">
                          <a:effectLst/>
                          <a:latin typeface="Times New Roman"/>
                          <a:ea typeface="Times New Roman"/>
                        </a:rPr>
                        <a:t>Time will be used to re-teach concepts, provide one-on-one or small group instruction and offer greater supports for students struggling to pass the graduation requirement course.</a:t>
                      </a:r>
                    </a:p>
                    <a:p>
                      <a:pPr marL="73025" marR="0" algn="l">
                        <a:lnSpc>
                          <a:spcPct val="115000"/>
                        </a:lnSpc>
                        <a:spcBef>
                          <a:spcPts val="0"/>
                        </a:spcBef>
                        <a:spcAft>
                          <a:spcPts val="0"/>
                        </a:spcAft>
                      </a:pPr>
                      <a:r>
                        <a:rPr lang="en-US" sz="1600" dirty="0">
                          <a:effectLst/>
                          <a:latin typeface="Times New Roman"/>
                          <a:ea typeface="Times New Roman"/>
                        </a:rPr>
                        <a:t> </a:t>
                      </a:r>
                    </a:p>
                    <a:p>
                      <a:pPr marL="73025" marR="0" algn="l">
                        <a:lnSpc>
                          <a:spcPct val="115000"/>
                        </a:lnSpc>
                        <a:spcBef>
                          <a:spcPts val="0"/>
                        </a:spcBef>
                        <a:spcAft>
                          <a:spcPts val="0"/>
                        </a:spcAft>
                      </a:pPr>
                      <a:r>
                        <a:rPr lang="en-US" sz="1600" dirty="0">
                          <a:effectLst/>
                          <a:latin typeface="Times New Roman"/>
                          <a:ea typeface="Times New Roman"/>
                        </a:rPr>
                        <a:t>50 min per day until exit criteria is met.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dirty="0">
                          <a:effectLst/>
                          <a:latin typeface="Times New Roman"/>
                          <a:ea typeface="Times New Roman"/>
                        </a:rPr>
                        <a:t>(1) 12th graders</a:t>
                      </a:r>
                    </a:p>
                    <a:p>
                      <a:pPr marL="50800" marR="0" algn="l">
                        <a:lnSpc>
                          <a:spcPct val="115000"/>
                        </a:lnSpc>
                        <a:spcBef>
                          <a:spcPts val="0"/>
                        </a:spcBef>
                        <a:spcAft>
                          <a:spcPts val="0"/>
                        </a:spcAft>
                      </a:pPr>
                      <a:r>
                        <a:rPr lang="en-US" sz="1600" dirty="0">
                          <a:effectLst/>
                          <a:latin typeface="Times New Roman"/>
                          <a:ea typeface="Times New Roman"/>
                        </a:rPr>
                        <a:t>(2) Algebra II grade drops below a 75 at any point in the semester</a:t>
                      </a:r>
                    </a:p>
                    <a:p>
                      <a:pPr marL="50800" marR="0" algn="l">
                        <a:lnSpc>
                          <a:spcPct val="115000"/>
                        </a:lnSpc>
                        <a:spcBef>
                          <a:spcPts val="0"/>
                        </a:spcBef>
                        <a:spcAft>
                          <a:spcPts val="0"/>
                        </a:spcAft>
                      </a:pPr>
                      <a:r>
                        <a:rPr lang="en-US" sz="1600" dirty="0">
                          <a:effectLst/>
                          <a:latin typeface="Times New Roman"/>
                          <a:ea typeface="Times New Roman"/>
                        </a:rPr>
                        <a:t>(3) Have study hall time available and permission of 5th period teacher</a:t>
                      </a:r>
                    </a:p>
                    <a:p>
                      <a:pPr marL="50800" marR="0" algn="l">
                        <a:lnSpc>
                          <a:spcPct val="115000"/>
                        </a:lnSpc>
                        <a:spcBef>
                          <a:spcPts val="0"/>
                        </a:spcBef>
                        <a:spcAft>
                          <a:spcPts val="0"/>
                        </a:spcAft>
                      </a:pPr>
                      <a:r>
                        <a:rPr lang="en-US" sz="1600" dirty="0">
                          <a:effectLst/>
                          <a:latin typeface="Times New Roman"/>
                          <a:ea typeface="Times New Roman"/>
                        </a:rPr>
                        <a:t>(4) Self-selecting to engage in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r>
                        <a:rPr lang="en-US" sz="1600">
                          <a:effectLst/>
                          <a:latin typeface="Times New Roman"/>
                          <a:ea typeface="Times New Roman"/>
                        </a:rPr>
                        <a:t>:</a:t>
                      </a:r>
                    </a:p>
                    <a:p>
                      <a:pPr marL="109855" marR="0" algn="l">
                        <a:lnSpc>
                          <a:spcPct val="115000"/>
                        </a:lnSpc>
                        <a:spcBef>
                          <a:spcPts val="0"/>
                        </a:spcBef>
                        <a:spcAft>
                          <a:spcPts val="0"/>
                        </a:spcAft>
                      </a:pPr>
                      <a:r>
                        <a:rPr lang="en-US" sz="1600">
                          <a:effectLst/>
                          <a:latin typeface="Times New Roman"/>
                          <a:ea typeface="Times New Roman"/>
                        </a:rPr>
                        <a:t>Algebra II classroom grades</a:t>
                      </a:r>
                    </a:p>
                    <a:p>
                      <a:pPr marL="109855" marR="0" algn="l">
                        <a:lnSpc>
                          <a:spcPct val="115000"/>
                        </a:lnSpc>
                        <a:spcBef>
                          <a:spcPts val="0"/>
                        </a:spcBef>
                        <a:spcAft>
                          <a:spcPts val="0"/>
                        </a:spcAft>
                      </a:pPr>
                      <a:r>
                        <a:rPr lang="en-US" sz="1600">
                          <a:effectLst/>
                          <a:latin typeface="Times New Roman"/>
                          <a:ea typeface="Times New Roman"/>
                        </a:rPr>
                        <a:t>Daily class average if grade is ≤ 75</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Daily monitoring of the lessons covered and student attendance</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Student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dirty="0">
                          <a:effectLst/>
                          <a:latin typeface="Times New Roman"/>
                          <a:ea typeface="Times New Roman"/>
                        </a:rPr>
                        <a:t>Algebra II Grade increases to satisfactory level (above 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86062" y="6024282"/>
            <a:ext cx="6652708" cy="7046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dirty="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dirty="0">
                <a:solidFill>
                  <a:prstClr val="black"/>
                </a:solidFill>
              </a:rPr>
              <a:t>Journal of Applied School Psychology, 29</a:t>
            </a:r>
            <a:r>
              <a:rPr lang="en-US" sz="1200" dirty="0">
                <a:solidFill>
                  <a:prstClr val="black"/>
                </a:solidFill>
              </a:rPr>
              <a:t>, 203-229.</a:t>
            </a:r>
          </a:p>
        </p:txBody>
      </p:sp>
    </p:spTree>
    <p:extLst>
      <p:ext uri="{BB962C8B-B14F-4D97-AF65-F5344CB8AC3E}">
        <p14:creationId xmlns:p14="http://schemas.microsoft.com/office/powerpoint/2010/main" val="2321959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schemeClr val="tx1">
                        <a:alpha val="30000"/>
                      </a:scheme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schemeClr val="tx1">
                        <a:alpha val="30000"/>
                      </a:scheme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dirty="0">
                    <a:ln w="3175">
                      <a:solidFill>
                        <a:prstClr val="white">
                          <a:alpha val="70000"/>
                        </a:prstClr>
                      </a:solidFill>
                    </a:ln>
                    <a:solidFill>
                      <a:schemeClr val="tx1">
                        <a:alpha val="30000"/>
                      </a:scheme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dirty="0">
                    <a:ln w="3175">
                      <a:solidFill>
                        <a:prstClr val="white">
                          <a:alpha val="70000"/>
                        </a:prstClr>
                      </a:solidFill>
                    </a:ln>
                    <a:solidFill>
                      <a:schemeClr val="tx1">
                        <a:alpha val="30000"/>
                      </a:scheme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schemeClr val="tx1">
                      <a:alpha val="30000"/>
                    </a:scheme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schemeClr val="tx1">
                    <a:alpha val="30000"/>
                  </a:scheme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pic>
        <p:nvPicPr>
          <p:cNvPr id="25" name="Content Placeholder 8">
            <a:extLst>
              <a:ext uri="{FF2B5EF4-FFF2-40B4-BE49-F238E27FC236}">
                <a16:creationId xmlns:a16="http://schemas.microsoft.com/office/drawing/2014/main" id="{385AA4C4-0BD8-4A55-8DC8-7BFF33BBB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00" y="2986388"/>
            <a:ext cx="4401759" cy="3718569"/>
          </a:xfrm>
          <a:prstGeom prst="rect">
            <a:avLst/>
          </a:prstGeom>
          <a:ln>
            <a:noFill/>
          </a:ln>
          <a:effectLst>
            <a:outerShdw blurRad="292100" dist="139700" dir="2700000" algn="tl" rotWithShape="0">
              <a:srgbClr val="333333">
                <a:alpha val="65000"/>
              </a:srgbClr>
            </a:outerShdw>
          </a:effectLst>
        </p:spPr>
      </p:pic>
      <p:sp>
        <p:nvSpPr>
          <p:cNvPr id="26" name="Title 3">
            <a:extLst>
              <a:ext uri="{FF2B5EF4-FFF2-40B4-BE49-F238E27FC236}">
                <a16:creationId xmlns:a16="http://schemas.microsoft.com/office/drawing/2014/main" id="{67C9CBAD-41D2-425A-A8BC-55ACC3E2CF93}"/>
              </a:ext>
            </a:extLst>
          </p:cNvPr>
          <p:cNvSpPr txBox="1">
            <a:spLocks/>
          </p:cNvSpPr>
          <p:nvPr/>
        </p:nvSpPr>
        <p:spPr>
          <a:xfrm>
            <a:off x="1980467" y="2259055"/>
            <a:ext cx="8382000" cy="73572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dirty="0">
                <a:solidFill>
                  <a:prstClr val="white"/>
                </a:solidFill>
              </a:rPr>
              <a:t>Tertiary (Tier 3) Intervention Grids</a:t>
            </a:r>
          </a:p>
        </p:txBody>
      </p:sp>
      <p:sp>
        <p:nvSpPr>
          <p:cNvPr id="28" name="Oval 27">
            <a:extLst>
              <a:ext uri="{FF2B5EF4-FFF2-40B4-BE49-F238E27FC236}">
                <a16:creationId xmlns:a16="http://schemas.microsoft.com/office/drawing/2014/main" id="{0E9686A1-62F1-4526-8219-3300662C3219}"/>
              </a:ext>
            </a:extLst>
          </p:cNvPr>
          <p:cNvSpPr/>
          <p:nvPr/>
        </p:nvSpPr>
        <p:spPr>
          <a:xfrm>
            <a:off x="4083585" y="855613"/>
            <a:ext cx="3810000" cy="1143000"/>
          </a:xfrm>
          <a:prstGeom prst="ellipse">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573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txBox="1">
            <a:spLocks noGrp="1" noChangeArrowheads="1"/>
          </p:cNvSpPr>
          <p:nvPr/>
        </p:nvSpPr>
        <p:spPr bwMode="auto">
          <a:xfrm>
            <a:off x="48768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US" altLang="en-US" sz="1000">
                <a:solidFill>
                  <a:srgbClr val="000000"/>
                </a:solidFill>
                <a:latin typeface="Century Gothic" charset="0"/>
                <a:cs typeface="Arial" charset="0"/>
              </a:rPr>
              <a:t>State of Tennessee DOE Technical Assistance Grant IRB # 090935</a:t>
            </a:r>
          </a:p>
        </p:txBody>
      </p:sp>
      <p:sp>
        <p:nvSpPr>
          <p:cNvPr id="337923" name="Rectangle 2"/>
          <p:cNvSpPr>
            <a:spLocks noGrp="1" noChangeArrowheads="1"/>
          </p:cNvSpPr>
          <p:nvPr>
            <p:ph type="title" idx="4294967295"/>
          </p:nvPr>
        </p:nvSpPr>
        <p:spPr>
          <a:xfrm>
            <a:off x="1524000" y="57150"/>
            <a:ext cx="9144000" cy="838200"/>
          </a:xfrm>
        </p:spPr>
        <p:txBody>
          <a:bodyPr>
            <a:normAutofit fontScale="90000"/>
          </a:bodyPr>
          <a:lstStyle/>
          <a:p>
            <a:pPr algn="ctr" eaLnBrk="1" hangingPunct="1"/>
            <a:r>
              <a:rPr lang="en-US" altLang="en-US" sz="3600" dirty="0">
                <a:solidFill>
                  <a:srgbClr val="495073"/>
                </a:solidFill>
              </a:rPr>
              <a:t>SAMPLE TERTIARY (Tier 3) INTERVENTION GRID</a:t>
            </a:r>
            <a:endParaRPr lang="en-US" altLang="en-US" sz="4000" dirty="0">
              <a:solidFill>
                <a:srgbClr val="495073"/>
              </a:solidFill>
            </a:endParaRPr>
          </a:p>
        </p:txBody>
      </p:sp>
      <p:graphicFrame>
        <p:nvGraphicFramePr>
          <p:cNvPr id="565273" name="Group 25"/>
          <p:cNvGraphicFramePr>
            <a:graphicFrameLocks noGrp="1"/>
          </p:cNvGraphicFramePr>
          <p:nvPr>
            <p:extLst>
              <p:ext uri="{D42A27DB-BD31-4B8C-83A1-F6EECF244321}">
                <p14:modId xmlns:p14="http://schemas.microsoft.com/office/powerpoint/2010/main" val="4028043897"/>
              </p:ext>
            </p:extLst>
          </p:nvPr>
        </p:nvGraphicFramePr>
        <p:xfrm>
          <a:off x="1312433" y="990601"/>
          <a:ext cx="9355567" cy="5810251"/>
        </p:xfrm>
        <a:graphic>
          <a:graphicData uri="http://schemas.openxmlformats.org/drawingml/2006/table">
            <a:tbl>
              <a:tblPr/>
              <a:tblGrid>
                <a:gridCol w="1247409">
                  <a:extLst>
                    <a:ext uri="{9D8B030D-6E8A-4147-A177-3AD203B41FA5}">
                      <a16:colId xmlns:a16="http://schemas.microsoft.com/office/drawing/2014/main" val="20000"/>
                    </a:ext>
                  </a:extLst>
                </a:gridCol>
                <a:gridCol w="1403335">
                  <a:extLst>
                    <a:ext uri="{9D8B030D-6E8A-4147-A177-3AD203B41FA5}">
                      <a16:colId xmlns:a16="http://schemas.microsoft.com/office/drawing/2014/main" val="20001"/>
                    </a:ext>
                  </a:extLst>
                </a:gridCol>
                <a:gridCol w="2860270">
                  <a:extLst>
                    <a:ext uri="{9D8B030D-6E8A-4147-A177-3AD203B41FA5}">
                      <a16:colId xmlns:a16="http://schemas.microsoft.com/office/drawing/2014/main" val="20002"/>
                    </a:ext>
                  </a:extLst>
                </a:gridCol>
                <a:gridCol w="2119620">
                  <a:extLst>
                    <a:ext uri="{9D8B030D-6E8A-4147-A177-3AD203B41FA5}">
                      <a16:colId xmlns:a16="http://schemas.microsoft.com/office/drawing/2014/main" val="20003"/>
                    </a:ext>
                  </a:extLst>
                </a:gridCol>
                <a:gridCol w="1724933">
                  <a:extLst>
                    <a:ext uri="{9D8B030D-6E8A-4147-A177-3AD203B41FA5}">
                      <a16:colId xmlns:a16="http://schemas.microsoft.com/office/drawing/2014/main" val="20004"/>
                    </a:ext>
                  </a:extLst>
                </a:gridCol>
              </a:tblGrid>
              <a:tr h="655638">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Support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Description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Schoolwide Data: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Entry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Data to Monitor Progress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Exit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extLst>
                  <a:ext uri="{0D108BD9-81ED-4DB2-BD59-A6C34878D82A}">
                    <a16:rowId xmlns:a16="http://schemas.microsoft.com/office/drawing/2014/main" val="10000"/>
                  </a:ext>
                </a:extLst>
              </a:tr>
              <a:tr h="5154613">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7274F"/>
                          </a:solidFill>
                          <a:effectLst/>
                          <a:latin typeface="Verdana" charset="0"/>
                          <a:ea typeface="MS PGothic" charset="-128"/>
                        </a:rPr>
                        <a:t>Functional Assessment-Based Intervention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7274F"/>
                          </a:solidFill>
                          <a:effectLst/>
                          <a:latin typeface="Verdana" charset="0"/>
                          <a:ea typeface="MS PGothic" charset="-128"/>
                        </a:rPr>
                        <a:t>Individualized interventions developed by the behavior specialist and PBS team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7274F"/>
                          </a:solidFill>
                          <a:effectLst/>
                          <a:latin typeface="Verdana" charset="0"/>
                          <a:ea typeface="MS PGothic" charset="-128"/>
                        </a:rPr>
                        <a:t>Students who: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sng" strike="noStrike" cap="none" normalizeH="0" baseline="0" dirty="0">
                          <a:ln>
                            <a:noFill/>
                          </a:ln>
                          <a:solidFill>
                            <a:srgbClr val="27274F"/>
                          </a:solidFill>
                          <a:effectLst/>
                          <a:latin typeface="Verdana" charset="0"/>
                          <a:ea typeface="MS PGothic" charset="-128"/>
                        </a:rPr>
                        <a:t>Behavior</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-scored in the high risk category on  the Student Risk Screening Scale (SRSS), or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scored in the clinical range on one following Strengths and Difficulties (SDQ) subscales: Emotional Symptoms, Conduct Problems, Hyperactivity, or Prosocial  Behavior,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-earned more than 5 office discipline referrals (ODR) for major events during a grading period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OR</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1" i="0" u="sng" strike="noStrike" cap="none" normalizeH="0" baseline="0" dirty="0">
                          <a:ln>
                            <a:noFill/>
                          </a:ln>
                          <a:solidFill>
                            <a:srgbClr val="27274F"/>
                          </a:solidFill>
                          <a:effectLst/>
                          <a:latin typeface="Verdana" charset="0"/>
                          <a:ea typeface="MS PGothic" charset="-128"/>
                        </a:rPr>
                        <a:t>Academic</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identified at highest risk for school failure: recommended for retention; or scored far below basic on state-wide or district-wide  assessments</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lnSpc>
                          <a:spcPct val="90000"/>
                        </a:lnSpc>
                        <a:spcBef>
                          <a:spcPts val="1000"/>
                        </a:spcBef>
                        <a:buFont typeface="Arial" charset="0"/>
                        <a:tabLst>
                          <a:tab pos="228600" algn="l"/>
                        </a:tabLst>
                        <a:defRPr sz="2400">
                          <a:solidFill>
                            <a:schemeClr val="tx1"/>
                          </a:solidFill>
                          <a:latin typeface="Calibri" charset="0"/>
                        </a:defRPr>
                      </a:lvl1pPr>
                      <a:lvl2pPr marL="742950" indent="-285750">
                        <a:lnSpc>
                          <a:spcPct val="90000"/>
                        </a:lnSpc>
                        <a:spcBef>
                          <a:spcPts val="500"/>
                        </a:spcBef>
                        <a:buFont typeface="Arial" charset="0"/>
                        <a:tabLst>
                          <a:tab pos="228600" algn="l"/>
                        </a:tabLst>
                        <a:defRPr sz="2000">
                          <a:solidFill>
                            <a:schemeClr val="tx1"/>
                          </a:solidFill>
                          <a:latin typeface="Calibri" charset="0"/>
                        </a:defRPr>
                      </a:lvl2pPr>
                      <a:lvl3pPr marL="1143000" indent="-228600">
                        <a:lnSpc>
                          <a:spcPct val="90000"/>
                        </a:lnSpc>
                        <a:spcBef>
                          <a:spcPts val="500"/>
                        </a:spcBef>
                        <a:buFont typeface="Arial" charset="0"/>
                        <a:tabLst>
                          <a:tab pos="228600" algn="l"/>
                        </a:tabLst>
                        <a:defRPr>
                          <a:solidFill>
                            <a:schemeClr val="tx1"/>
                          </a:solidFill>
                          <a:latin typeface="Calibri" charset="0"/>
                        </a:defRPr>
                      </a:lvl3pPr>
                      <a:lvl4pPr marL="1600200" indent="-228600">
                        <a:lnSpc>
                          <a:spcPct val="90000"/>
                        </a:lnSpc>
                        <a:spcBef>
                          <a:spcPts val="500"/>
                        </a:spcBef>
                        <a:buFont typeface="Arial" charset="0"/>
                        <a:tabLst>
                          <a:tab pos="228600" algn="l"/>
                        </a:tabLst>
                        <a:defRPr sz="1600">
                          <a:solidFill>
                            <a:schemeClr val="tx1"/>
                          </a:solidFill>
                          <a:latin typeface="Calibri" charset="0"/>
                        </a:defRPr>
                      </a:lvl4pPr>
                      <a:lvl5pPr marL="2057400" indent="-228600">
                        <a:lnSpc>
                          <a:spcPct val="90000"/>
                        </a:lnSpc>
                        <a:spcBef>
                          <a:spcPts val="500"/>
                        </a:spcBef>
                        <a:buFont typeface="Arial" charset="0"/>
                        <a:tabLst>
                          <a:tab pos="228600" algn="l"/>
                        </a:tabLst>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9pPr>
                    </a:lstStyle>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Data will be collected on both the (a) target (problem) behavior and (b) replacement (desirable) behavior identified by the team on an on-going basis.</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 </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Weekly teacher report on academic status</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ODR data collected weekly</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Treatment Integrity</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Social Validity</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7274F"/>
                          </a:solidFill>
                          <a:effectLst/>
                          <a:latin typeface="Verdana" charset="0"/>
                          <a:ea typeface="MS PGothic" charset="-128"/>
                        </a:rPr>
                        <a:t>The function-based intervention will be faded once a functional relation is demonstrated using a validated single case methodology design (e.g., withdrawal design) and the behavioral objectives specified in the plan are met.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274638"/>
            <a:ext cx="7467600"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a:defRPr/>
            </a:pPr>
            <a:r>
              <a:rPr lang="en-US" dirty="0">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nvPr>
        </p:nvGraphicFramePr>
        <p:xfrm>
          <a:off x="2057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1981200" y="6257926"/>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solidFill>
                  <a:prstClr val="black"/>
                </a:solidFill>
                <a:latin typeface="Century Schoolbook" pitchFamily="18" charset="0"/>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3453"/>
          <a:stretch/>
        </p:blipFill>
        <p:spPr bwMode="auto">
          <a:xfrm>
            <a:off x="9321738" y="3733801"/>
            <a:ext cx="1346263" cy="18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9542" y="220351"/>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58538" y="1021772"/>
            <a:ext cx="1801062"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46567" y="2132070"/>
            <a:ext cx="3162455"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5057708"/>
            <a:ext cx="5076823" cy="1800292"/>
          </a:xfrm>
          <a:prstGeom prst="rect">
            <a:avLst/>
          </a:prstGeom>
          <a:noFill/>
        </p:spPr>
      </p:pic>
      <p:pic>
        <p:nvPicPr>
          <p:cNvPr id="20" name="Picture 19">
            <a:extLst>
              <a:ext uri="{FF2B5EF4-FFF2-40B4-BE49-F238E27FC236}">
                <a16:creationId xmlns:a16="http://schemas.microsoft.com/office/drawing/2014/main" id="{97556CCE-98EB-4C42-A117-A29BFBE109E1}"/>
              </a:ext>
            </a:extLst>
          </p:cNvPr>
          <p:cNvPicPr>
            <a:picLocks noChangeAspect="1"/>
          </p:cNvPicPr>
          <p:nvPr/>
        </p:nvPicPr>
        <p:blipFill>
          <a:blip r:embed="rId20"/>
          <a:stretch>
            <a:fillRect/>
          </a:stretch>
        </p:blipFill>
        <p:spPr>
          <a:xfrm>
            <a:off x="357185" y="117916"/>
            <a:ext cx="11477625" cy="3819525"/>
          </a:xfrm>
          <a:prstGeom prst="rect">
            <a:avLst/>
          </a:prstGeom>
        </p:spPr>
      </p:pic>
      <p:sp>
        <p:nvSpPr>
          <p:cNvPr id="21" name="TextBox 20">
            <a:extLst>
              <a:ext uri="{FF2B5EF4-FFF2-40B4-BE49-F238E27FC236}">
                <a16:creationId xmlns:a16="http://schemas.microsoft.com/office/drawing/2014/main" id="{1C29C22E-8AB8-460F-85B2-DBD275406B78}"/>
              </a:ext>
            </a:extLst>
          </p:cNvPr>
          <p:cNvSpPr txBox="1"/>
          <p:nvPr/>
        </p:nvSpPr>
        <p:spPr>
          <a:xfrm>
            <a:off x="2366207" y="4117357"/>
            <a:ext cx="7459579" cy="1015663"/>
          </a:xfrm>
          <a:prstGeom prst="rect">
            <a:avLst/>
          </a:prstGeom>
          <a:noFill/>
          <a:ln w="76200">
            <a:solidFill>
              <a:schemeClr val="accent5">
                <a:lumMod val="60000"/>
                <a:lumOff val="40000"/>
              </a:schemeClr>
            </a:solidFill>
          </a:ln>
        </p:spPr>
        <p:txBody>
          <a:bodyPr wrap="square" rtlCol="0">
            <a:spAutoFit/>
          </a:bodyPr>
          <a:lstStyle/>
          <a:p>
            <a:pPr algn="ctr"/>
            <a:r>
              <a:rPr lang="en-US" sz="2000" dirty="0"/>
              <a:t>What are some Tier 2 and 3 interventions you currently have at your school? What data are used for decision making? How might screening data be used to support current efforts?</a:t>
            </a:r>
          </a:p>
        </p:txBody>
      </p:sp>
      <p:pic>
        <p:nvPicPr>
          <p:cNvPr id="22" name="Picture 21">
            <a:extLst>
              <a:ext uri="{FF2B5EF4-FFF2-40B4-BE49-F238E27FC236}">
                <a16:creationId xmlns:a16="http://schemas.microsoft.com/office/drawing/2014/main" id="{FBBDBC71-2A87-4328-A787-FE5E93B01A29}"/>
              </a:ext>
            </a:extLst>
          </p:cNvPr>
          <p:cNvPicPr>
            <a:picLocks noChangeAspect="1"/>
          </p:cNvPicPr>
          <p:nvPr/>
        </p:nvPicPr>
        <p:blipFill rotWithShape="1">
          <a:blip r:embed="rId21"/>
          <a:srcRect r="43751"/>
          <a:stretch/>
        </p:blipFill>
        <p:spPr>
          <a:xfrm>
            <a:off x="0" y="5154580"/>
            <a:ext cx="3302599" cy="1518597"/>
          </a:xfrm>
          <a:prstGeom prst="rect">
            <a:avLst/>
          </a:prstGeom>
        </p:spPr>
      </p:pic>
      <p:sp>
        <p:nvSpPr>
          <p:cNvPr id="23" name="Rectangle 22">
            <a:extLst>
              <a:ext uri="{FF2B5EF4-FFF2-40B4-BE49-F238E27FC236}">
                <a16:creationId xmlns:a16="http://schemas.microsoft.com/office/drawing/2014/main" id="{5C98B6CE-9BA7-440C-A746-4A3E610C29D2}"/>
              </a:ext>
            </a:extLst>
          </p:cNvPr>
          <p:cNvSpPr/>
          <p:nvPr/>
        </p:nvSpPr>
        <p:spPr>
          <a:xfrm>
            <a:off x="346428" y="6294055"/>
            <a:ext cx="2816319" cy="1721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C8BD1F00-B16B-4E41-853E-6F42C9F64C6F}"/>
              </a:ext>
            </a:extLst>
          </p:cNvPr>
          <p:cNvSpPr/>
          <p:nvPr/>
        </p:nvSpPr>
        <p:spPr>
          <a:xfrm rot="5400000">
            <a:off x="3143631" y="6221148"/>
            <a:ext cx="545023" cy="317936"/>
          </a:xfrm>
          <a:prstGeom prst="downArrow">
            <a:avLst>
              <a:gd name="adj1" fmla="val 38519"/>
              <a:gd name="adj2" fmla="val 410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4944380"/>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b="1"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322740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A7C153-070C-42C5-900B-D564433C3830}"/>
              </a:ext>
            </a:extLst>
          </p:cNvPr>
          <p:cNvSpPr txBox="1"/>
          <p:nvPr/>
        </p:nvSpPr>
        <p:spPr>
          <a:xfrm>
            <a:off x="497858" y="2033398"/>
            <a:ext cx="7138930" cy="2585323"/>
          </a:xfrm>
          <a:prstGeom prst="rect">
            <a:avLst/>
          </a:prstGeom>
          <a:noFill/>
          <a:ln>
            <a:solidFill>
              <a:srgbClr val="3C7271"/>
            </a:solid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3C7271"/>
                </a:solidFill>
                <a:effectLst/>
                <a:uLnTx/>
                <a:uFillTx/>
                <a:latin typeface="Calibri" panose="020F0502020204030204"/>
                <a:ea typeface="+mn-ea"/>
                <a:cs typeface="+mn-cs"/>
              </a:rPr>
              <a:t>Considerations for Systematic Screening PK-12 in the COVID-19 Era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4" descr="A drawing of a person&#10;&#10;Description automatically generated">
            <a:extLst>
              <a:ext uri="{FF2B5EF4-FFF2-40B4-BE49-F238E27FC236}">
                <a16:creationId xmlns:a16="http://schemas.microsoft.com/office/drawing/2014/main" id="{3BC1A1AC-E18F-4438-A729-ED43C4290763}"/>
              </a:ext>
            </a:extLst>
          </p:cNvPr>
          <p:cNvPicPr>
            <a:picLocks noChangeAspect="1"/>
          </p:cNvPicPr>
          <p:nvPr/>
        </p:nvPicPr>
        <p:blipFill>
          <a:blip r:embed="rId2"/>
          <a:stretch>
            <a:fillRect/>
          </a:stretch>
        </p:blipFill>
        <p:spPr>
          <a:xfrm>
            <a:off x="7818362" y="1404258"/>
            <a:ext cx="1998133" cy="4844142"/>
          </a:xfrm>
          <a:prstGeom prst="rect">
            <a:avLst/>
          </a:prstGeom>
        </p:spPr>
      </p:pic>
      <p:sp>
        <p:nvSpPr>
          <p:cNvPr id="3" name="TextBox 2"/>
          <p:cNvSpPr txBox="1"/>
          <p:nvPr/>
        </p:nvSpPr>
        <p:spPr>
          <a:xfrm>
            <a:off x="811768" y="6211669"/>
            <a:ext cx="100877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Lane, K. L., Oakes, W. P., &amp; Menzies, H. M. (2021). Considerations for systematic screening PK-12: Universal screening for internalizing and externalizing behaviors in the COVID-19 era.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Preventing School Failure.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538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1130-3D75-4685-9D7B-61CF96D4F517}"/>
              </a:ext>
            </a:extLst>
          </p:cNvPr>
          <p:cNvSpPr>
            <a:spLocks noGrp="1"/>
          </p:cNvSpPr>
          <p:nvPr>
            <p:ph type="title"/>
          </p:nvPr>
        </p:nvSpPr>
        <p:spPr/>
        <p:txBody>
          <a:bodyPr>
            <a:noAutofit/>
          </a:bodyPr>
          <a:lstStyle/>
          <a:p>
            <a:r>
              <a:rPr lang="en-US" sz="3600"/>
              <a:t>Behavioral Component: </a:t>
            </a:r>
            <a:br>
              <a:rPr lang="en-US" sz="3600"/>
            </a:br>
            <a:r>
              <a:rPr lang="en-US" sz="3600"/>
              <a:t>Positive Behavioral Interventions and Supports (PBIS)</a:t>
            </a:r>
          </a:p>
        </p:txBody>
      </p:sp>
      <p:sp>
        <p:nvSpPr>
          <p:cNvPr id="4" name="Rectangle 7">
            <a:extLst>
              <a:ext uri="{FF2B5EF4-FFF2-40B4-BE49-F238E27FC236}">
                <a16:creationId xmlns:a16="http://schemas.microsoft.com/office/drawing/2014/main" id="{0A67871B-11D6-4427-95B3-B4FBB367BD88}"/>
              </a:ext>
            </a:extLst>
          </p:cNvPr>
          <p:cNvSpPr txBox="1">
            <a:spLocks noGrp="1" noChangeArrowheads="1"/>
          </p:cNvSpPr>
          <p:nvPr/>
        </p:nvSpPr>
        <p:spPr bwMode="auto">
          <a:xfrm>
            <a:off x="7239000" y="630555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spcBef>
                <a:spcPct val="0"/>
              </a:spcBef>
              <a:buNone/>
              <a:defRPr/>
            </a:pPr>
            <a:endParaRPr lang="en-US" altLang="en-US" sz="1200">
              <a:solidFill>
                <a:srgbClr val="B5A788"/>
              </a:solidFill>
              <a:ea typeface="MS PGothic" charset="-128"/>
            </a:endParaRPr>
          </a:p>
        </p:txBody>
      </p:sp>
      <p:sp>
        <p:nvSpPr>
          <p:cNvPr id="5" name="Rectangle 3">
            <a:extLst>
              <a:ext uri="{FF2B5EF4-FFF2-40B4-BE49-F238E27FC236}">
                <a16:creationId xmlns:a16="http://schemas.microsoft.com/office/drawing/2014/main" id="{E85AD848-51F9-4841-98DB-ECC4FB72EFA0}"/>
              </a:ext>
            </a:extLst>
          </p:cNvPr>
          <p:cNvSpPr>
            <a:spLocks noGrp="1" noChangeArrowheads="1"/>
          </p:cNvSpPr>
          <p:nvPr>
            <p:ph idx="1"/>
          </p:nvPr>
        </p:nvSpPr>
        <p:spPr>
          <a:xfrm>
            <a:off x="1177089" y="2218565"/>
            <a:ext cx="9597189" cy="3956277"/>
          </a:xfrm>
        </p:spPr>
        <p:txBody>
          <a:bodyPr>
            <a:normAutofit/>
          </a:bodyPr>
          <a:lstStyle/>
          <a:p>
            <a:r>
              <a:rPr lang="en-US" altLang="en-US" sz="2400"/>
              <a:t>Establish, clarify, and define expectations</a:t>
            </a:r>
          </a:p>
          <a:p>
            <a:r>
              <a:rPr lang="en-US" altLang="en-US" sz="2400"/>
              <a:t>Teach all students the expectations, planned and implemented by all adults in the school </a:t>
            </a:r>
          </a:p>
          <a:p>
            <a:r>
              <a:rPr lang="en-US" altLang="en-US" sz="2400"/>
              <a:t>Give opportunities to practice</a:t>
            </a:r>
          </a:p>
          <a:p>
            <a:r>
              <a:rPr lang="en-US" altLang="en-US" sz="2400"/>
              <a:t>Reinforce students consistently, facilitate success</a:t>
            </a:r>
          </a:p>
          <a:p>
            <a:r>
              <a:rPr lang="en-US" altLang="en-US" sz="2400"/>
              <a:t>Consider rules, routines, and physical arrangements</a:t>
            </a:r>
          </a:p>
          <a:p>
            <a:r>
              <a:rPr lang="en-US" altLang="en-US" sz="2400"/>
              <a:t>Monitor the plan using school-wide data to identify students who need more support</a:t>
            </a:r>
          </a:p>
          <a:p>
            <a:r>
              <a:rPr lang="en-US" altLang="en-US" sz="2400"/>
              <a:t>Monitor student progress</a:t>
            </a:r>
          </a:p>
        </p:txBody>
      </p:sp>
      <p:sp>
        <p:nvSpPr>
          <p:cNvPr id="6" name="Rectangle 5">
            <a:extLst>
              <a:ext uri="{FF2B5EF4-FFF2-40B4-BE49-F238E27FC236}">
                <a16:creationId xmlns:a16="http://schemas.microsoft.com/office/drawing/2014/main" id="{984F7D8C-E58F-40C8-8B01-A5A68D443DB6}"/>
              </a:ext>
            </a:extLst>
          </p:cNvPr>
          <p:cNvSpPr/>
          <p:nvPr/>
        </p:nvSpPr>
        <p:spPr>
          <a:xfrm>
            <a:off x="1524000" y="6377869"/>
            <a:ext cx="9144000" cy="480131"/>
          </a:xfrm>
          <a:prstGeom prst="rect">
            <a:avLst/>
          </a:prstGeom>
        </p:spPr>
        <p:txBody>
          <a:bodyPr wrap="square" anchor="b" anchorCtr="0">
            <a:noAutofit/>
          </a:bodyPr>
          <a:lstStyle/>
          <a:p>
            <a:pPr>
              <a:lnSpc>
                <a:spcPct val="90000"/>
              </a:lnSpc>
              <a:spcBef>
                <a:spcPts val="576"/>
              </a:spcBef>
              <a:defRPr/>
            </a:pPr>
            <a:r>
              <a:rPr lang="en-US" sz="1400">
                <a:solidFill>
                  <a:prstClr val="white">
                    <a:lumMod val="50000"/>
                  </a:prstClr>
                </a:solidFill>
                <a:latin typeface="Calibri" panose="020F0502020204030204"/>
                <a:ea typeface="ＭＳ Ｐゴシック" pitchFamily="34" charset="-128"/>
              </a:rPr>
              <a:t>Source: </a:t>
            </a:r>
            <a:r>
              <a:rPr lang="en-US" sz="1400">
                <a:solidFill>
                  <a:prstClr val="white">
                    <a:lumMod val="50000"/>
                  </a:prstClr>
                </a:solidFill>
                <a:latin typeface="Calibri" panose="020F0502020204030204"/>
                <a:ea typeface="MS PGothic" charset="-128"/>
              </a:rPr>
              <a:t>Horner, R.H., &amp; </a:t>
            </a:r>
            <a:r>
              <a:rPr lang="en-US" sz="1400" err="1">
                <a:solidFill>
                  <a:prstClr val="white">
                    <a:lumMod val="50000"/>
                  </a:prstClr>
                </a:solidFill>
                <a:latin typeface="Calibri" panose="020F0502020204030204"/>
                <a:ea typeface="MS PGothic" charset="-128"/>
              </a:rPr>
              <a:t>Sugai</a:t>
            </a:r>
            <a:r>
              <a:rPr lang="en-US" sz="1400">
                <a:solidFill>
                  <a:prstClr val="white">
                    <a:lumMod val="50000"/>
                  </a:prstClr>
                </a:solidFill>
                <a:latin typeface="Calibri" panose="020F0502020204030204"/>
                <a:ea typeface="MS PGothic" charset="-128"/>
              </a:rPr>
              <a:t>, G. (2015). School-wide PBIS: An example of applied behavior analysis implemented at a scale of social importance. </a:t>
            </a:r>
            <a:r>
              <a:rPr lang="en-US" sz="1400" i="1">
                <a:solidFill>
                  <a:prstClr val="white">
                    <a:lumMod val="50000"/>
                  </a:prstClr>
                </a:solidFill>
                <a:latin typeface="Calibri" panose="020F0502020204030204"/>
                <a:ea typeface="MS PGothic" charset="-128"/>
              </a:rPr>
              <a:t>Behavior Analysis in Practice, 8</a:t>
            </a:r>
            <a:r>
              <a:rPr lang="en-US" sz="1400">
                <a:solidFill>
                  <a:prstClr val="white">
                    <a:lumMod val="50000"/>
                  </a:prstClr>
                </a:solidFill>
                <a:latin typeface="Calibri" panose="020F0502020204030204"/>
                <a:ea typeface="MS PGothic" charset="-128"/>
              </a:rPr>
              <a:t>, 80-85.</a:t>
            </a:r>
          </a:p>
        </p:txBody>
      </p:sp>
      <p:sp>
        <p:nvSpPr>
          <p:cNvPr id="7" name="Rounded Rectangle 8">
            <a:extLst>
              <a:ext uri="{FF2B5EF4-FFF2-40B4-BE49-F238E27FC236}">
                <a16:creationId xmlns:a16="http://schemas.microsoft.com/office/drawing/2014/main" id="{8381BC4A-D0B3-4986-AFF7-EFE7D0CCC2D6}"/>
              </a:ext>
            </a:extLst>
          </p:cNvPr>
          <p:cNvSpPr/>
          <p:nvPr/>
        </p:nvSpPr>
        <p:spPr>
          <a:xfrm>
            <a:off x="3095324" y="1623011"/>
            <a:ext cx="5760720" cy="3925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2800">
                <a:solidFill>
                  <a:prstClr val="black"/>
                </a:solidFill>
                <a:latin typeface="Calibri" panose="020F0502020204030204"/>
              </a:rPr>
              <a:t>A Framework, Not a Curriculum</a:t>
            </a:r>
          </a:p>
        </p:txBody>
      </p:sp>
    </p:spTree>
    <p:extLst>
      <p:ext uri="{BB962C8B-B14F-4D97-AF65-F5344CB8AC3E}">
        <p14:creationId xmlns:p14="http://schemas.microsoft.com/office/powerpoint/2010/main" val="17900503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8088" y="110321"/>
            <a:ext cx="8636000" cy="6242635"/>
          </a:xfrm>
          <a:prstGeom prst="rect">
            <a:avLst/>
          </a:prstGeom>
        </p:spPr>
      </p:pic>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9708" r="27687"/>
          <a:stretch/>
        </p:blipFill>
        <p:spPr>
          <a:xfrm>
            <a:off x="2785900" y="1893455"/>
            <a:ext cx="6583036" cy="4322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a:extLst>
              <a:ext uri="{FF2B5EF4-FFF2-40B4-BE49-F238E27FC236}">
                <a16:creationId xmlns:a16="http://schemas.microsoft.com/office/drawing/2014/main" id="{6373C775-7586-46ED-923C-2ED84BA2481E}"/>
              </a:ext>
            </a:extLst>
          </p:cNvPr>
          <p:cNvSpPr/>
          <p:nvPr/>
        </p:nvSpPr>
        <p:spPr>
          <a:xfrm>
            <a:off x="4568744" y="783236"/>
            <a:ext cx="1533207" cy="36947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4"/>
          <a:srcRect l="2049" r="2174"/>
          <a:stretch/>
        </p:blipFill>
        <p:spPr>
          <a:xfrm>
            <a:off x="7089112" y="0"/>
            <a:ext cx="4987636" cy="66812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103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b="1" dirty="0"/>
              <a:t>Planning for Next Steps</a:t>
            </a:r>
          </a:p>
          <a:p>
            <a:endParaRPr lang="en-US" dirty="0"/>
          </a:p>
        </p:txBody>
      </p:sp>
    </p:spTree>
    <p:extLst>
      <p:ext uri="{BB962C8B-B14F-4D97-AF65-F5344CB8AC3E}">
        <p14:creationId xmlns:p14="http://schemas.microsoft.com/office/powerpoint/2010/main" val="865480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close up of a logo&#10;&#10;Description automatically generated">
            <a:extLst>
              <a:ext uri="{FF2B5EF4-FFF2-40B4-BE49-F238E27FC236}">
                <a16:creationId xmlns:a16="http://schemas.microsoft.com/office/drawing/2014/main" id="{23FC978A-97CD-431D-9600-C4C595D40BD5}"/>
              </a:ext>
            </a:extLst>
          </p:cNvPr>
          <p:cNvPicPr>
            <a:picLocks noChangeAspect="1"/>
          </p:cNvPicPr>
          <p:nvPr/>
        </p:nvPicPr>
        <p:blipFill rotWithShape="1">
          <a:blip r:embed="rId2">
            <a:alphaModFix amt="40000"/>
          </a:blip>
          <a:srcRect t="17745" r="2" b="2"/>
          <a:stretch/>
        </p:blipFill>
        <p:spPr>
          <a:xfrm>
            <a:off x="3132160" y="1021"/>
            <a:ext cx="9059839" cy="6855958"/>
          </a:xfrm>
          <a:prstGeom prst="rect">
            <a:avLst/>
          </a:prstGeom>
        </p:spPr>
      </p:pic>
      <p:sp>
        <p:nvSpPr>
          <p:cNvPr id="2" name="Title 1"/>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a:latin typeface="+mj-lt"/>
                <a:ea typeface="+mj-ea"/>
                <a:cs typeface="+mj-cs"/>
              </a:rPr>
              <a:t>Planning for Next Steps</a:t>
            </a:r>
          </a:p>
        </p:txBody>
      </p:sp>
      <p:sp>
        <p:nvSpPr>
          <p:cNvPr id="3" name="Text Placeholder 2"/>
          <p:cNvSpPr>
            <a:spLocks noGrp="1"/>
          </p:cNvSpPr>
          <p:nvPr>
            <p:ph type="body" idx="1"/>
          </p:nvPr>
        </p:nvSpPr>
        <p:spPr>
          <a:xfrm>
            <a:off x="6556100" y="4687316"/>
            <a:ext cx="4972512" cy="1517088"/>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12" name="Freeform: Shape 11">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F2580F9-0274-4FCC-9D5D-7F18BF9E626A}"/>
              </a:ext>
            </a:extLst>
          </p:cNvPr>
          <p:cNvPicPr>
            <a:picLocks noChangeAspect="1"/>
          </p:cNvPicPr>
          <p:nvPr/>
        </p:nvPicPr>
        <p:blipFill rotWithShape="1">
          <a:blip r:embed="rId3"/>
          <a:srcRect t="3714" r="1" b="6845"/>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1179422466"/>
      </p:ext>
    </p:extLst>
  </p:cSld>
  <p:clrMapOvr>
    <a:overrideClrMapping bg1="dk1" tx1="lt1" bg2="dk2" tx2="lt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01663A-D6A1-4043-85F4-53F32416A91D}"/>
              </a:ext>
            </a:extLst>
          </p:cNvPr>
          <p:cNvPicPr>
            <a:picLocks noChangeAspect="1"/>
          </p:cNvPicPr>
          <p:nvPr/>
        </p:nvPicPr>
        <p:blipFill>
          <a:blip r:embed="rId3"/>
          <a:stretch>
            <a:fillRect/>
          </a:stretch>
        </p:blipFill>
        <p:spPr>
          <a:xfrm>
            <a:off x="228849" y="4800600"/>
            <a:ext cx="1512919" cy="1905000"/>
          </a:xfrm>
          <a:prstGeom prst="rect">
            <a:avLst/>
          </a:prstGeom>
        </p:spPr>
      </p:pic>
    </p:spTree>
    <p:extLst>
      <p:ext uri="{BB962C8B-B14F-4D97-AF65-F5344CB8AC3E}">
        <p14:creationId xmlns:p14="http://schemas.microsoft.com/office/powerpoint/2010/main" val="118604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8883583" y="390872"/>
            <a:ext cx="1294263" cy="1294263"/>
          </a:xfrm>
          <a:prstGeom prst="ellipse">
            <a:avLst/>
          </a:prstGeom>
          <a:gradFill>
            <a:gsLst>
              <a:gs pos="0">
                <a:schemeClr val="accent4">
                  <a:satMod val="103000"/>
                  <a:lumMod val="102000"/>
                  <a:tint val="94000"/>
                </a:schemeClr>
              </a:gs>
              <a:gs pos="36000">
                <a:schemeClr val="accent4">
                  <a:satMod val="110000"/>
                  <a:lumMod val="100000"/>
                  <a:shade val="100000"/>
                </a:schemeClr>
              </a:gs>
              <a:gs pos="61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1092" y="1702120"/>
            <a:ext cx="2614353" cy="3383280"/>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7" name="Title 6"/>
          <p:cNvSpPr>
            <a:spLocks noGrp="1"/>
          </p:cNvSpPr>
          <p:nvPr>
            <p:ph type="title"/>
          </p:nvPr>
        </p:nvSpPr>
        <p:spPr/>
        <p:txBody>
          <a:bodyPr/>
          <a:lstStyle/>
          <a:p>
            <a:r>
              <a:rPr lang="en-US" dirty="0"/>
              <a:t>District Decision Makers</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8268" y="599662"/>
            <a:ext cx="1021082" cy="856490"/>
          </a:xfrm>
          <a:prstGeom prst="rect">
            <a:avLst/>
          </a:prstGeom>
        </p:spPr>
      </p:pic>
      <p:pic>
        <p:nvPicPr>
          <p:cNvPr id="4" name="Content Placeholder 3"/>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1877935" y="1600201"/>
            <a:ext cx="2671762" cy="3457575"/>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4413" y="1415417"/>
            <a:ext cx="2614353" cy="3383280"/>
          </a:xfrm>
          <a:prstGeom prst="rect">
            <a:avLst/>
          </a:prstGeom>
          <a:ln>
            <a:solidFill>
              <a:schemeClr val="accent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2927" y="3803972"/>
            <a:ext cx="3657600" cy="2826327"/>
          </a:xfrm>
          <a:prstGeom prst="rect">
            <a:avLst/>
          </a:prstGeom>
          <a:ln>
            <a:solidFill>
              <a:schemeClr val="bg1">
                <a:lumMod val="85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65473" y="3341090"/>
            <a:ext cx="2543696" cy="3291840"/>
          </a:xfrm>
          <a:prstGeom prst="rect">
            <a:avLst/>
          </a:prstGeom>
          <a:ln>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73297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181600" y="228600"/>
            <a:ext cx="4000500" cy="37338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MTSS: CI3T Training Series</a:t>
            </a:r>
          </a:p>
        </p:txBody>
      </p:sp>
      <p:sp>
        <p:nvSpPr>
          <p:cNvPr id="10" name="Down Arrow 9"/>
          <p:cNvSpPr/>
          <p:nvPr/>
        </p:nvSpPr>
        <p:spPr>
          <a:xfrm>
            <a:off x="8655636"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sp>
        <p:nvSpPr>
          <p:cNvPr id="12" name="Down Arrow 11"/>
          <p:cNvSpPr/>
          <p:nvPr/>
        </p:nvSpPr>
        <p:spPr>
          <a:xfrm>
            <a:off x="4301213"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dirty="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Teacher Drive Supports: Instructional Techniques to Improve Students’ Motivation; General Classroom Management Practices; Low 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Student Driven 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dirty="0">
                <a:solidFill>
                  <a:prstClr val="black"/>
                </a:solidFill>
                <a:latin typeface="Times New Roman"/>
                <a:ea typeface="Times New Roman"/>
              </a:rPr>
              <a:t>CI3T Team Training Sequence</a:t>
            </a:r>
          </a:p>
        </p:txBody>
      </p:sp>
      <p:sp>
        <p:nvSpPr>
          <p:cNvPr id="22" name="Rounded Rectangle 21"/>
          <p:cNvSpPr/>
          <p:nvPr/>
        </p:nvSpPr>
        <p:spPr>
          <a:xfrm rot="20838025">
            <a:off x="8458708" y="646464"/>
            <a:ext cx="194593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Implementation Stages of Tier 2 and 3 within CI3T</a:t>
            </a:r>
          </a:p>
        </p:txBody>
      </p:sp>
    </p:spTree>
    <p:extLst>
      <p:ext uri="{BB962C8B-B14F-4D97-AF65-F5344CB8AC3E}">
        <p14:creationId xmlns:p14="http://schemas.microsoft.com/office/powerpoint/2010/main" val="32356356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7B396A-8458-4F39-8868-B6E4D9028340}"/>
              </a:ext>
            </a:extLst>
          </p:cNvPr>
          <p:cNvPicPr/>
          <p:nvPr/>
        </p:nvPicPr>
        <p:blipFill>
          <a:blip r:embed="rId3">
            <a:extLst>
              <a:ext uri="{28A0092B-C50C-407E-A947-70E740481C1C}">
                <a14:useLocalDpi xmlns:a14="http://schemas.microsoft.com/office/drawing/2010/main" val="0"/>
              </a:ext>
            </a:extLst>
          </a:blip>
          <a:stretch>
            <a:fillRect/>
          </a:stretch>
        </p:blipFill>
        <p:spPr>
          <a:xfrm>
            <a:off x="1906959" y="376730"/>
            <a:ext cx="8378082" cy="5833153"/>
          </a:xfrm>
          <a:prstGeom prst="rect">
            <a:avLst/>
          </a:prstGeom>
        </p:spPr>
      </p:pic>
    </p:spTree>
    <p:extLst>
      <p:ext uri="{BB962C8B-B14F-4D97-AF65-F5344CB8AC3E}">
        <p14:creationId xmlns:p14="http://schemas.microsoft.com/office/powerpoint/2010/main" val="12343721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97BFA-C515-41D5-A6D9-B636AFB1835B}"/>
              </a:ext>
            </a:extLst>
          </p:cNvPr>
          <p:cNvSpPr txBox="1"/>
          <p:nvPr/>
        </p:nvSpPr>
        <p:spPr>
          <a:xfrm>
            <a:off x="419327" y="534585"/>
            <a:ext cx="6619243" cy="1268962"/>
          </a:xfrm>
          <a:prstGeom prst="rect">
            <a:avLst/>
          </a:prstGeom>
        </p:spPr>
        <p:txBody>
          <a:bodyPr vert="horz" lIns="91440" tIns="45720" rIns="91440" bIns="45720" rtlCol="0" anchor="b">
            <a:normAutofit/>
          </a:bodyPr>
          <a:lstStyle/>
          <a:p>
            <a:pPr>
              <a:spcBef>
                <a:spcPct val="0"/>
              </a:spcBef>
              <a:spcAft>
                <a:spcPts val="600"/>
              </a:spcAft>
            </a:pPr>
            <a:endParaRPr lang="en-US" sz="4000">
              <a:solidFill>
                <a:schemeClr val="tx2"/>
              </a:solidFill>
              <a:latin typeface="+mj-lt"/>
              <a:ea typeface="+mj-ea"/>
              <a:cs typeface="+mj-cs"/>
            </a:endParaRPr>
          </a:p>
        </p:txBody>
      </p:sp>
      <p:sp>
        <p:nvSpPr>
          <p:cNvPr id="3" name="TextBox 2">
            <a:extLst>
              <a:ext uri="{FF2B5EF4-FFF2-40B4-BE49-F238E27FC236}">
                <a16:creationId xmlns:a16="http://schemas.microsoft.com/office/drawing/2014/main" id="{8FF6F58D-4389-4527-9C96-6244A7AF8582}"/>
              </a:ext>
            </a:extLst>
          </p:cNvPr>
          <p:cNvSpPr txBox="1"/>
          <p:nvPr/>
        </p:nvSpPr>
        <p:spPr>
          <a:xfrm>
            <a:off x="1803362" y="2338082"/>
            <a:ext cx="9757605" cy="59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lnSpc>
                <a:spcPct val="90000"/>
              </a:lnSpc>
              <a:spcBef>
                <a:spcPct val="0"/>
              </a:spcBef>
              <a:spcAft>
                <a:spcPct val="15000"/>
              </a:spcAft>
            </a:pPr>
            <a:endParaRPr lang="en-US" sz="3600" b="1">
              <a:cs typeface="Calibri"/>
            </a:endParaRPr>
          </a:p>
        </p:txBody>
      </p:sp>
      <p:sp>
        <p:nvSpPr>
          <p:cNvPr id="4" name="TextBox 3">
            <a:extLst>
              <a:ext uri="{FF2B5EF4-FFF2-40B4-BE49-F238E27FC236}">
                <a16:creationId xmlns:a16="http://schemas.microsoft.com/office/drawing/2014/main" id="{3A8ABBEE-6968-47C2-B75A-05E6A68BDDD0}"/>
              </a:ext>
            </a:extLst>
          </p:cNvPr>
          <p:cNvSpPr txBox="1"/>
          <p:nvPr/>
        </p:nvSpPr>
        <p:spPr>
          <a:xfrm>
            <a:off x="203979" y="156713"/>
            <a:ext cx="836965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Ci3T: Monitoring for Success: Using Data to Inform Instruction </a:t>
            </a:r>
          </a:p>
          <a:p>
            <a:r>
              <a:rPr lang="en-US" sz="3600"/>
              <a:t>… Action Planning</a:t>
            </a:r>
          </a:p>
        </p:txBody>
      </p:sp>
      <p:pic>
        <p:nvPicPr>
          <p:cNvPr id="7" name="Picture 8" descr="A screenshot of a cell phone&#10;&#10;Description automatically generated">
            <a:extLst>
              <a:ext uri="{FF2B5EF4-FFF2-40B4-BE49-F238E27FC236}">
                <a16:creationId xmlns:a16="http://schemas.microsoft.com/office/drawing/2014/main" id="{CFD211A7-4EF2-4EE3-A2AA-2A5E784B5099}"/>
              </a:ext>
            </a:extLst>
          </p:cNvPr>
          <p:cNvPicPr>
            <a:picLocks noChangeAspect="1"/>
          </p:cNvPicPr>
          <p:nvPr/>
        </p:nvPicPr>
        <p:blipFill>
          <a:blip r:embed="rId2"/>
          <a:stretch>
            <a:fillRect/>
          </a:stretch>
        </p:blipFill>
        <p:spPr>
          <a:xfrm>
            <a:off x="3838637" y="1295426"/>
            <a:ext cx="6515334" cy="5255618"/>
          </a:xfrm>
          <a:prstGeom prst="rect">
            <a:avLst/>
          </a:prstGeom>
          <a:ln w="57150">
            <a:solidFill>
              <a:srgbClr val="00B0F0"/>
            </a:solidFill>
          </a:ln>
        </p:spPr>
      </p:pic>
      <p:pic>
        <p:nvPicPr>
          <p:cNvPr id="9" name="Picture 9" descr="A picture containing chair, white, holding, person&#10;&#10;Description automatically generated">
            <a:extLst>
              <a:ext uri="{FF2B5EF4-FFF2-40B4-BE49-F238E27FC236}">
                <a16:creationId xmlns:a16="http://schemas.microsoft.com/office/drawing/2014/main" id="{E5411E36-313C-401F-8DD7-A1218EC08B21}"/>
              </a:ext>
            </a:extLst>
          </p:cNvPr>
          <p:cNvPicPr>
            <a:picLocks noChangeAspect="1"/>
          </p:cNvPicPr>
          <p:nvPr/>
        </p:nvPicPr>
        <p:blipFill>
          <a:blip r:embed="rId3"/>
          <a:stretch>
            <a:fillRect/>
          </a:stretch>
        </p:blipFill>
        <p:spPr>
          <a:xfrm>
            <a:off x="1003527" y="3091543"/>
            <a:ext cx="1411060" cy="3113314"/>
          </a:xfrm>
          <a:prstGeom prst="rect">
            <a:avLst/>
          </a:prstGeom>
        </p:spPr>
      </p:pic>
    </p:spTree>
    <p:extLst>
      <p:ext uri="{BB962C8B-B14F-4D97-AF65-F5344CB8AC3E}">
        <p14:creationId xmlns:p14="http://schemas.microsoft.com/office/powerpoint/2010/main" val="35016726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AB351-38EB-4F6E-9561-E46E43ABAD26}"/>
              </a:ext>
            </a:extLst>
          </p:cNvPr>
          <p:cNvSpPr>
            <a:spLocks noGrp="1"/>
          </p:cNvSpPr>
          <p:nvPr>
            <p:ph type="title"/>
          </p:nvPr>
        </p:nvSpPr>
        <p:spPr>
          <a:xfrm>
            <a:off x="838200" y="365126"/>
            <a:ext cx="6488430" cy="1325563"/>
          </a:xfrm>
        </p:spPr>
        <p:txBody>
          <a:bodyPr>
            <a:normAutofit/>
          </a:bodyPr>
          <a:lstStyle/>
          <a:p>
            <a:r>
              <a:rPr lang="en-US" dirty="0"/>
              <a:t>Ci3T Monthly Leadership Team Meetings</a:t>
            </a:r>
          </a:p>
        </p:txBody>
      </p:sp>
      <p:pic>
        <p:nvPicPr>
          <p:cNvPr id="8" name="Picture 7" descr="A group of people sitting at a table&#10;&#10;Description automatically generated">
            <a:extLst>
              <a:ext uri="{FF2B5EF4-FFF2-40B4-BE49-F238E27FC236}">
                <a16:creationId xmlns:a16="http://schemas.microsoft.com/office/drawing/2014/main" id="{06798FCE-04D8-4F82-84A4-C4B4192F54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7657531" y="277101"/>
            <a:ext cx="2638129" cy="3824710"/>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a:extLst>
              <a:ext uri="{FF2B5EF4-FFF2-40B4-BE49-F238E27FC236}">
                <a16:creationId xmlns:a16="http://schemas.microsoft.com/office/drawing/2014/main" id="{89EBC72E-FAF5-414F-A471-57D1A91E0D0A}"/>
              </a:ext>
            </a:extLst>
          </p:cNvPr>
          <p:cNvPicPr>
            <a:picLocks noChangeAspect="1"/>
          </p:cNvPicPr>
          <p:nvPr/>
        </p:nvPicPr>
        <p:blipFill>
          <a:blip r:embed="rId4"/>
          <a:stretch>
            <a:fillRect/>
          </a:stretch>
        </p:blipFill>
        <p:spPr>
          <a:xfrm>
            <a:off x="1240971" y="1762235"/>
            <a:ext cx="6313003" cy="4857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32738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4375A0-A9A4-4039-8DC8-5AF4FD223FD8}"/>
              </a:ext>
            </a:extLst>
          </p:cNvPr>
          <p:cNvPicPr>
            <a:picLocks noChangeAspect="1"/>
          </p:cNvPicPr>
          <p:nvPr/>
        </p:nvPicPr>
        <p:blipFill>
          <a:blip r:embed="rId3"/>
          <a:stretch>
            <a:fillRect/>
          </a:stretch>
        </p:blipFill>
        <p:spPr>
          <a:xfrm>
            <a:off x="99046" y="40737"/>
            <a:ext cx="8808919"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66D1B40D-597B-4347-B29C-D7259A8E2970}"/>
              </a:ext>
            </a:extLst>
          </p:cNvPr>
          <p:cNvCxnSpPr>
            <a:cxnSpLocks/>
          </p:cNvCxnSpPr>
          <p:nvPr/>
        </p:nvCxnSpPr>
        <p:spPr>
          <a:xfrm flipH="1">
            <a:off x="8035812" y="1533915"/>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id="{8DD9689C-1C39-427F-A5AA-3ED149B94E87}"/>
              </a:ext>
            </a:extLst>
          </p:cNvPr>
          <p:cNvSpPr/>
          <p:nvPr/>
        </p:nvSpPr>
        <p:spPr>
          <a:xfrm>
            <a:off x="4805666" y="277043"/>
            <a:ext cx="1736435" cy="415681"/>
          </a:xfrm>
          <a:prstGeom prst="rect">
            <a:avLst/>
          </a:prstGeom>
          <a:noFill/>
          <a:ln w="762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5109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7">
            <a:extLst>
              <a:ext uri="{FF2B5EF4-FFF2-40B4-BE49-F238E27FC236}">
                <a16:creationId xmlns:a16="http://schemas.microsoft.com/office/drawing/2014/main" id="{85B00EAA-8C80-4170-AFBC-9963C23672F8}"/>
              </a:ext>
            </a:extLst>
          </p:cNvPr>
          <p:cNvGraphicFramePr>
            <a:graphicFrameLocks noGrp="1"/>
          </p:cNvGraphicFramePr>
          <p:nvPr>
            <p:extLst>
              <p:ext uri="{D42A27DB-BD31-4B8C-83A1-F6EECF244321}">
                <p14:modId xmlns:p14="http://schemas.microsoft.com/office/powerpoint/2010/main" val="2415325813"/>
              </p:ext>
            </p:extLst>
          </p:nvPr>
        </p:nvGraphicFramePr>
        <p:xfrm>
          <a:off x="1524000" y="228600"/>
          <a:ext cx="9144000" cy="6060238"/>
        </p:xfrm>
        <a:graphic>
          <a:graphicData uri="http://schemas.openxmlformats.org/drawingml/2006/table">
            <a:tbl>
              <a:tblPr/>
              <a:tblGrid>
                <a:gridCol w="1331913">
                  <a:extLst>
                    <a:ext uri="{9D8B030D-6E8A-4147-A177-3AD203B41FA5}">
                      <a16:colId xmlns:a16="http://schemas.microsoft.com/office/drawing/2014/main" val="20000"/>
                    </a:ext>
                  </a:extLst>
                </a:gridCol>
                <a:gridCol w="1377950">
                  <a:extLst>
                    <a:ext uri="{9D8B030D-6E8A-4147-A177-3AD203B41FA5}">
                      <a16:colId xmlns:a16="http://schemas.microsoft.com/office/drawing/2014/main" val="20001"/>
                    </a:ext>
                  </a:extLst>
                </a:gridCol>
                <a:gridCol w="1354137">
                  <a:extLst>
                    <a:ext uri="{9D8B030D-6E8A-4147-A177-3AD203B41FA5}">
                      <a16:colId xmlns:a16="http://schemas.microsoft.com/office/drawing/2014/main" val="20002"/>
                    </a:ext>
                  </a:extLst>
                </a:gridCol>
                <a:gridCol w="1228725">
                  <a:extLst>
                    <a:ext uri="{9D8B030D-6E8A-4147-A177-3AD203B41FA5}">
                      <a16:colId xmlns:a16="http://schemas.microsoft.com/office/drawing/2014/main" val="20003"/>
                    </a:ext>
                  </a:extLst>
                </a:gridCol>
                <a:gridCol w="1284288">
                  <a:extLst>
                    <a:ext uri="{9D8B030D-6E8A-4147-A177-3AD203B41FA5}">
                      <a16:colId xmlns:a16="http://schemas.microsoft.com/office/drawing/2014/main" val="20004"/>
                    </a:ext>
                  </a:extLst>
                </a:gridCol>
                <a:gridCol w="1282700">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3116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ELEMENTARY</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40000"/>
                        <a:lumOff val="60000"/>
                      </a:schemeClr>
                    </a:solid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Settings</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739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Classroom</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Hallway</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Cafeteria</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Playground</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Bathroom</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Bus</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extLst>
                  <a:ext uri="{0D108BD9-81ED-4DB2-BD59-A6C34878D82A}">
                    <a16:rowId xmlns:a16="http://schemas.microsoft.com/office/drawing/2014/main" val="10001"/>
                  </a:ext>
                </a:extLst>
              </a:tr>
              <a:tr h="2004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Respect</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Follow directions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-Use kind words and actions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Control your temper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Cooperate with others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an inside voice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a quiet voice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on the right side of the hallway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to yourself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an inside voice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manners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adult requests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Respect other peoples’ personal space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Follow the rules of the game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the restroom and then return to class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Stay in your own bathroom stall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Little talking</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kind words towards the bus driver and other students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the bus drivers’ rules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583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Responsibility</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Arrive to class on time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Remain in school for the whole day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Bring your required materials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Turn in finished work</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Exercise self-control</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to yourself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in the hallway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Stay in line with your class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Make your choices quickly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Eat your own food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Choose a seat and stick with it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Clean up after yourself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Play approved games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equipment appropriately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Return equipment when you are done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Line up when the bell rings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Flush toilet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Wash hands with soap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Throw away any trash properly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Report any problems to your teacher</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Talk quietly with others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the bus drivers’ rules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Remain in seat after you enter the bus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self-control</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8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Best Effort</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Participate in class activities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Complete work with best effort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Ask for help politely</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quietly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directly to next location</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your table manners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an inside voice </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Include others in your games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Be active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Follow the rules of the game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Take care of your business quickly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bathroom tidy </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Listen to and follow the bus drivers’ rules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and feet to 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 name="Rounded Rectangular Callout 4">
            <a:extLst>
              <a:ext uri="{FF2B5EF4-FFF2-40B4-BE49-F238E27FC236}">
                <a16:creationId xmlns:a16="http://schemas.microsoft.com/office/drawing/2014/main" id="{10BEBB3D-5DC5-4F33-9F81-74252942FDA3}"/>
              </a:ext>
            </a:extLst>
          </p:cNvPr>
          <p:cNvSpPr/>
          <p:nvPr/>
        </p:nvSpPr>
        <p:spPr>
          <a:xfrm>
            <a:off x="1905000" y="1676400"/>
            <a:ext cx="3352800" cy="1066800"/>
          </a:xfrm>
          <a:prstGeom prst="wedgeRoundRectCallout">
            <a:avLst/>
          </a:prstGeom>
          <a:solidFill>
            <a:srgbClr val="FFB793"/>
          </a:solidFill>
          <a:ln>
            <a:solidFill>
              <a:srgbClr val="FF9966"/>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a:solidFill>
                  <a:prstClr val="white"/>
                </a:solidFill>
                <a:latin typeface="Calibri" panose="020F0502020204030204"/>
              </a:rPr>
              <a:t>Establish,  Clarify,  Define Expectations</a:t>
            </a:r>
          </a:p>
        </p:txBody>
      </p:sp>
      <p:sp>
        <p:nvSpPr>
          <p:cNvPr id="4" name="Rectangle 3">
            <a:extLst>
              <a:ext uri="{FF2B5EF4-FFF2-40B4-BE49-F238E27FC236}">
                <a16:creationId xmlns:a16="http://schemas.microsoft.com/office/drawing/2014/main" id="{CD79FB4A-DC38-4725-A6F7-A0440DD188ED}"/>
              </a:ext>
            </a:extLst>
          </p:cNvPr>
          <p:cNvSpPr/>
          <p:nvPr/>
        </p:nvSpPr>
        <p:spPr>
          <a:xfrm>
            <a:off x="1524000" y="6377869"/>
            <a:ext cx="9144000" cy="480131"/>
          </a:xfrm>
          <a:prstGeom prst="rect">
            <a:avLst/>
          </a:prstGeom>
          <a:noFill/>
          <a:ln>
            <a:noFill/>
          </a:ln>
        </p:spPr>
        <p:txBody>
          <a:bodyPr wrap="square" anchor="b" anchorCtr="0">
            <a:noAutofit/>
          </a:bodyPr>
          <a:lstStyle/>
          <a:p>
            <a:pPr>
              <a:defRPr/>
            </a:pPr>
            <a:r>
              <a:rPr lang="en-US" sz="1400" dirty="0">
                <a:solidFill>
                  <a:prstClr val="white">
                    <a:lumMod val="50000"/>
                  </a:prstClr>
                </a:solidFill>
                <a:latin typeface="Calibri" panose="020F0502020204030204"/>
                <a:ea typeface="ＭＳ Ｐゴシック" pitchFamily="34" charset="-128"/>
              </a:rPr>
              <a:t>Source: </a:t>
            </a:r>
            <a:r>
              <a:rPr lang="en-US" sz="1400" dirty="0">
                <a:solidFill>
                  <a:prstClr val="white">
                    <a:lumMod val="50000"/>
                  </a:prstClr>
                </a:solidFill>
                <a:latin typeface="Calibri" panose="020F0502020204030204"/>
                <a:ea typeface="MS PGothic" charset="-128"/>
              </a:rPr>
              <a:t>Lane, K.L., </a:t>
            </a:r>
            <a:r>
              <a:rPr lang="en-US" sz="1400" dirty="0" err="1">
                <a:solidFill>
                  <a:prstClr val="white">
                    <a:lumMod val="50000"/>
                  </a:prstClr>
                </a:solidFill>
                <a:latin typeface="Calibri" panose="020F0502020204030204"/>
                <a:ea typeface="MS PGothic" charset="-128"/>
              </a:rPr>
              <a:t>Kalberg</a:t>
            </a:r>
            <a:r>
              <a:rPr lang="en-US" sz="1400" dirty="0">
                <a:solidFill>
                  <a:prstClr val="white">
                    <a:lumMod val="50000"/>
                  </a:prstClr>
                </a:solidFill>
                <a:latin typeface="Calibri" panose="020F0502020204030204"/>
                <a:ea typeface="MS PGothic" charset="-128"/>
              </a:rPr>
              <a:t>, J.R., &amp; </a:t>
            </a:r>
            <a:r>
              <a:rPr lang="en-US" sz="1400" dirty="0" err="1">
                <a:solidFill>
                  <a:prstClr val="white">
                    <a:lumMod val="50000"/>
                  </a:prstClr>
                </a:solidFill>
                <a:latin typeface="Calibri" panose="020F0502020204030204"/>
                <a:ea typeface="MS PGothic" charset="-128"/>
              </a:rPr>
              <a:t>Menzies</a:t>
            </a:r>
            <a:r>
              <a:rPr lang="en-US" sz="1400" dirty="0">
                <a:solidFill>
                  <a:prstClr val="white">
                    <a:lumMod val="50000"/>
                  </a:prstClr>
                </a:solidFill>
                <a:latin typeface="Calibri" panose="020F0502020204030204"/>
                <a:ea typeface="MS PGothic" charset="-128"/>
              </a:rPr>
              <a:t>, H.M. (2009). </a:t>
            </a:r>
            <a:r>
              <a:rPr lang="en-US" sz="1400" i="1" dirty="0">
                <a:solidFill>
                  <a:prstClr val="white">
                    <a:lumMod val="50000"/>
                  </a:prstClr>
                </a:solidFill>
                <a:latin typeface="Calibri" panose="020F0502020204030204"/>
                <a:ea typeface="MS PGothic" charset="-128"/>
              </a:rPr>
              <a:t>Developing schoolwide programs to prevent and manage problem behaviors: A step-by-step approach.</a:t>
            </a:r>
            <a:r>
              <a:rPr lang="en-US" sz="1400" dirty="0">
                <a:solidFill>
                  <a:prstClr val="white">
                    <a:lumMod val="50000"/>
                  </a:prstClr>
                </a:solidFill>
                <a:latin typeface="Calibri" panose="020F0502020204030204"/>
                <a:ea typeface="MS PGothic" charset="-128"/>
              </a:rPr>
              <a:t> Guilford Press.</a:t>
            </a:r>
          </a:p>
        </p:txBody>
      </p:sp>
    </p:spTree>
    <p:extLst>
      <p:ext uri="{BB962C8B-B14F-4D97-AF65-F5344CB8AC3E}">
        <p14:creationId xmlns:p14="http://schemas.microsoft.com/office/powerpoint/2010/main" val="1039880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1C2D-A0C4-C14D-B1E0-E54B1F530E35}"/>
              </a:ext>
            </a:extLst>
          </p:cNvPr>
          <p:cNvSpPr>
            <a:spLocks noGrp="1"/>
          </p:cNvSpPr>
          <p:nvPr>
            <p:ph type="title"/>
          </p:nvPr>
        </p:nvSpPr>
        <p:spPr>
          <a:xfrm>
            <a:off x="835805" y="542363"/>
            <a:ext cx="7230533" cy="1325563"/>
          </a:xfrm>
        </p:spPr>
        <p:txBody>
          <a:bodyPr>
            <a:normAutofit fontScale="90000"/>
          </a:bodyPr>
          <a:lstStyle/>
          <a:p>
            <a:r>
              <a:rPr lang="en-US" dirty="0"/>
              <a:t>Tips for Communicating with Your Community about Systematic Screening</a:t>
            </a:r>
          </a:p>
        </p:txBody>
      </p:sp>
      <p:sp>
        <p:nvSpPr>
          <p:cNvPr id="3" name="Content Placeholder 2">
            <a:extLst>
              <a:ext uri="{FF2B5EF4-FFF2-40B4-BE49-F238E27FC236}">
                <a16:creationId xmlns:a16="http://schemas.microsoft.com/office/drawing/2014/main" id="{3ACBE284-C2FF-3B48-9FC2-8CA6067941A9}"/>
              </a:ext>
            </a:extLst>
          </p:cNvPr>
          <p:cNvSpPr>
            <a:spLocks noGrp="1"/>
          </p:cNvSpPr>
          <p:nvPr>
            <p:ph idx="1"/>
          </p:nvPr>
        </p:nvSpPr>
        <p:spPr>
          <a:xfrm>
            <a:off x="838200" y="1825625"/>
            <a:ext cx="10515600" cy="4351338"/>
          </a:xfrm>
        </p:spPr>
        <p:txBody>
          <a:bodyPr>
            <a:normAutofit/>
          </a:bodyPr>
          <a:lstStyle/>
          <a:p>
            <a:endParaRPr lang="en-US" dirty="0"/>
          </a:p>
          <a:p>
            <a:pPr marL="0" indent="0">
              <a:buNone/>
            </a:pPr>
            <a:endParaRPr lang="en-US" dirty="0"/>
          </a:p>
        </p:txBody>
      </p:sp>
      <p:pic>
        <p:nvPicPr>
          <p:cNvPr id="9" name="Picture 8" descr="Graphical user interface, text, application&#10;&#10;Description automatically generated">
            <a:hlinkClick r:id="rId2"/>
            <a:extLst>
              <a:ext uri="{FF2B5EF4-FFF2-40B4-BE49-F238E27FC236}">
                <a16:creationId xmlns:a16="http://schemas.microsoft.com/office/drawing/2014/main" id="{19EB1182-BEE4-B844-9CD9-61DBFF2B0479}"/>
              </a:ext>
            </a:extLst>
          </p:cNvPr>
          <p:cNvPicPr>
            <a:picLocks noChangeAspect="1"/>
          </p:cNvPicPr>
          <p:nvPr/>
        </p:nvPicPr>
        <p:blipFill>
          <a:blip r:embed="rId3"/>
          <a:stretch>
            <a:fillRect/>
          </a:stretch>
        </p:blipFill>
        <p:spPr>
          <a:xfrm>
            <a:off x="510396" y="2765493"/>
            <a:ext cx="7230533" cy="1663021"/>
          </a:xfrm>
          <a:prstGeom prst="rect">
            <a:avLst/>
          </a:prstGeom>
          <a:effectLst>
            <a:glow>
              <a:schemeClr val="accent1">
                <a:alpha val="40000"/>
              </a:schemeClr>
            </a:glow>
          </a:effectLst>
        </p:spPr>
      </p:pic>
      <p:pic>
        <p:nvPicPr>
          <p:cNvPr id="11" name="Picture 10" descr="Text&#10;&#10;Description automatically generated">
            <a:extLst>
              <a:ext uri="{FF2B5EF4-FFF2-40B4-BE49-F238E27FC236}">
                <a16:creationId xmlns:a16="http://schemas.microsoft.com/office/drawing/2014/main" id="{FABC64AC-C31F-E54C-80A1-4F1DBAD63A35}"/>
              </a:ext>
            </a:extLst>
          </p:cNvPr>
          <p:cNvPicPr>
            <a:picLocks noChangeAspect="1"/>
          </p:cNvPicPr>
          <p:nvPr/>
        </p:nvPicPr>
        <p:blipFill>
          <a:blip r:embed="rId4"/>
          <a:stretch>
            <a:fillRect/>
          </a:stretch>
        </p:blipFill>
        <p:spPr>
          <a:xfrm>
            <a:off x="7740929" y="1439930"/>
            <a:ext cx="4086141" cy="5289505"/>
          </a:xfrm>
          <a:prstGeom prst="rect">
            <a:avLst/>
          </a:prstGeom>
          <a:effectLst>
            <a:glow rad="444500">
              <a:srgbClr val="92D050">
                <a:alpha val="40000"/>
              </a:srgbClr>
            </a:glow>
          </a:effectLst>
        </p:spPr>
      </p:pic>
      <p:sp>
        <p:nvSpPr>
          <p:cNvPr id="12" name="Left Arrow 11">
            <a:extLst>
              <a:ext uri="{FF2B5EF4-FFF2-40B4-BE49-F238E27FC236}">
                <a16:creationId xmlns:a16="http://schemas.microsoft.com/office/drawing/2014/main" id="{C191E7C2-49CC-6245-BCDC-780C5BFD26A9}"/>
              </a:ext>
            </a:extLst>
          </p:cNvPr>
          <p:cNvSpPr/>
          <p:nvPr/>
        </p:nvSpPr>
        <p:spPr>
          <a:xfrm rot="18757218">
            <a:off x="7244737" y="2850451"/>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6324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9BA97-9045-4480-8753-5FAD01A59831}"/>
              </a:ext>
            </a:extLst>
          </p:cNvPr>
          <p:cNvPicPr>
            <a:picLocks noChangeAspect="1"/>
          </p:cNvPicPr>
          <p:nvPr/>
        </p:nvPicPr>
        <p:blipFill rotWithShape="1">
          <a:blip r:embed="rId2"/>
          <a:srcRect t="17214" b="-1"/>
          <a:stretch/>
        </p:blipFill>
        <p:spPr>
          <a:xfrm>
            <a:off x="228448" y="1501699"/>
            <a:ext cx="3885352" cy="2220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032C87E-42C2-4149-9227-BAF30AB40FF2}"/>
              </a:ext>
            </a:extLst>
          </p:cNvPr>
          <p:cNvSpPr txBox="1"/>
          <p:nvPr/>
        </p:nvSpPr>
        <p:spPr>
          <a:xfrm>
            <a:off x="8326662" y="2332816"/>
            <a:ext cx="36984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rPr>
              <a:t>Thank you!</a:t>
            </a:r>
          </a:p>
        </p:txBody>
      </p:sp>
      <p:sp>
        <p:nvSpPr>
          <p:cNvPr id="4" name="TextBox 3">
            <a:extLst>
              <a:ext uri="{FF2B5EF4-FFF2-40B4-BE49-F238E27FC236}">
                <a16:creationId xmlns:a16="http://schemas.microsoft.com/office/drawing/2014/main" id="{A032C87E-42C2-4149-9227-BAF30AB40FF2}"/>
              </a:ext>
            </a:extLst>
          </p:cNvPr>
          <p:cNvSpPr txBox="1"/>
          <p:nvPr/>
        </p:nvSpPr>
        <p:spPr>
          <a:xfrm>
            <a:off x="8269151" y="1938876"/>
            <a:ext cx="36984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Kathleen.Lane@ku.edu</a:t>
            </a:r>
          </a:p>
        </p:txBody>
      </p:sp>
    </p:spTree>
    <p:extLst>
      <p:ext uri="{BB962C8B-B14F-4D97-AF65-F5344CB8AC3E}">
        <p14:creationId xmlns:p14="http://schemas.microsoft.com/office/powerpoint/2010/main" val="955510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grpSp>
        <p:nvGrpSpPr>
          <p:cNvPr id="16" name="Group 15">
            <a:extLst>
              <a:ext uri="{FF2B5EF4-FFF2-40B4-BE49-F238E27FC236}">
                <a16:creationId xmlns:a16="http://schemas.microsoft.com/office/drawing/2014/main" id="{CC249233-A1A2-4ABE-8AE1-71BA8D02BA75}"/>
              </a:ext>
            </a:extLst>
          </p:cNvPr>
          <p:cNvGrpSpPr>
            <a:grpSpLocks/>
          </p:cNvGrpSpPr>
          <p:nvPr/>
        </p:nvGrpSpPr>
        <p:grpSpPr bwMode="auto">
          <a:xfrm>
            <a:off x="7010400" y="2819401"/>
            <a:ext cx="3281362" cy="2111375"/>
            <a:chOff x="5773738" y="3087688"/>
            <a:chExt cx="3281362" cy="2111375"/>
          </a:xfrm>
        </p:grpSpPr>
        <p:sp>
          <p:nvSpPr>
            <p:cNvPr id="17" name="Left Arrow 2">
              <a:extLst>
                <a:ext uri="{FF2B5EF4-FFF2-40B4-BE49-F238E27FC236}">
                  <a16:creationId xmlns:a16="http://schemas.microsoft.com/office/drawing/2014/main" id="{F6788038-E9AB-408F-B650-E108A5B93D0A}"/>
                </a:ext>
              </a:extLst>
            </p:cNvPr>
            <p:cNvSpPr/>
            <p:nvPr/>
          </p:nvSpPr>
          <p:spPr>
            <a:xfrm rot="19607267">
              <a:off x="5773738" y="3087688"/>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dirty="0">
                <a:solidFill>
                  <a:srgbClr val="0070C0"/>
                </a:solidFill>
                <a:latin typeface="Calibri" panose="020F0502020204030204"/>
              </a:endParaRPr>
            </a:p>
          </p:txBody>
        </p:sp>
        <p:pic>
          <p:nvPicPr>
            <p:cNvPr id="18" name="Picture 3">
              <a:extLst>
                <a:ext uri="{FF2B5EF4-FFF2-40B4-BE49-F238E27FC236}">
                  <a16:creationId xmlns:a16="http://schemas.microsoft.com/office/drawing/2014/main" id="{FE536C78-DCE9-4E38-9A7A-E61A566167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a16="http://schemas.microsoft.com/office/drawing/2014/main" id="{674D76F5-B1EF-4177-A405-1E6C8B2E1B20}"/>
              </a:ext>
            </a:extLst>
          </p:cNvPr>
          <p:cNvGrpSpPr/>
          <p:nvPr/>
        </p:nvGrpSpPr>
        <p:grpSpPr>
          <a:xfrm rot="21087965">
            <a:off x="6385627" y="2077439"/>
            <a:ext cx="3508545" cy="2111247"/>
            <a:chOff x="5611862" y="2935213"/>
            <a:chExt cx="3508545" cy="2111247"/>
          </a:xfrm>
          <a:solidFill>
            <a:schemeClr val="bg1"/>
          </a:solidFill>
        </p:grpSpPr>
        <p:sp>
          <p:nvSpPr>
            <p:cNvPr id="23" name="Left Arrow 11">
              <a:extLst>
                <a:ext uri="{FF2B5EF4-FFF2-40B4-BE49-F238E27FC236}">
                  <a16:creationId xmlns:a16="http://schemas.microsoft.com/office/drawing/2014/main" id="{BD1BE845-0A65-4EB4-AD36-209FCF306B9A}"/>
                </a:ext>
              </a:extLst>
            </p:cNvPr>
            <p:cNvSpPr/>
            <p:nvPr/>
          </p:nvSpPr>
          <p:spPr>
            <a:xfrm rot="20169859">
              <a:off x="5611862" y="2935213"/>
              <a:ext cx="3508545" cy="2111247"/>
            </a:xfrm>
            <a:prstGeom prst="leftArrow">
              <a:avLst/>
            </a:prstGeom>
            <a:noFill/>
            <a:ln>
              <a:solidFill>
                <a:schemeClr val="tx2"/>
              </a:solidFill>
            </a:ln>
          </p:spPr>
          <p:style>
            <a:lnRef idx="0">
              <a:schemeClr val="accent3"/>
            </a:lnRef>
            <a:fillRef idx="3">
              <a:schemeClr val="accent3"/>
            </a:fillRef>
            <a:effectRef idx="3">
              <a:schemeClr val="accent3"/>
            </a:effectRef>
            <a:fontRef idx="minor">
              <a:schemeClr val="lt1"/>
            </a:fontRef>
          </p:style>
          <p:txBody>
            <a:bodyPr rtlCol="0" anchor="ctr"/>
            <a:lstStyle/>
            <a:p>
              <a:pPr eaLnBrk="0" fontAlgn="base" hangingPunct="0">
                <a:spcBef>
                  <a:spcPct val="0"/>
                </a:spcBef>
                <a:spcAft>
                  <a:spcPct val="0"/>
                </a:spcAft>
              </a:pPr>
              <a:r>
                <a:rPr lang="en-US" sz="2400" b="1" dirty="0">
                  <a:solidFill>
                    <a:prstClr val="black"/>
                  </a:solidFill>
                  <a:latin typeface="Calibri" panose="020F0502020204030204"/>
                </a:rPr>
                <a:t>Positive Action </a:t>
              </a:r>
            </a:p>
          </p:txBody>
        </p:sp>
        <p:pic>
          <p:nvPicPr>
            <p:cNvPr id="24" name="Picture 23">
              <a:extLst>
                <a:ext uri="{FF2B5EF4-FFF2-40B4-BE49-F238E27FC236}">
                  <a16:creationId xmlns:a16="http://schemas.microsoft.com/office/drawing/2014/main" id="{001AFA7C-7835-48DC-8F69-A900ACA1909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1517" y="3077004"/>
              <a:ext cx="796733" cy="838666"/>
            </a:xfrm>
            <a:prstGeom prst="ellipse">
              <a:avLst/>
            </a:prstGeom>
            <a:grpFill/>
            <a:effectLst>
              <a:glow rad="38100">
                <a:schemeClr val="bg1">
                  <a:alpha val="50000"/>
                </a:schemeClr>
              </a:glow>
            </a:effectLst>
          </p:spPr>
        </p:pic>
      </p:grpSp>
      <p:grpSp>
        <p:nvGrpSpPr>
          <p:cNvPr id="25" name="Group 24">
            <a:extLst>
              <a:ext uri="{FF2B5EF4-FFF2-40B4-BE49-F238E27FC236}">
                <a16:creationId xmlns:a16="http://schemas.microsoft.com/office/drawing/2014/main" id="{60015EE9-44DB-4341-ADC2-4E61AFCCF9E0}"/>
              </a:ext>
            </a:extLst>
          </p:cNvPr>
          <p:cNvGrpSpPr/>
          <p:nvPr/>
        </p:nvGrpSpPr>
        <p:grpSpPr>
          <a:xfrm>
            <a:off x="7315200" y="3657601"/>
            <a:ext cx="3281362" cy="2111375"/>
            <a:chOff x="6172200" y="4572000"/>
            <a:chExt cx="3281362" cy="2111375"/>
          </a:xfrm>
        </p:grpSpPr>
        <p:sp>
          <p:nvSpPr>
            <p:cNvPr id="26" name="Left Arrow 14">
              <a:extLst>
                <a:ext uri="{FF2B5EF4-FFF2-40B4-BE49-F238E27FC236}">
                  <a16:creationId xmlns:a16="http://schemas.microsoft.com/office/drawing/2014/main" id="{E2B06412-5D33-4B11-9A59-62CB89DFD002}"/>
                </a:ext>
              </a:extLst>
            </p:cNvPr>
            <p:cNvSpPr/>
            <p:nvPr/>
          </p:nvSpPr>
          <p:spPr bwMode="auto">
            <a:xfrm rot="19607267">
              <a:off x="6172200" y="4572000"/>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dirty="0">
                <a:solidFill>
                  <a:srgbClr val="0070C0"/>
                </a:solidFill>
                <a:latin typeface="Calibri" panose="020F0502020204030204"/>
              </a:endParaRPr>
            </a:p>
          </p:txBody>
        </p:sp>
        <p:pic>
          <p:nvPicPr>
            <p:cNvPr id="27" name="Picture 2" descr="Second Step">
              <a:extLst>
                <a:ext uri="{FF2B5EF4-FFF2-40B4-BE49-F238E27FC236}">
                  <a16:creationId xmlns:a16="http://schemas.microsoft.com/office/drawing/2014/main" id="{8CA89383-F6C4-4CF1-B8E9-AE6F7057B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B955E920-0D9E-449F-B921-10F6CB0DA825}"/>
              </a:ext>
            </a:extLst>
          </p:cNvPr>
          <p:cNvGrpSpPr/>
          <p:nvPr/>
        </p:nvGrpSpPr>
        <p:grpSpPr>
          <a:xfrm>
            <a:off x="7854034" y="4307622"/>
            <a:ext cx="3281362" cy="2111375"/>
            <a:chOff x="6330034" y="4307621"/>
            <a:chExt cx="3281362" cy="2111375"/>
          </a:xfrm>
        </p:grpSpPr>
        <p:sp>
          <p:nvSpPr>
            <p:cNvPr id="29" name="Left Arrow 8">
              <a:extLst>
                <a:ext uri="{FF2B5EF4-FFF2-40B4-BE49-F238E27FC236}">
                  <a16:creationId xmlns:a16="http://schemas.microsoft.com/office/drawing/2014/main" id="{1B4DC4E0-42A7-4C7A-856F-8745082F09FF}"/>
                </a:ext>
              </a:extLst>
            </p:cNvPr>
            <p:cNvSpPr/>
            <p:nvPr/>
          </p:nvSpPr>
          <p:spPr bwMode="auto">
            <a:xfrm rot="19607267">
              <a:off x="6330034" y="4307621"/>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dirty="0">
                <a:solidFill>
                  <a:srgbClr val="0070C0"/>
                </a:solidFill>
                <a:latin typeface="Calibri" panose="020F0502020204030204"/>
              </a:endParaRPr>
            </a:p>
          </p:txBody>
        </p:sp>
        <p:pic>
          <p:nvPicPr>
            <p:cNvPr id="30" name="Picture 4" descr="Lions Quest">
              <a:extLst>
                <a:ext uri="{FF2B5EF4-FFF2-40B4-BE49-F238E27FC236}">
                  <a16:creationId xmlns:a16="http://schemas.microsoft.com/office/drawing/2014/main" id="{B7A0F708-6FDF-4810-A640-F7B57FA1A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74630">
              <a:off x="7706964" y="4743974"/>
              <a:ext cx="1368425" cy="6621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8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1ED9E-FC0B-44A6-8007-CD7C0EF90FB4}"/>
              </a:ext>
            </a:extLst>
          </p:cNvPr>
          <p:cNvSpPr>
            <a:spLocks noGrp="1"/>
          </p:cNvSpPr>
          <p:nvPr>
            <p:ph type="title"/>
          </p:nvPr>
        </p:nvSpPr>
        <p:spPr/>
        <p:txBody>
          <a:bodyPr>
            <a:normAutofit/>
          </a:bodyPr>
          <a:lstStyle/>
          <a:p>
            <a:r>
              <a:rPr lang="en-US" sz="4000" b="1" dirty="0"/>
              <a:t>The Five Social and Emotional Learning Core Competencies</a:t>
            </a:r>
            <a:endParaRPr lang="en-US" sz="4000" dirty="0"/>
          </a:p>
        </p:txBody>
      </p:sp>
      <p:graphicFrame>
        <p:nvGraphicFramePr>
          <p:cNvPr id="4" name="Content Placeholder 3">
            <a:extLst>
              <a:ext uri="{FF2B5EF4-FFF2-40B4-BE49-F238E27FC236}">
                <a16:creationId xmlns:a16="http://schemas.microsoft.com/office/drawing/2014/main" id="{E54EDD44-D0F3-49EE-BD58-04AAE45767C1}"/>
              </a:ext>
            </a:extLst>
          </p:cNvPr>
          <p:cNvGraphicFramePr>
            <a:graphicFrameLocks noGrp="1" noChangeAspect="1"/>
          </p:cNvGraphicFramePr>
          <p:nvPr>
            <p:ph idx="1"/>
            <p:extLst>
              <p:ext uri="{D42A27DB-BD31-4B8C-83A1-F6EECF244321}">
                <p14:modId xmlns:p14="http://schemas.microsoft.com/office/powerpoint/2010/main" val="31380777"/>
              </p:ext>
            </p:extLst>
          </p:nvPr>
        </p:nvGraphicFramePr>
        <p:xfrm>
          <a:off x="1326292" y="826173"/>
          <a:ext cx="9539415" cy="6228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9313DBC2-2F23-46CB-8F06-138873C74AA2}"/>
              </a:ext>
            </a:extLst>
          </p:cNvPr>
          <p:cNvSpPr/>
          <p:nvPr/>
        </p:nvSpPr>
        <p:spPr>
          <a:xfrm>
            <a:off x="1524000" y="6488668"/>
            <a:ext cx="1897122" cy="369332"/>
          </a:xfrm>
          <a:prstGeom prst="rect">
            <a:avLst/>
          </a:prstGeom>
        </p:spPr>
        <p:txBody>
          <a:bodyPr wrap="none">
            <a:spAutoFit/>
          </a:bodyPr>
          <a:lstStyle/>
          <a:p>
            <a:pPr eaLnBrk="0" fontAlgn="base" hangingPunct="0">
              <a:spcBef>
                <a:spcPct val="0"/>
              </a:spcBef>
              <a:spcAft>
                <a:spcPct val="0"/>
              </a:spcAft>
              <a:defRPr/>
            </a:pPr>
            <a:r>
              <a:rPr lang="en-US" dirty="0">
                <a:solidFill>
                  <a:prstClr val="black"/>
                </a:solidFill>
                <a:latin typeface="Verdana" charset="0"/>
                <a:ea typeface="MS PGothic" charset="-128"/>
              </a:rPr>
              <a:t>(CASEL, 2013)</a:t>
            </a:r>
          </a:p>
        </p:txBody>
      </p:sp>
      <p:sp>
        <p:nvSpPr>
          <p:cNvPr id="6" name="Oval 5">
            <a:extLst>
              <a:ext uri="{FF2B5EF4-FFF2-40B4-BE49-F238E27FC236}">
                <a16:creationId xmlns:a16="http://schemas.microsoft.com/office/drawing/2014/main" id="{8CBDEF1D-F94D-479E-99B9-83A85C0D687F}"/>
              </a:ext>
            </a:extLst>
          </p:cNvPr>
          <p:cNvSpPr>
            <a:spLocks noChangeAspect="1"/>
          </p:cNvSpPr>
          <p:nvPr/>
        </p:nvSpPr>
        <p:spPr>
          <a:xfrm>
            <a:off x="5178230" y="3328990"/>
            <a:ext cx="1662545" cy="14491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eaLnBrk="0" fontAlgn="base" hangingPunct="0">
              <a:spcBef>
                <a:spcPct val="0"/>
              </a:spcBef>
              <a:spcAft>
                <a:spcPct val="0"/>
              </a:spcAft>
              <a:defRPr/>
            </a:pPr>
            <a:r>
              <a:rPr lang="en-US" dirty="0">
                <a:solidFill>
                  <a:prstClr val="black"/>
                </a:solidFill>
                <a:latin typeface="Calibri" panose="020F0502020204030204"/>
              </a:rPr>
              <a:t>Social &amp; Emotional Learning</a:t>
            </a:r>
          </a:p>
        </p:txBody>
      </p:sp>
    </p:spTree>
    <p:extLst>
      <p:ext uri="{BB962C8B-B14F-4D97-AF65-F5344CB8AC3E}">
        <p14:creationId xmlns:p14="http://schemas.microsoft.com/office/powerpoint/2010/main" val="2863787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A659-A4F6-4D82-A8AF-33C6A31B2F8F}"/>
              </a:ext>
            </a:extLst>
          </p:cNvPr>
          <p:cNvSpPr>
            <a:spLocks noGrp="1"/>
          </p:cNvSpPr>
          <p:nvPr>
            <p:ph type="title"/>
          </p:nvPr>
        </p:nvSpPr>
        <p:spPr>
          <a:xfrm>
            <a:off x="838200" y="332467"/>
            <a:ext cx="10515600" cy="1325563"/>
          </a:xfrm>
        </p:spPr>
        <p:txBody>
          <a:bodyPr/>
          <a:lstStyle/>
          <a:p>
            <a:r>
              <a:rPr lang="en-US" b="1" dirty="0"/>
              <a:t>Outcomes Associated with Social Skills Training</a:t>
            </a:r>
            <a:endParaRPr lang="en-US" dirty="0"/>
          </a:p>
        </p:txBody>
      </p:sp>
      <p:sp>
        <p:nvSpPr>
          <p:cNvPr id="4" name="Rectangle 3">
            <a:extLst>
              <a:ext uri="{FF2B5EF4-FFF2-40B4-BE49-F238E27FC236}">
                <a16:creationId xmlns:a16="http://schemas.microsoft.com/office/drawing/2014/main" id="{C67DE1D1-BF97-4839-97B6-EE7C3E09A795}"/>
              </a:ext>
            </a:extLst>
          </p:cNvPr>
          <p:cNvSpPr/>
          <p:nvPr/>
        </p:nvSpPr>
        <p:spPr>
          <a:xfrm>
            <a:off x="1524000" y="6488668"/>
            <a:ext cx="1897122" cy="369332"/>
          </a:xfrm>
          <a:prstGeom prst="rect">
            <a:avLst/>
          </a:prstGeom>
        </p:spPr>
        <p:txBody>
          <a:bodyPr wrap="none">
            <a:spAutoFit/>
          </a:bodyPr>
          <a:lstStyle/>
          <a:p>
            <a:pPr eaLnBrk="0" fontAlgn="base" hangingPunct="0">
              <a:spcBef>
                <a:spcPct val="0"/>
              </a:spcBef>
              <a:spcAft>
                <a:spcPct val="0"/>
              </a:spcAft>
              <a:defRPr/>
            </a:pPr>
            <a:r>
              <a:rPr lang="en-US" dirty="0">
                <a:solidFill>
                  <a:prstClr val="black"/>
                </a:solidFill>
                <a:latin typeface="Verdana" charset="0"/>
                <a:ea typeface="MS PGothic" charset="-128"/>
              </a:rPr>
              <a:t>(CASEL, 2013)</a:t>
            </a:r>
          </a:p>
        </p:txBody>
      </p:sp>
      <p:graphicFrame>
        <p:nvGraphicFramePr>
          <p:cNvPr id="5" name="Content Placeholder 3">
            <a:extLst>
              <a:ext uri="{FF2B5EF4-FFF2-40B4-BE49-F238E27FC236}">
                <a16:creationId xmlns:a16="http://schemas.microsoft.com/office/drawing/2014/main" id="{8A849D2D-96EE-4961-B2E5-A5B50C0E7972}"/>
              </a:ext>
            </a:extLst>
          </p:cNvPr>
          <p:cNvGraphicFramePr>
            <a:graphicFrameLocks/>
          </p:cNvGraphicFramePr>
          <p:nvPr>
            <p:extLst>
              <p:ext uri="{D42A27DB-BD31-4B8C-83A1-F6EECF244321}">
                <p14:modId xmlns:p14="http://schemas.microsoft.com/office/powerpoint/2010/main" val="1456795046"/>
              </p:ext>
            </p:extLst>
          </p:nvPr>
        </p:nvGraphicFramePr>
        <p:xfrm>
          <a:off x="1582059" y="866148"/>
          <a:ext cx="8958649" cy="67908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7067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2324-7D29-4039-99BA-69E647B4DE72}"/>
              </a:ext>
            </a:extLst>
          </p:cNvPr>
          <p:cNvSpPr>
            <a:spLocks noGrp="1"/>
          </p:cNvSpPr>
          <p:nvPr>
            <p:ph type="title"/>
          </p:nvPr>
        </p:nvSpPr>
        <p:spPr/>
        <p:txBody>
          <a:bodyPr/>
          <a:lstStyle/>
          <a:p>
            <a:r>
              <a:rPr lang="en-US" dirty="0"/>
              <a:t>Social Component: </a:t>
            </a:r>
            <a:br>
              <a:rPr lang="en-US" dirty="0"/>
            </a:br>
            <a:r>
              <a:rPr lang="en-US" dirty="0"/>
              <a:t>Examples of Schoolwide Programs </a:t>
            </a:r>
          </a:p>
        </p:txBody>
      </p:sp>
      <p:graphicFrame>
        <p:nvGraphicFramePr>
          <p:cNvPr id="4" name="Diagram 3">
            <a:extLst>
              <a:ext uri="{FF2B5EF4-FFF2-40B4-BE49-F238E27FC236}">
                <a16:creationId xmlns:a16="http://schemas.microsoft.com/office/drawing/2014/main" id="{B92EE8D5-DC75-4814-BC69-32EDAEFF8F4C}"/>
              </a:ext>
            </a:extLst>
          </p:cNvPr>
          <p:cNvGraphicFramePr/>
          <p:nvPr>
            <p:extLst>
              <p:ext uri="{D42A27DB-BD31-4B8C-83A1-F6EECF244321}">
                <p14:modId xmlns:p14="http://schemas.microsoft.com/office/powerpoint/2010/main" val="4002175224"/>
              </p:ext>
            </p:extLst>
          </p:nvPr>
        </p:nvGraphicFramePr>
        <p:xfrm>
          <a:off x="1484555" y="1714597"/>
          <a:ext cx="8821495" cy="5132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8A96E39-8248-4003-9FF0-4DE488ECA8B9}"/>
              </a:ext>
            </a:extLst>
          </p:cNvPr>
          <p:cNvSpPr/>
          <p:nvPr/>
        </p:nvSpPr>
        <p:spPr>
          <a:xfrm>
            <a:off x="2130014" y="1714598"/>
            <a:ext cx="3908836" cy="5022914"/>
          </a:xfrm>
          <a:prstGeom prst="rect">
            <a:avLst/>
          </a:prstGeom>
        </p:spPr>
        <p:txBody>
          <a:bodyPr wrap="square">
            <a:spAutoFit/>
          </a:bodyPr>
          <a:lstStyle/>
          <a:p>
            <a:pPr defTabSz="1066800" eaLnBrk="0" fontAlgn="base" hangingPunct="0">
              <a:lnSpc>
                <a:spcPct val="90000"/>
              </a:lnSpc>
              <a:spcBef>
                <a:spcPct val="0"/>
              </a:spcBef>
              <a:spcAft>
                <a:spcPct val="35000"/>
              </a:spcAft>
              <a:defRPr/>
            </a:pPr>
            <a:r>
              <a:rPr lang="en-US" sz="2200" b="1" dirty="0">
                <a:solidFill>
                  <a:prstClr val="white"/>
                </a:solidFill>
                <a:latin typeface="Verdana" charset="0"/>
                <a:ea typeface="MS PGothic" charset="-128"/>
              </a:rPr>
              <a:t>Positive Action</a:t>
            </a:r>
            <a:br>
              <a:rPr lang="en-US" sz="2200" dirty="0">
                <a:solidFill>
                  <a:prstClr val="white"/>
                </a:solidFill>
                <a:latin typeface="Verdana" charset="0"/>
                <a:ea typeface="MS PGothic" charset="-128"/>
              </a:rPr>
            </a:br>
            <a:r>
              <a:rPr lang="en-US" sz="2200" dirty="0" err="1">
                <a:solidFill>
                  <a:prstClr val="white"/>
                </a:solidFill>
                <a:latin typeface="Verdana" charset="0"/>
                <a:ea typeface="MS PGothic" charset="-128"/>
              </a:rPr>
              <a:t>www.positiveaction.net</a:t>
            </a:r>
            <a:endParaRPr lang="en-US" sz="2200" dirty="0">
              <a:solidFill>
                <a:prstClr val="white"/>
              </a:solidFill>
              <a:latin typeface="Verdana" charset="0"/>
              <a:ea typeface="MS PGothic" charset="-128"/>
            </a:endParaRP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Improves academics, behavior, and character</a:t>
            </a: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Curriculum-based approach</a:t>
            </a: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Effectively increases positive behaviors and decreases negative behaviors</a:t>
            </a: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6-7 units per grade</a:t>
            </a: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Optional components:</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site-wide climate development</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drug education</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bullying / conflict resolution</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counselor, parent, and family classes</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community/coalition components</a:t>
            </a:r>
          </a:p>
        </p:txBody>
      </p:sp>
    </p:spTree>
    <p:extLst>
      <p:ext uri="{BB962C8B-B14F-4D97-AF65-F5344CB8AC3E}">
        <p14:creationId xmlns:p14="http://schemas.microsoft.com/office/powerpoint/2010/main" val="3795058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9DFD-AC21-4F0E-95EA-93B481A727E4}"/>
              </a:ext>
            </a:extLst>
          </p:cNvPr>
          <p:cNvSpPr>
            <a:spLocks noGrp="1"/>
          </p:cNvSpPr>
          <p:nvPr>
            <p:ph type="title"/>
          </p:nvPr>
        </p:nvSpPr>
        <p:spPr>
          <a:xfrm>
            <a:off x="566057" y="-87086"/>
            <a:ext cx="10515600" cy="1325563"/>
          </a:xfrm>
        </p:spPr>
        <p:txBody>
          <a:bodyPr/>
          <a:lstStyle/>
          <a:p>
            <a:r>
              <a:rPr lang="en-US" b="1" dirty="0"/>
              <a:t>Top 10 School-related Social Skills</a:t>
            </a:r>
            <a:endParaRPr lang="en-US" dirty="0"/>
          </a:p>
        </p:txBody>
      </p:sp>
      <p:graphicFrame>
        <p:nvGraphicFramePr>
          <p:cNvPr id="4" name="Content Placeholder 4">
            <a:extLst>
              <a:ext uri="{FF2B5EF4-FFF2-40B4-BE49-F238E27FC236}">
                <a16:creationId xmlns:a16="http://schemas.microsoft.com/office/drawing/2014/main" id="{CC79BE68-9CB4-4F7C-9DDB-05071D58E2A1}"/>
              </a:ext>
            </a:extLst>
          </p:cNvPr>
          <p:cNvGraphicFramePr>
            <a:graphicFrameLocks/>
          </p:cNvGraphicFramePr>
          <p:nvPr/>
        </p:nvGraphicFramePr>
        <p:xfrm>
          <a:off x="2004369" y="1122671"/>
          <a:ext cx="8218789" cy="5253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32AAE6F6-2953-4837-B4E4-2CA382BC1C26}"/>
              </a:ext>
            </a:extLst>
          </p:cNvPr>
          <p:cNvSpPr/>
          <p:nvPr/>
        </p:nvSpPr>
        <p:spPr>
          <a:xfrm>
            <a:off x="1524000" y="6488668"/>
            <a:ext cx="6024406" cy="369332"/>
          </a:xfrm>
          <a:prstGeom prst="rect">
            <a:avLst/>
          </a:prstGeom>
        </p:spPr>
        <p:txBody>
          <a:bodyPr wrap="none">
            <a:spAutoFit/>
          </a:bodyPr>
          <a:lstStyle/>
          <a:p>
            <a:pPr eaLnBrk="0" fontAlgn="base" hangingPunct="0">
              <a:spcBef>
                <a:spcPct val="0"/>
              </a:spcBef>
              <a:spcAft>
                <a:spcPct val="0"/>
              </a:spcAft>
              <a:defRPr/>
            </a:pPr>
            <a:r>
              <a:rPr lang="en-US" dirty="0">
                <a:solidFill>
                  <a:prstClr val="black"/>
                </a:solidFill>
                <a:latin typeface="Verdana" charset="0"/>
                <a:ea typeface="MS PGothic" charset="-128"/>
              </a:rPr>
              <a:t>(Lane et al. 2004, 2007; Gresham &amp; Elliott, 2008)</a:t>
            </a:r>
          </a:p>
        </p:txBody>
      </p:sp>
    </p:spTree>
    <p:extLst>
      <p:ext uri="{BB962C8B-B14F-4D97-AF65-F5344CB8AC3E}">
        <p14:creationId xmlns:p14="http://schemas.microsoft.com/office/powerpoint/2010/main" val="1307248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05001"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944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0406" y="337192"/>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txBox="1">
            <a:spLocks/>
          </p:cNvSpPr>
          <p:nvPr/>
        </p:nvSpPr>
        <p:spPr>
          <a:xfrm rot="16200000">
            <a:off x="-2590801" y="2930092"/>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alibri Light" panose="020F0302020204030204"/>
                <a:ea typeface="+mj-ea"/>
                <a:cs typeface="+mj-cs"/>
              </a:rPr>
              <a:t>ci3t.org</a:t>
            </a:r>
          </a:p>
        </p:txBody>
      </p:sp>
      <p:sp>
        <p:nvSpPr>
          <p:cNvPr id="6" name="Oval 5">
            <a:extLst>
              <a:ext uri="{FF2B5EF4-FFF2-40B4-BE49-F238E27FC236}">
                <a16:creationId xmlns:a16="http://schemas.microsoft.com/office/drawing/2014/main" id="{F23C8BAB-D229-409D-BC57-8FD2CDD9AD07}"/>
              </a:ext>
            </a:extLst>
          </p:cNvPr>
          <p:cNvSpPr/>
          <p:nvPr/>
        </p:nvSpPr>
        <p:spPr>
          <a:xfrm>
            <a:off x="3103927" y="1669409"/>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59C11EDA-965E-429D-B825-A83A27D44574}"/>
              </a:ext>
            </a:extLst>
          </p:cNvPr>
          <p:cNvSpPr/>
          <p:nvPr/>
        </p:nvSpPr>
        <p:spPr>
          <a:xfrm>
            <a:off x="2568429" y="2442594"/>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033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3"/>
          <p:cNvSpPr>
            <a:spLocks noGrp="1"/>
          </p:cNvSpPr>
          <p:nvPr>
            <p:ph type="title" idx="4294967295"/>
          </p:nvPr>
        </p:nvSpPr>
        <p:spPr>
          <a:xfrm>
            <a:off x="1524000" y="9525"/>
            <a:ext cx="9113838" cy="501650"/>
          </a:xfrm>
          <a:noFill/>
        </p:spPr>
        <p:txBody>
          <a:bodyPr/>
          <a:lstStyle/>
          <a:p>
            <a:pPr algn="ctr" eaLnBrk="1" hangingPunct="1"/>
            <a:r>
              <a:rPr lang="en-US" altLang="en-US" sz="2700" dirty="0"/>
              <a:t>The Journey … Ci3T Training &amp; Implementation</a:t>
            </a:r>
          </a:p>
        </p:txBody>
      </p:sp>
      <p:graphicFrame>
        <p:nvGraphicFramePr>
          <p:cNvPr id="8" name="Content Placeholder 7"/>
          <p:cNvGraphicFramePr>
            <a:graphicFrameLocks noGrp="1"/>
          </p:cNvGraphicFramePr>
          <p:nvPr>
            <p:ph idx="4294967295"/>
          </p:nvPr>
        </p:nvGraphicFramePr>
        <p:xfrm>
          <a:off x="1524000" y="511175"/>
          <a:ext cx="9113838" cy="6347188"/>
        </p:xfrm>
        <a:graphic>
          <a:graphicData uri="http://schemas.openxmlformats.org/drawingml/2006/table">
            <a:tbl>
              <a:tblPr/>
              <a:tblGrid>
                <a:gridCol w="3284538">
                  <a:extLst>
                    <a:ext uri="{9D8B030D-6E8A-4147-A177-3AD203B41FA5}">
                      <a16:colId xmlns:a16="http://schemas.microsoft.com/office/drawing/2014/main" val="20000"/>
                    </a:ext>
                  </a:extLst>
                </a:gridCol>
                <a:gridCol w="849312">
                  <a:extLst>
                    <a:ext uri="{9D8B030D-6E8A-4147-A177-3AD203B41FA5}">
                      <a16:colId xmlns:a16="http://schemas.microsoft.com/office/drawing/2014/main" val="20001"/>
                    </a:ext>
                  </a:extLst>
                </a:gridCol>
                <a:gridCol w="865188">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865187">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865188">
                  <a:extLst>
                    <a:ext uri="{9D8B030D-6E8A-4147-A177-3AD203B41FA5}">
                      <a16:colId xmlns:a16="http://schemas.microsoft.com/office/drawing/2014/main" val="20006"/>
                    </a:ext>
                  </a:extLst>
                </a:gridCol>
                <a:gridCol w="657225">
                  <a:extLst>
                    <a:ext uri="{9D8B030D-6E8A-4147-A177-3AD203B41FA5}">
                      <a16:colId xmlns:a16="http://schemas.microsoft.com/office/drawing/2014/main" val="20007"/>
                    </a:ext>
                  </a:extLst>
                </a:gridCol>
              </a:tblGrid>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Phase </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Year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2013-14</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14-15</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15-16</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16-17</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17-18</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18-19</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19-20</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Elementary School</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Middle and High Schools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College and Career Center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626" y="272928"/>
            <a:ext cx="2246883" cy="3122592"/>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387C9D5-6DB6-4149-BCDA-CA81A0332B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7574" y="121114"/>
            <a:ext cx="2621827" cy="341801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7935" y="3214190"/>
            <a:ext cx="2621501" cy="340158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8689" y="52319"/>
            <a:ext cx="2439849" cy="3180251"/>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8689" y="2774212"/>
            <a:ext cx="3020916" cy="398172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BD779D0-9951-4732-A841-4AFA034ABE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7903" y="3539125"/>
            <a:ext cx="2246883" cy="3068439"/>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5" name="Picture 14">
            <a:extLst>
              <a:ext uri="{FF2B5EF4-FFF2-40B4-BE49-F238E27FC236}">
                <a16:creationId xmlns:a16="http://schemas.microsoft.com/office/drawing/2014/main" id="{06B9A76F-679B-47A9-8637-5A92C227BF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98725" y="3294903"/>
            <a:ext cx="2708271" cy="3441985"/>
          </a:xfrm>
          <a:prstGeom prst="rect">
            <a:avLst/>
          </a:prstGeom>
          <a:solidFill>
            <a:schemeClr val="bg1"/>
          </a:solidFill>
          <a:ln w="3175">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6" name="Picture 15">
            <a:extLst>
              <a:ext uri="{FF2B5EF4-FFF2-40B4-BE49-F238E27FC236}">
                <a16:creationId xmlns:a16="http://schemas.microsoft.com/office/drawing/2014/main" id="{57A7A458-0AEA-4398-852B-1F329812B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85445" y="48125"/>
            <a:ext cx="2364475" cy="3165992"/>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spTree>
    <p:extLst>
      <p:ext uri="{BB962C8B-B14F-4D97-AF65-F5344CB8AC3E}">
        <p14:creationId xmlns:p14="http://schemas.microsoft.com/office/powerpoint/2010/main" val="83504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p:tgtEl>
                                          <p:spTgt spid="15"/>
                                        </p:tgtEl>
                                        <p:attrNameLst>
                                          <p:attrName>ppt_y</p:attrName>
                                        </p:attrNameLst>
                                      </p:cBhvr>
                                      <p:tavLst>
                                        <p:tav tm="0">
                                          <p:val>
                                            <p:strVal val="#ppt_y+#ppt_h*1.125000"/>
                                          </p:val>
                                        </p:tav>
                                        <p:tav tm="100000">
                                          <p:val>
                                            <p:strVal val="#ppt_y"/>
                                          </p:val>
                                        </p:tav>
                                      </p:tavLst>
                                    </p:anim>
                                    <p:animEffect transition="in" filter="wipe(up)">
                                      <p:cBhvr>
                                        <p:cTn id="17" dur="1000"/>
                                        <p:tgtEl>
                                          <p:spTgt spid="15"/>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3"/>
          <p:cNvSpPr>
            <a:spLocks noGrp="1"/>
          </p:cNvSpPr>
          <p:nvPr>
            <p:ph type="title"/>
          </p:nvPr>
        </p:nvSpPr>
        <p:spPr bwMode="auto">
          <a:xfrm>
            <a:off x="1981200" y="160338"/>
            <a:ext cx="8382000" cy="735012"/>
          </a:xfrm>
          <a:solidFill>
            <a:srgbClr val="A6A6A6"/>
          </a:solidFill>
        </p:spPr>
        <p:txBody>
          <a:bodyPr wrap="square" numCol="1" anchorCtr="0" compatLnSpc="1">
            <a:prstTxWarp prst="textNoShape">
              <a:avLst/>
            </a:prstTxWarp>
          </a:bodyPr>
          <a:lstStyle/>
          <a:p>
            <a:pPr eaLnBrk="1" hangingPunct="1"/>
            <a:r>
              <a:rPr lang="en-US" altLang="en-US" sz="3200"/>
              <a:t>Ci3T Primary Plan: Roles and Responsibilities</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570164" y="948027"/>
            <a:ext cx="7204075" cy="5566785"/>
          </a:xfrm>
          <a:prstGeom prst="rect">
            <a:avLst/>
          </a:prstGeom>
          <a:noFill/>
          <a:ln w="9525">
            <a:solidFill>
              <a:schemeClr val="tx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0" y="4829175"/>
            <a:ext cx="7772400" cy="933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prstClr val="white"/>
                </a:solidFill>
              </a:rPr>
              <a:t>all stakeholder groups</a:t>
            </a:r>
          </a:p>
        </p:txBody>
      </p:sp>
    </p:spTree>
    <p:extLst>
      <p:ext uri="{BB962C8B-B14F-4D97-AF65-F5344CB8AC3E}">
        <p14:creationId xmlns:p14="http://schemas.microsoft.com/office/powerpoint/2010/main" val="3258076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36E2B-88A9-4D76-95F3-BF7EB6AE18B9}"/>
              </a:ext>
            </a:extLst>
          </p:cNvPr>
          <p:cNvPicPr>
            <a:picLocks noChangeAspect="1"/>
          </p:cNvPicPr>
          <p:nvPr/>
        </p:nvPicPr>
        <p:blipFill>
          <a:blip r:embed="rId2"/>
          <a:stretch>
            <a:fillRect/>
          </a:stretch>
        </p:blipFill>
        <p:spPr>
          <a:xfrm>
            <a:off x="9337788" y="81052"/>
            <a:ext cx="2387431" cy="3108940"/>
          </a:xfrm>
          <a:prstGeom prst="rect">
            <a:avLst/>
          </a:prstGeom>
        </p:spPr>
      </p:pic>
      <p:pic>
        <p:nvPicPr>
          <p:cNvPr id="5" name="Picture 4">
            <a:extLst>
              <a:ext uri="{FF2B5EF4-FFF2-40B4-BE49-F238E27FC236}">
                <a16:creationId xmlns:a16="http://schemas.microsoft.com/office/drawing/2014/main" id="{4258D932-923F-41C8-8C86-887CBD0EB3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579480"/>
            <a:ext cx="9050322" cy="617692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5BD39D-61F4-41E0-A409-17C580C4BC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91108" y="3318688"/>
            <a:ext cx="2480793" cy="3210539"/>
          </a:xfrm>
          <a:prstGeom prst="rect">
            <a:avLst/>
          </a:prstGeom>
        </p:spPr>
      </p:pic>
    </p:spTree>
    <p:extLst>
      <p:ext uri="{BB962C8B-B14F-4D97-AF65-F5344CB8AC3E}">
        <p14:creationId xmlns:p14="http://schemas.microsoft.com/office/powerpoint/2010/main" val="3174613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462349" y="589035"/>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Academics</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endParaRPr lang="en-US" sz="2000" b="0" i="1" kern="1200" dirty="0">
                        <a:solidFill>
                          <a:schemeClr val="accent3">
                            <a:lumMod val="50000"/>
                          </a:schemeClr>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461763" y="3423675"/>
          <a:ext cx="4923037" cy="2834640"/>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41977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Maintain online classroom platforms with learning activities connected to the weekly learning outcomes.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Communicate at least weekly with families and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grpSp>
        <p:nvGrpSpPr>
          <p:cNvPr id="7" name="Group 6" hidden="1">
            <a:extLst>
              <a:ext uri="{FF2B5EF4-FFF2-40B4-BE49-F238E27FC236}">
                <a16:creationId xmlns:a16="http://schemas.microsoft.com/office/drawing/2014/main" id="{6C00392C-36C1-4C83-9F66-EABBE4CDD48F}"/>
              </a:ext>
            </a:extLst>
          </p:cNvPr>
          <p:cNvGrpSpPr/>
          <p:nvPr/>
        </p:nvGrpSpPr>
        <p:grpSpPr>
          <a:xfrm>
            <a:off x="7781026" y="170454"/>
            <a:ext cx="4129177" cy="3906965"/>
            <a:chOff x="5740400" y="636604"/>
            <a:chExt cx="5592497" cy="5400376"/>
          </a:xfrm>
        </p:grpSpPr>
        <p:pic>
          <p:nvPicPr>
            <p:cNvPr id="33" name="Content Placeholder 5" title="Book cover: Supporting behavior for school success">
              <a:extLst>
                <a:ext uri="{FF2B5EF4-FFF2-40B4-BE49-F238E27FC236}">
                  <a16:creationId xmlns:a16="http://schemas.microsoft.com/office/drawing/2014/main" id="{7FA03278-6052-472D-965F-88699BFB32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497" r="-2172"/>
            <a:stretch/>
          </p:blipFill>
          <p:spPr>
            <a:xfrm>
              <a:off x="9260721" y="636604"/>
              <a:ext cx="2072176" cy="2793077"/>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9B5511F8-3999-4A8A-845F-8CC2839F22D8}"/>
                </a:ext>
              </a:extLst>
            </p:cNvPr>
            <p:cNvGrpSpPr/>
            <p:nvPr/>
          </p:nvGrpSpPr>
          <p:grpSpPr>
            <a:xfrm>
              <a:off x="5740400" y="810369"/>
              <a:ext cx="2972541" cy="5226611"/>
              <a:chOff x="5253684" y="810369"/>
              <a:chExt cx="3459257" cy="5226611"/>
            </a:xfrm>
          </p:grpSpPr>
          <p:sp>
            <p:nvSpPr>
              <p:cNvPr id="30" name="Freeform 20">
                <a:extLst>
                  <a:ext uri="{FF2B5EF4-FFF2-40B4-BE49-F238E27FC236}">
                    <a16:creationId xmlns:a16="http://schemas.microsoft.com/office/drawing/2014/main" id="{B4FD2A26-F3EE-4787-B4EE-72BC7CA7DF1E}"/>
                  </a:ext>
                </a:extLst>
              </p:cNvPr>
              <p:cNvSpPr/>
              <p:nvPr/>
            </p:nvSpPr>
            <p:spPr>
              <a:xfrm>
                <a:off x="5253684" y="3829836"/>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31" name="Freeform 21">
                <a:extLst>
                  <a:ext uri="{FF2B5EF4-FFF2-40B4-BE49-F238E27FC236}">
                    <a16:creationId xmlns:a16="http://schemas.microsoft.com/office/drawing/2014/main" id="{C35AC622-C34A-424C-9462-C301E3AAB311}"/>
                  </a:ext>
                </a:extLst>
              </p:cNvPr>
              <p:cNvSpPr/>
              <p:nvPr/>
            </p:nvSpPr>
            <p:spPr>
              <a:xfrm>
                <a:off x="5253684" y="4587482"/>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Precorrection</a:t>
                </a:r>
              </a:p>
            </p:txBody>
          </p:sp>
          <p:sp>
            <p:nvSpPr>
              <p:cNvPr id="32" name="Freeform 22">
                <a:extLst>
                  <a:ext uri="{FF2B5EF4-FFF2-40B4-BE49-F238E27FC236}">
                    <a16:creationId xmlns:a16="http://schemas.microsoft.com/office/drawing/2014/main" id="{DA840144-3663-480C-B871-8B7964669D40}"/>
                  </a:ext>
                </a:extLst>
              </p:cNvPr>
              <p:cNvSpPr/>
              <p:nvPr/>
            </p:nvSpPr>
            <p:spPr>
              <a:xfrm>
                <a:off x="5253684" y="534512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a:reflection blurRad="6350" stA="50000" endA="300" endPos="38500" dist="508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
            <p:nvSpPr>
              <p:cNvPr id="34" name="Freeform 12">
                <a:extLst>
                  <a:ext uri="{FF2B5EF4-FFF2-40B4-BE49-F238E27FC236}">
                    <a16:creationId xmlns:a16="http://schemas.microsoft.com/office/drawing/2014/main" id="{A7FBC678-6425-4C17-9D5A-A4FE5B8A4411}"/>
                  </a:ext>
                </a:extLst>
              </p:cNvPr>
              <p:cNvSpPr/>
              <p:nvPr/>
            </p:nvSpPr>
            <p:spPr>
              <a:xfrm>
                <a:off x="5253684" y="81036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35" name="Freeform 13">
                <a:extLst>
                  <a:ext uri="{FF2B5EF4-FFF2-40B4-BE49-F238E27FC236}">
                    <a16:creationId xmlns:a16="http://schemas.microsoft.com/office/drawing/2014/main" id="{810D7BB5-2B0A-448C-92C5-67E9FEAD3AD1}"/>
                  </a:ext>
                </a:extLst>
              </p:cNvPr>
              <p:cNvSpPr/>
              <p:nvPr/>
            </p:nvSpPr>
            <p:spPr>
              <a:xfrm>
                <a:off x="5253684" y="1568463"/>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36" name="Freeform 14">
                <a:extLst>
                  <a:ext uri="{FF2B5EF4-FFF2-40B4-BE49-F238E27FC236}">
                    <a16:creationId xmlns:a16="http://schemas.microsoft.com/office/drawing/2014/main" id="{3CAA8DE4-9569-43F6-A20D-9405ACBDA3B1}"/>
                  </a:ext>
                </a:extLst>
              </p:cNvPr>
              <p:cNvSpPr/>
              <p:nvPr/>
            </p:nvSpPr>
            <p:spPr>
              <a:xfrm>
                <a:off x="5253684" y="2318250"/>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37" name="Freeform 15">
                <a:extLst>
                  <a:ext uri="{FF2B5EF4-FFF2-40B4-BE49-F238E27FC236}">
                    <a16:creationId xmlns:a16="http://schemas.microsoft.com/office/drawing/2014/main" id="{C1EECB26-7ADD-4048-A249-FB579903C97C}"/>
                  </a:ext>
                </a:extLst>
              </p:cNvPr>
              <p:cNvSpPr/>
              <p:nvPr/>
            </p:nvSpPr>
            <p:spPr>
              <a:xfrm>
                <a:off x="5253684" y="3083755"/>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grpSp>
      </p:grpSp>
      <p:pic>
        <p:nvPicPr>
          <p:cNvPr id="3" name="Picture 2"/>
          <p:cNvPicPr>
            <a:picLocks noChangeAspect="1"/>
          </p:cNvPicPr>
          <p:nvPr/>
        </p:nvPicPr>
        <p:blipFill>
          <a:blip r:embed="rId3"/>
          <a:stretch>
            <a:fillRect/>
          </a:stretch>
        </p:blipFill>
        <p:spPr>
          <a:xfrm>
            <a:off x="5509136" y="221759"/>
            <a:ext cx="5331394" cy="2716248"/>
          </a:xfrm>
          <a:prstGeom prst="rect">
            <a:avLst/>
          </a:prstGeom>
        </p:spPr>
      </p:pic>
      <p:pic>
        <p:nvPicPr>
          <p:cNvPr id="5" name="Content Placeholder 5">
            <a:extLst>
              <a:ext uri="{FF2B5EF4-FFF2-40B4-BE49-F238E27FC236}">
                <a16:creationId xmlns:a16="http://schemas.microsoft.com/office/drawing/2014/main" id="{BE5981C9-308F-4271-A593-075778477AAA}"/>
              </a:ext>
            </a:extLst>
          </p:cNvPr>
          <p:cNvPicPr>
            <a:picLocks noChangeAspect="1"/>
          </p:cNvPicPr>
          <p:nvPr/>
        </p:nvPicPr>
        <p:blipFill rotWithShape="1">
          <a:blip r:embed="rId2"/>
          <a:srcRect l="-3497" r="-2172"/>
          <a:stretch/>
        </p:blipFill>
        <p:spPr>
          <a:xfrm>
            <a:off x="7175124"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8" name="Freeform 15">
            <a:extLst>
              <a:ext uri="{FF2B5EF4-FFF2-40B4-BE49-F238E27FC236}">
                <a16:creationId xmlns:a16="http://schemas.microsoft.com/office/drawing/2014/main" id="{035CE525-91F3-4500-BC80-F138449DFF85}"/>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9" name="Freeform 16">
            <a:extLst>
              <a:ext uri="{FF2B5EF4-FFF2-40B4-BE49-F238E27FC236}">
                <a16:creationId xmlns:a16="http://schemas.microsoft.com/office/drawing/2014/main" id="{E6E92730-7D16-446D-8023-A27E3F302A28}"/>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10" name="Freeform 17">
            <a:extLst>
              <a:ext uri="{FF2B5EF4-FFF2-40B4-BE49-F238E27FC236}">
                <a16:creationId xmlns:a16="http://schemas.microsoft.com/office/drawing/2014/main" id="{FEFA444C-EDC8-4572-BC76-96BF7978451B}"/>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11" name="Freeform 18">
            <a:extLst>
              <a:ext uri="{FF2B5EF4-FFF2-40B4-BE49-F238E27FC236}">
                <a16:creationId xmlns:a16="http://schemas.microsoft.com/office/drawing/2014/main" id="{C990E88A-4C12-4225-AB6C-91D75434E88E}"/>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
        <p:nvSpPr>
          <p:cNvPr id="12" name="Freeform 19">
            <a:extLst>
              <a:ext uri="{FF2B5EF4-FFF2-40B4-BE49-F238E27FC236}">
                <a16:creationId xmlns:a16="http://schemas.microsoft.com/office/drawing/2014/main" id="{47CAB915-5EA4-4146-9234-42F8CF3EE5F6}"/>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a:t>
            </a:r>
            <a:r>
              <a:rPr kumimoji="0" lang="en-US"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13" name="Freeform 20">
            <a:extLst>
              <a:ext uri="{FF2B5EF4-FFF2-40B4-BE49-F238E27FC236}">
                <a16:creationId xmlns:a16="http://schemas.microsoft.com/office/drawing/2014/main" id="{8B24E07A-64DB-4C1A-885C-86141C2AE9A7}"/>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reeform 21">
            <a:extLst>
              <a:ext uri="{FF2B5EF4-FFF2-40B4-BE49-F238E27FC236}">
                <a16:creationId xmlns:a16="http://schemas.microsoft.com/office/drawing/2014/main" id="{A15B2808-A820-43D9-A991-E772513790F4}"/>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Tree>
    <p:extLst>
      <p:ext uri="{BB962C8B-B14F-4D97-AF65-F5344CB8AC3E}">
        <p14:creationId xmlns:p14="http://schemas.microsoft.com/office/powerpoint/2010/main" val="225736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2948559" y="129892"/>
          <a:ext cx="4925384" cy="37490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Behavior</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2000" b="0" kern="1200" dirty="0">
                          <a:solidFill>
                            <a:srgbClr val="C00000"/>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2000" b="0" kern="1200" dirty="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2950906" y="3878932"/>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Expectations for 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Set clear Expectations for your students’ learning times allowing for flexibility for unique family needs.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3" name="Picture 2">
            <a:extLst>
              <a:ext uri="{FF2B5EF4-FFF2-40B4-BE49-F238E27FC236}">
                <a16:creationId xmlns:a16="http://schemas.microsoft.com/office/drawing/2014/main" id="{A3BBE088-40FC-47E4-8B35-6D6665E24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485"/>
            <a:ext cx="2934598" cy="2200948"/>
          </a:xfrm>
          <a:prstGeom prst="rect">
            <a:avLst/>
          </a:prstGeom>
        </p:spPr>
      </p:pic>
      <p:pic>
        <p:nvPicPr>
          <p:cNvPr id="5" name="Picture 4" descr="A screen shot of a person&#10;&#10;Description automatically generated">
            <a:extLst>
              <a:ext uri="{FF2B5EF4-FFF2-40B4-BE49-F238E27FC236}">
                <a16:creationId xmlns:a16="http://schemas.microsoft.com/office/drawing/2014/main" id="{24E71610-A3A3-4B4C-84F9-3194ED5CD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571" y="3878932"/>
            <a:ext cx="4073361" cy="2766491"/>
          </a:xfrm>
          <a:prstGeom prst="rect">
            <a:avLst/>
          </a:prstGeom>
        </p:spPr>
      </p:pic>
    </p:spTree>
    <p:extLst>
      <p:ext uri="{BB962C8B-B14F-4D97-AF65-F5344CB8AC3E}">
        <p14:creationId xmlns:p14="http://schemas.microsoft.com/office/powerpoint/2010/main" val="3118121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7117091" y="422257"/>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Social</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daily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7117091" y="3636460"/>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Begin each lesson with a connection to the social skills needed to fully engage in the lesson.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Utilize online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resources to continue regular social skill lessons with asynchronous activities as well as synchronous lessons</a:t>
                      </a:r>
                      <a:r>
                        <a:rPr lang="en-US" sz="2000" b="0" kern="1200" dirty="0">
                          <a:solidFill>
                            <a:schemeClr val="tx1"/>
                          </a:solidFill>
                          <a:effectLst/>
                          <a:latin typeface="Arial" panose="020B0604020202020204" pitchFamily="34" charset="0"/>
                          <a:ea typeface="+mn-ea"/>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7" name="Picture 6" hidden="1">
            <a:extLst>
              <a:ext uri="{FF2B5EF4-FFF2-40B4-BE49-F238E27FC236}">
                <a16:creationId xmlns:a16="http://schemas.microsoft.com/office/drawing/2014/main" id="{C2F5D7EF-797F-45A5-A7A8-F7C4C63C0CBC}"/>
              </a:ext>
            </a:extLst>
          </p:cNvPr>
          <p:cNvPicPr>
            <a:picLocks noChangeAspect="1"/>
          </p:cNvPicPr>
          <p:nvPr/>
        </p:nvPicPr>
        <p:blipFill>
          <a:blip r:embed="rId2"/>
          <a:stretch>
            <a:fillRect/>
          </a:stretch>
        </p:blipFill>
        <p:spPr>
          <a:xfrm>
            <a:off x="149525" y="398316"/>
            <a:ext cx="5607463" cy="3722601"/>
          </a:xfrm>
          <a:prstGeom prst="rect">
            <a:avLst/>
          </a:prstGeom>
        </p:spPr>
      </p:pic>
      <p:pic>
        <p:nvPicPr>
          <p:cNvPr id="9" name="Picture 8" hidden="1">
            <a:extLst>
              <a:ext uri="{FF2B5EF4-FFF2-40B4-BE49-F238E27FC236}">
                <a16:creationId xmlns:a16="http://schemas.microsoft.com/office/drawing/2014/main" id="{F78F27EE-A001-4550-B2BA-85DF90981D12}"/>
              </a:ext>
            </a:extLst>
          </p:cNvPr>
          <p:cNvPicPr>
            <a:picLocks noChangeAspect="1"/>
          </p:cNvPicPr>
          <p:nvPr/>
        </p:nvPicPr>
        <p:blipFill>
          <a:blip r:embed="rId3"/>
          <a:stretch>
            <a:fillRect/>
          </a:stretch>
        </p:blipFill>
        <p:spPr>
          <a:xfrm>
            <a:off x="2338336" y="1075831"/>
            <a:ext cx="4506250" cy="5615796"/>
          </a:xfrm>
          <a:prstGeom prst="rect">
            <a:avLst/>
          </a:prstGeom>
        </p:spPr>
      </p:pic>
      <p:pic>
        <p:nvPicPr>
          <p:cNvPr id="5" name="Picture 4">
            <a:extLst>
              <a:ext uri="{FF2B5EF4-FFF2-40B4-BE49-F238E27FC236}">
                <a16:creationId xmlns:a16="http://schemas.microsoft.com/office/drawing/2014/main" id="{DEE2E91A-578C-46F7-9F61-BDB273C57EF5}"/>
              </a:ext>
            </a:extLst>
          </p:cNvPr>
          <p:cNvPicPr>
            <a:picLocks noChangeAspect="1"/>
          </p:cNvPicPr>
          <p:nvPr/>
        </p:nvPicPr>
        <p:blipFill>
          <a:blip r:embed="rId4"/>
          <a:stretch>
            <a:fillRect/>
          </a:stretch>
        </p:blipFill>
        <p:spPr>
          <a:xfrm>
            <a:off x="149525" y="119062"/>
            <a:ext cx="5117934" cy="5968061"/>
          </a:xfrm>
          <a:prstGeom prst="rect">
            <a:avLst/>
          </a:prstGeom>
          <a:ln>
            <a:solidFill>
              <a:schemeClr val="tx2"/>
            </a:solidFill>
          </a:ln>
        </p:spPr>
      </p:pic>
      <p:pic>
        <p:nvPicPr>
          <p:cNvPr id="8" name="Picture 7">
            <a:extLst>
              <a:ext uri="{FF2B5EF4-FFF2-40B4-BE49-F238E27FC236}">
                <a16:creationId xmlns:a16="http://schemas.microsoft.com/office/drawing/2014/main" id="{B26F6701-1D58-4E0C-A98B-175C8909B12F}"/>
              </a:ext>
            </a:extLst>
          </p:cNvPr>
          <p:cNvPicPr>
            <a:picLocks noChangeAspect="1"/>
          </p:cNvPicPr>
          <p:nvPr/>
        </p:nvPicPr>
        <p:blipFill>
          <a:blip r:embed="rId5"/>
          <a:stretch>
            <a:fillRect/>
          </a:stretch>
        </p:blipFill>
        <p:spPr>
          <a:xfrm>
            <a:off x="708163" y="2132103"/>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533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1"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rot="5400000">
            <a:off x="2462595" y="1845326"/>
            <a:ext cx="1447800"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rot="5400000">
            <a:off x="8278967" y="-161530"/>
            <a:ext cx="1651506"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p:cNvSpPr/>
          <p:nvPr/>
        </p:nvSpPr>
        <p:spPr>
          <a:xfrm rot="5400000">
            <a:off x="5260548" y="2724183"/>
            <a:ext cx="1810837"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p:cNvSpPr/>
          <p:nvPr/>
        </p:nvSpPr>
        <p:spPr>
          <a:xfrm rot="5400000">
            <a:off x="2482609" y="-98159"/>
            <a:ext cx="1219964"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p:cNvSpPr txBox="1">
            <a:spLocks/>
          </p:cNvSpPr>
          <p:nvPr/>
        </p:nvSpPr>
        <p:spPr bwMode="auto">
          <a:xfrm rot="-246943">
            <a:off x="1843088" y="9540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
        <p:nvSpPr>
          <p:cNvPr id="8" name="Title 3"/>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
        <p:nvSpPr>
          <p:cNvPr id="14" name="Title 3"/>
          <p:cNvSpPr txBox="1">
            <a:spLocks/>
          </p:cNvSpPr>
          <p:nvPr/>
        </p:nvSpPr>
        <p:spPr bwMode="auto">
          <a:xfrm rot="-330507">
            <a:off x="1843088" y="4183063"/>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Monitoring</a:t>
            </a:r>
          </a:p>
        </p:txBody>
      </p:sp>
      <p:pic>
        <p:nvPicPr>
          <p:cNvPr id="11" name="Picture 10">
            <a:extLst>
              <a:ext uri="{FF2B5EF4-FFF2-40B4-BE49-F238E27FC236}">
                <a16:creationId xmlns:a16="http://schemas.microsoft.com/office/drawing/2014/main" id="{38623F72-7D62-2F4D-94A7-31CBCF046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29584">
            <a:off x="8392670" y="4687116"/>
            <a:ext cx="1580351" cy="2041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8626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C3902FE-F9EE-7F4B-BE48-E2C772B9A7E1}"/>
              </a:ext>
            </a:extLst>
          </p:cNvPr>
          <p:cNvSpPr/>
          <p:nvPr/>
        </p:nvSpPr>
        <p:spPr>
          <a:xfrm>
            <a:off x="271235" y="321276"/>
            <a:ext cx="11618029" cy="6130263"/>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3566F57F-2737-42FE-B6D0-76E4673C9E5A}"/>
              </a:ext>
            </a:extLst>
          </p:cNvPr>
          <p:cNvSpPr>
            <a:spLocks noGrp="1"/>
          </p:cNvSpPr>
          <p:nvPr>
            <p:ph type="title"/>
          </p:nvPr>
        </p:nvSpPr>
        <p:spPr/>
        <p:txBody>
          <a:bodyPr>
            <a:normAutofit/>
          </a:bodyPr>
          <a:lstStyle/>
          <a:p>
            <a:r>
              <a:rPr lang="en-US" sz="3600" dirty="0"/>
              <a:t>A look at Procedures for Teaching at Tier 1</a:t>
            </a:r>
          </a:p>
        </p:txBody>
      </p:sp>
      <p:graphicFrame>
        <p:nvGraphicFramePr>
          <p:cNvPr id="9" name="Table 2">
            <a:extLst>
              <a:ext uri="{FF2B5EF4-FFF2-40B4-BE49-F238E27FC236}">
                <a16:creationId xmlns:a16="http://schemas.microsoft.com/office/drawing/2014/main" id="{8415DBD5-6853-49E9-95E9-8C8EE37F79A4}"/>
              </a:ext>
            </a:extLst>
          </p:cNvPr>
          <p:cNvGraphicFramePr>
            <a:graphicFrameLocks noGrp="1"/>
          </p:cNvGraphicFramePr>
          <p:nvPr/>
        </p:nvGraphicFramePr>
        <p:xfrm>
          <a:off x="648240" y="1708474"/>
          <a:ext cx="10895519" cy="3775837"/>
        </p:xfrm>
        <a:graphic>
          <a:graphicData uri="http://schemas.openxmlformats.org/drawingml/2006/table">
            <a:tbl>
              <a:tblPr firstRow="1" bandRow="1">
                <a:tableStyleId>{5C22544A-7EE6-4342-B048-85BDC9FD1C3A}</a:tableStyleId>
              </a:tblPr>
              <a:tblGrid>
                <a:gridCol w="10895519">
                  <a:extLst>
                    <a:ext uri="{9D8B030D-6E8A-4147-A177-3AD203B41FA5}">
                      <a16:colId xmlns:a16="http://schemas.microsoft.com/office/drawing/2014/main" val="4241179634"/>
                    </a:ext>
                  </a:extLst>
                </a:gridCol>
              </a:tblGrid>
              <a:tr h="253965">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kern="1200" dirty="0">
                          <a:solidFill>
                            <a:schemeClr val="tx1"/>
                          </a:solidFill>
                          <a:effectLst/>
                          <a:latin typeface="Arial" panose="020B0604020202020204" pitchFamily="34" charset="0"/>
                          <a:ea typeface="+mn-ea"/>
                          <a:cs typeface="Arial" panose="020B0604020202020204" pitchFamily="34" charset="0"/>
                        </a:rPr>
                        <a:t>Procedures for Teaching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3596922"/>
                  </a:ext>
                </a:extLst>
              </a:tr>
              <a:tr h="14286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Faculty and Staff:  Ci3T Leadership Teams and District Leaders will teach procedures to faculty and staff by:</a:t>
                      </a:r>
                      <a:endParaRPr lang="en-US" sz="1600" kern="1200" dirty="0">
                        <a:solidFill>
                          <a:schemeClr val="dk1"/>
                        </a:solidFill>
                        <a:effectLst/>
                        <a:latin typeface="+mn-lt"/>
                        <a:ea typeface="+mn-ea"/>
                        <a:cs typeface="+mn-cs"/>
                      </a:endParaRPr>
                    </a:p>
                    <a:p>
                      <a:pPr marL="285750" marR="0" lvl="0" indent="-285750">
                        <a:lnSpc>
                          <a:spcPct val="1180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Provide faculty and staff Ci3T Implementation Manual and other materials such as posters, lesson plans, tickets, etc. to teach, implement and support our Ci3T plan.</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opportunities at the district level to support implementation and sustainability of Ci3T, with attention to academic, behavior, and social domains.</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Expectations Matrix taught and posted.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Ongoing re-teaching of expectations and procedures – dedicated staff meeting time for discussions.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r h="1317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Continued Learning: Ci3T Leadership Teams and District Leaders will teach procedures to faculty and staff 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mn-lt"/>
                          <a:ea typeface="+mn-ea"/>
                          <a:cs typeface="+mn-cs"/>
                        </a:rPr>
                        <a:t>Providing faculty and staff materials for remote access to the Ci3T Implementation Manual, digital ‘posters’ and e-tickets.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sessions and access guides for online materials for teaching social skills lessons.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Beginning of year online meeting small-group breakout rooms for faculty and staff to review Ci3T Implementation Manual updates, get questions answered, and share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3248137858"/>
                  </a:ext>
                </a:extLst>
              </a:tr>
            </a:tbl>
          </a:graphicData>
        </a:graphic>
      </p:graphicFrame>
      <p:pic>
        <p:nvPicPr>
          <p:cNvPr id="11" name="Picture 10">
            <a:extLst>
              <a:ext uri="{FF2B5EF4-FFF2-40B4-BE49-F238E27FC236}">
                <a16:creationId xmlns:a16="http://schemas.microsoft.com/office/drawing/2014/main" id="{BC91576B-4055-49CB-BBA7-BC05237E5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95" y="1499999"/>
            <a:ext cx="4498985" cy="3374238"/>
          </a:xfrm>
          <a:prstGeom prst="rect">
            <a:avLst/>
          </a:prstGeom>
          <a:ln>
            <a:noFill/>
          </a:ln>
          <a:effectLst>
            <a:outerShdw blurRad="292100" dist="139700" dir="2700000" algn="tl" rotWithShape="0">
              <a:srgbClr val="333333">
                <a:alpha val="65000"/>
              </a:srgbClr>
            </a:outerShdw>
          </a:effectLst>
        </p:spPr>
      </p:pic>
      <p:pic>
        <p:nvPicPr>
          <p:cNvPr id="13" name="Picture 12" descr="A screen shot of a person&#10;&#10;Description automatically generated">
            <a:extLst>
              <a:ext uri="{FF2B5EF4-FFF2-40B4-BE49-F238E27FC236}">
                <a16:creationId xmlns:a16="http://schemas.microsoft.com/office/drawing/2014/main" id="{7223D3BC-F95B-4320-A85B-097F2ED10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014" y="2340310"/>
            <a:ext cx="6163745" cy="4186210"/>
          </a:xfrm>
          <a:prstGeom prst="rect">
            <a:avLst/>
          </a:prstGeom>
          <a:ln>
            <a:noFill/>
          </a:ln>
          <a:effectLst>
            <a:outerShdw blurRad="292100" dist="139700" dir="2700000" algn="tl" rotWithShape="0">
              <a:srgbClr val="333333">
                <a:alpha val="65000"/>
              </a:srgbClr>
            </a:outerShdw>
          </a:effectLst>
        </p:spPr>
      </p:pic>
      <p:sp>
        <p:nvSpPr>
          <p:cNvPr id="7" name="Title 3">
            <a:extLst>
              <a:ext uri="{FF2B5EF4-FFF2-40B4-BE49-F238E27FC236}">
                <a16:creationId xmlns:a16="http://schemas.microsoft.com/office/drawing/2014/main" id="{99138A5B-7436-40BC-AB6E-F7B424FF85AA}"/>
              </a:ext>
            </a:extLst>
          </p:cNvPr>
          <p:cNvSpPr txBox="1">
            <a:spLocks/>
          </p:cNvSpPr>
          <p:nvPr/>
        </p:nvSpPr>
        <p:spPr bwMode="auto">
          <a:xfrm rot="-246943">
            <a:off x="425350" y="200831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144630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4658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600920" y="4000543"/>
            <a:ext cx="8972550" cy="2238332"/>
          </a:xfrm>
          <a:prstGeom prst="rect">
            <a:avLst/>
          </a:prstGeom>
          <a:solidFill>
            <a:srgbClr val="FFC000"/>
          </a:solidFill>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504950" y="2400301"/>
            <a:ext cx="1771650"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6757B5-3293-4ACE-9002-1F2A8B312317}"/>
              </a:ext>
            </a:extLst>
          </p:cNvPr>
          <p:cNvSpPr/>
          <p:nvPr/>
        </p:nvSpPr>
        <p:spPr>
          <a:xfrm>
            <a:off x="8200306" y="592630"/>
            <a:ext cx="2373165"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74913" y="5662019"/>
            <a:ext cx="5056300" cy="1046329"/>
          </a:xfrm>
          <a:prstGeom prst="rect">
            <a:avLst/>
          </a:prstGeom>
        </p:spPr>
      </p:pic>
      <p:sp>
        <p:nvSpPr>
          <p:cNvPr id="11" name="Rounded Rectangle 10"/>
          <p:cNvSpPr/>
          <p:nvPr/>
        </p:nvSpPr>
        <p:spPr>
          <a:xfrm>
            <a:off x="7935034" y="5005474"/>
            <a:ext cx="879273" cy="464946"/>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OTR</a:t>
            </a:r>
          </a:p>
        </p:txBody>
      </p:sp>
      <p:sp>
        <p:nvSpPr>
          <p:cNvPr id="12" name="Rounded Rectangle 11"/>
          <p:cNvSpPr/>
          <p:nvPr/>
        </p:nvSpPr>
        <p:spPr>
          <a:xfrm>
            <a:off x="8804631" y="5197073"/>
            <a:ext cx="1563901" cy="683151"/>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Active Supervision</a:t>
            </a:r>
          </a:p>
        </p:txBody>
      </p:sp>
      <p:sp>
        <p:nvSpPr>
          <p:cNvPr id="13" name="Rounded Rectangle 12"/>
          <p:cNvSpPr/>
          <p:nvPr/>
        </p:nvSpPr>
        <p:spPr>
          <a:xfrm>
            <a:off x="4289350" y="5499624"/>
            <a:ext cx="1171126" cy="440475"/>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Choice</a:t>
            </a:r>
          </a:p>
        </p:txBody>
      </p:sp>
      <p:sp>
        <p:nvSpPr>
          <p:cNvPr id="14" name="Rounded Rectangle 13"/>
          <p:cNvSpPr/>
          <p:nvPr/>
        </p:nvSpPr>
        <p:spPr>
          <a:xfrm>
            <a:off x="5386336" y="4996574"/>
            <a:ext cx="847671" cy="41828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BSP</a:t>
            </a:r>
          </a:p>
        </p:txBody>
      </p:sp>
      <p:sp>
        <p:nvSpPr>
          <p:cNvPr id="15" name="Rounded Rectangle 14"/>
          <p:cNvSpPr/>
          <p:nvPr/>
        </p:nvSpPr>
        <p:spPr>
          <a:xfrm>
            <a:off x="6265633" y="5401283"/>
            <a:ext cx="1731478" cy="41123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Precorrection</a:t>
            </a:r>
          </a:p>
        </p:txBody>
      </p:sp>
      <p:sp>
        <p:nvSpPr>
          <p:cNvPr id="16" name="Title 3">
            <a:extLst>
              <a:ext uri="{FF2B5EF4-FFF2-40B4-BE49-F238E27FC236}">
                <a16:creationId xmlns:a16="http://schemas.microsoft.com/office/drawing/2014/main" id="{056F7C28-A75B-4922-904F-A9F91A91CC31}"/>
              </a:ext>
            </a:extLst>
          </p:cNvPr>
          <p:cNvSpPr txBox="1">
            <a:spLocks/>
          </p:cNvSpPr>
          <p:nvPr/>
        </p:nvSpPr>
        <p:spPr bwMode="auto">
          <a:xfrm rot="-246943">
            <a:off x="-20380" y="663489"/>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366209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CB37A52-1852-43CC-9693-6BE4F35233A6}"/>
              </a:ext>
            </a:extLst>
          </p:cNvPr>
          <p:cNvSpPr txBox="1">
            <a:spLocks/>
          </p:cNvSpPr>
          <p:nvPr/>
        </p:nvSpPr>
        <p:spPr>
          <a:xfrm>
            <a:off x="144633" y="414539"/>
            <a:ext cx="9501352" cy="1474089"/>
          </a:xfrm>
          <a:prstGeom prst="rect">
            <a:avLst/>
          </a:prstGeom>
          <a:noFill/>
        </p:spPr>
        <p:txBody>
          <a:bodyPr vert="horz" lIns="91440" tIns="45720" rIns="91440" bIns="45720" rtlCol="0" anchor="b">
            <a:noAutofit/>
          </a:bodyPr>
          <a:lstStyle>
            <a:lvl1pPr algn="l"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7" name="Picture 6">
            <a:extLst>
              <a:ext uri="{FF2B5EF4-FFF2-40B4-BE49-F238E27FC236}">
                <a16:creationId xmlns:a16="http://schemas.microsoft.com/office/drawing/2014/main" id="{900EF1EB-42A5-4482-947B-6F9AA642F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409" y="148110"/>
            <a:ext cx="7620000" cy="1886914"/>
          </a:xfrm>
          <a:prstGeom prst="rect">
            <a:avLst/>
          </a:prstGeom>
        </p:spPr>
      </p:pic>
      <p:sp>
        <p:nvSpPr>
          <p:cNvPr id="9" name="Oval 8">
            <a:extLst>
              <a:ext uri="{FF2B5EF4-FFF2-40B4-BE49-F238E27FC236}">
                <a16:creationId xmlns:a16="http://schemas.microsoft.com/office/drawing/2014/main" id="{6C913B98-C506-45B0-AAF7-AAD3F1A6C993}"/>
              </a:ext>
            </a:extLst>
          </p:cNvPr>
          <p:cNvSpPr/>
          <p:nvPr/>
        </p:nvSpPr>
        <p:spPr>
          <a:xfrm>
            <a:off x="3175522" y="1686745"/>
            <a:ext cx="1440426" cy="348279"/>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4"/>
          <a:stretch>
            <a:fillRect/>
          </a:stretch>
        </p:blipFill>
        <p:spPr>
          <a:xfrm>
            <a:off x="8155850" y="148110"/>
            <a:ext cx="3630607" cy="272295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Picture 1">
            <a:extLst>
              <a:ext uri="{FF2B5EF4-FFF2-40B4-BE49-F238E27FC236}">
                <a16:creationId xmlns:a16="http://schemas.microsoft.com/office/drawing/2014/main" id="{120121CC-64AC-4CD8-A783-357D5F097D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92131" y="3340468"/>
            <a:ext cx="3558043" cy="132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003D32E-F4E5-4533-B5BE-A322BF70A2F1}"/>
              </a:ext>
            </a:extLst>
          </p:cNvPr>
          <p:cNvPicPr>
            <a:picLocks noChangeAspect="1"/>
          </p:cNvPicPr>
          <p:nvPr/>
        </p:nvPicPr>
        <p:blipFill rotWithShape="1">
          <a:blip r:embed="rId6"/>
          <a:srcRect l="72391"/>
          <a:stretch/>
        </p:blipFill>
        <p:spPr>
          <a:xfrm>
            <a:off x="5738648" y="2301453"/>
            <a:ext cx="2144084" cy="4181544"/>
          </a:xfrm>
          <a:prstGeom prst="rect">
            <a:avLst/>
          </a:prstGeom>
        </p:spPr>
      </p:pic>
      <p:pic>
        <p:nvPicPr>
          <p:cNvPr id="2" name="Picture 1">
            <a:extLst>
              <a:ext uri="{FF2B5EF4-FFF2-40B4-BE49-F238E27FC236}">
                <a16:creationId xmlns:a16="http://schemas.microsoft.com/office/drawing/2014/main" id="{4796FE15-18CB-4923-A364-24BC6EEF4978}"/>
              </a:ext>
            </a:extLst>
          </p:cNvPr>
          <p:cNvPicPr>
            <a:picLocks noChangeAspect="1"/>
          </p:cNvPicPr>
          <p:nvPr/>
        </p:nvPicPr>
        <p:blipFill rotWithShape="1">
          <a:blip r:embed="rId7"/>
          <a:srcRect l="15570"/>
          <a:stretch/>
        </p:blipFill>
        <p:spPr>
          <a:xfrm>
            <a:off x="441826" y="2035024"/>
            <a:ext cx="4970966" cy="4823288"/>
          </a:xfrm>
          <a:prstGeom prst="rect">
            <a:avLst/>
          </a:prstGeom>
        </p:spPr>
      </p:pic>
    </p:spTree>
    <p:extLst>
      <p:ext uri="{BB962C8B-B14F-4D97-AF65-F5344CB8AC3E}">
        <p14:creationId xmlns:p14="http://schemas.microsoft.com/office/powerpoint/2010/main" val="2357373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F2C4B-1530-419A-88BC-0372D8ADF628}"/>
              </a:ext>
            </a:extLst>
          </p:cNvPr>
          <p:cNvPicPr>
            <a:picLocks noChangeAspect="1"/>
          </p:cNvPicPr>
          <p:nvPr/>
        </p:nvPicPr>
        <p:blipFill>
          <a:blip r:embed="rId3"/>
          <a:stretch>
            <a:fillRect/>
          </a:stretch>
        </p:blipFill>
        <p:spPr>
          <a:xfrm>
            <a:off x="838200" y="1612559"/>
            <a:ext cx="7382905" cy="4629796"/>
          </a:xfrm>
          <a:prstGeom prst="rect">
            <a:avLst/>
          </a:prstGeom>
        </p:spPr>
      </p:pic>
      <p:sp>
        <p:nvSpPr>
          <p:cNvPr id="8" name="Title 1">
            <a:extLst>
              <a:ext uri="{FF2B5EF4-FFF2-40B4-BE49-F238E27FC236}">
                <a16:creationId xmlns:a16="http://schemas.microsoft.com/office/drawing/2014/main" id="{7162F640-C229-4183-B2C0-E3E4A6A43488}"/>
              </a:ext>
            </a:extLst>
          </p:cNvPr>
          <p:cNvSpPr>
            <a:spLocks noGrp="1"/>
          </p:cNvSpPr>
          <p:nvPr>
            <p:ph type="title"/>
          </p:nvPr>
        </p:nvSpPr>
        <p:spPr/>
        <p:txBody>
          <a:bodyPr/>
          <a:lstStyle/>
          <a:p>
            <a:r>
              <a:rPr lang="en-US" dirty="0"/>
              <a:t>Setting up for Success</a:t>
            </a:r>
            <a:br>
              <a:rPr lang="en-US" dirty="0"/>
            </a:br>
            <a:r>
              <a:rPr lang="en-US" b="0" dirty="0"/>
              <a:t>at Home</a:t>
            </a:r>
          </a:p>
        </p:txBody>
      </p:sp>
      <p:sp>
        <p:nvSpPr>
          <p:cNvPr id="4" name="Rectangle 3">
            <a:extLst>
              <a:ext uri="{FF2B5EF4-FFF2-40B4-BE49-F238E27FC236}">
                <a16:creationId xmlns:a16="http://schemas.microsoft.com/office/drawing/2014/main" id="{E7E0B1F7-3CF1-45AC-AE7B-F91055FCF0E2}"/>
              </a:ext>
            </a:extLst>
          </p:cNvPr>
          <p:cNvSpPr/>
          <p:nvPr/>
        </p:nvSpPr>
        <p:spPr>
          <a:xfrm>
            <a:off x="838200" y="6184628"/>
            <a:ext cx="4060150" cy="523220"/>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http://www.ci3t.org/</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covid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C2C501B-3B31-204E-B893-5C76D3F47728}"/>
              </a:ext>
            </a:extLst>
          </p:cNvPr>
          <p:cNvSpPr/>
          <p:nvPr/>
        </p:nvSpPr>
        <p:spPr>
          <a:xfrm>
            <a:off x="939868" y="2875222"/>
            <a:ext cx="4898519" cy="288649"/>
          </a:xfrm>
          <a:prstGeom prst="rect">
            <a:avLst/>
          </a:prstGeom>
          <a:noFill/>
          <a:ln w="38100">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1E29518-24BC-4DE6-AE84-7B0ABA5C43A1}"/>
              </a:ext>
            </a:extLst>
          </p:cNvPr>
          <p:cNvPicPr>
            <a:picLocks noChangeAspect="1"/>
          </p:cNvPicPr>
          <p:nvPr/>
        </p:nvPicPr>
        <p:blipFill>
          <a:blip r:embed="rId4"/>
          <a:stretch>
            <a:fillRect/>
          </a:stretch>
        </p:blipFill>
        <p:spPr>
          <a:xfrm>
            <a:off x="7253326" y="938974"/>
            <a:ext cx="4476394" cy="57688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9" name="Title 3">
            <a:extLst>
              <a:ext uri="{FF2B5EF4-FFF2-40B4-BE49-F238E27FC236}">
                <a16:creationId xmlns:a16="http://schemas.microsoft.com/office/drawing/2014/main" id="{3CBBEF62-5D00-459B-9AF5-02DB0202E76A}"/>
              </a:ext>
            </a:extLst>
          </p:cNvPr>
          <p:cNvSpPr txBox="1">
            <a:spLocks/>
          </p:cNvSpPr>
          <p:nvPr/>
        </p:nvSpPr>
        <p:spPr bwMode="auto">
          <a:xfrm rot="-246943">
            <a:off x="21573" y="1327832"/>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425934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1"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7EFE689-8C5D-0743-A9AE-5A415E190A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912" y="447755"/>
            <a:ext cx="5384863" cy="2867438"/>
          </a:xfrm>
          <a:prstGeom prst="rect">
            <a:avLst/>
          </a:prstGeom>
          <a:ln w="76200">
            <a:solidFill>
              <a:srgbClr val="6FB2C3"/>
            </a:solidFill>
          </a:ln>
          <a:effectLst>
            <a:outerShdw blurRad="50800" dist="38100" dir="5400000" algn="t" rotWithShape="0">
              <a:prstClr val="black">
                <a:alpha val="40000"/>
              </a:prstClr>
            </a:outerShdw>
          </a:effectLst>
        </p:spPr>
      </p:pic>
      <p:pic>
        <p:nvPicPr>
          <p:cNvPr id="3" name="Picture 2" descr="A screenshot of a cell phone&#10;&#10;Description automatically generated">
            <a:extLst>
              <a:ext uri="{FF2B5EF4-FFF2-40B4-BE49-F238E27FC236}">
                <a16:creationId xmlns:a16="http://schemas.microsoft.com/office/drawing/2014/main" id="{523F2B83-87E9-2B44-92BC-9BF6387ED57D}"/>
              </a:ext>
            </a:extLst>
          </p:cNvPr>
          <p:cNvPicPr>
            <a:picLocks noChangeAspect="1"/>
          </p:cNvPicPr>
          <p:nvPr/>
        </p:nvPicPr>
        <p:blipFill>
          <a:blip r:embed="rId3"/>
          <a:stretch>
            <a:fillRect/>
          </a:stretch>
        </p:blipFill>
        <p:spPr>
          <a:xfrm>
            <a:off x="5648088" y="153115"/>
            <a:ext cx="6263826" cy="3773952"/>
          </a:xfrm>
          <a:prstGeom prst="rect">
            <a:avLst/>
          </a:prstGeom>
          <a:ln w="76200">
            <a:solidFill>
              <a:schemeClr val="accent4">
                <a:lumMod val="60000"/>
                <a:lumOff val="40000"/>
              </a:schemeClr>
            </a:solidFill>
          </a:ln>
          <a:effectLst>
            <a:outerShdw blurRad="50800" dist="38100" dir="5400000" algn="t" rotWithShape="0">
              <a:prstClr val="black">
                <a:alpha val="40000"/>
              </a:prstClr>
            </a:outerShdw>
          </a:effectLst>
        </p:spPr>
      </p:pic>
      <p:pic>
        <p:nvPicPr>
          <p:cNvPr id="4" name="Picture 3" descr="A screenshot of a cell phone&#10;&#10;Description automatically generated">
            <a:hlinkClick r:id="rId4"/>
            <a:extLst>
              <a:ext uri="{FF2B5EF4-FFF2-40B4-BE49-F238E27FC236}">
                <a16:creationId xmlns:a16="http://schemas.microsoft.com/office/drawing/2014/main" id="{B18E38C3-D959-D441-8745-6B9DC16F7D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7276" y="3798444"/>
            <a:ext cx="5285603" cy="2867438"/>
          </a:xfrm>
          <a:prstGeom prst="rect">
            <a:avLst/>
          </a:prstGeom>
          <a:ln w="76200">
            <a:solidFill>
              <a:srgbClr val="9966FF"/>
            </a:solidFill>
          </a:ln>
          <a:effectLst>
            <a:outerShdw blurRad="50800" dist="38100" dir="5400000" algn="t" rotWithShape="0">
              <a:prstClr val="black">
                <a:alpha val="40000"/>
              </a:prstClr>
            </a:outerShdw>
          </a:effectLst>
        </p:spPr>
      </p:pic>
      <p:pic>
        <p:nvPicPr>
          <p:cNvPr id="6" name="Picture 15">
            <a:extLst>
              <a:ext uri="{FF2B5EF4-FFF2-40B4-BE49-F238E27FC236}">
                <a16:creationId xmlns:a16="http://schemas.microsoft.com/office/drawing/2014/main" id="{48B09219-9D7B-844D-92E3-9CDF8BF76FB4}"/>
              </a:ext>
            </a:extLst>
          </p:cNvPr>
          <p:cNvPicPr>
            <a:picLocks noChangeAspect="1"/>
          </p:cNvPicPr>
          <p:nvPr/>
        </p:nvPicPr>
        <p:blipFill>
          <a:blip r:embed="rId6"/>
          <a:srcRect/>
          <a:stretch>
            <a:fillRect/>
          </a:stretch>
        </p:blipFill>
        <p:spPr>
          <a:xfrm rot="8251875">
            <a:off x="5823003" y="4364890"/>
            <a:ext cx="3519626" cy="1055888"/>
          </a:xfrm>
          <a:prstGeom prst="rect">
            <a:avLst/>
          </a:prstGeom>
        </p:spPr>
      </p:pic>
      <p:sp>
        <p:nvSpPr>
          <p:cNvPr id="7" name="Title 3">
            <a:extLst>
              <a:ext uri="{FF2B5EF4-FFF2-40B4-BE49-F238E27FC236}">
                <a16:creationId xmlns:a16="http://schemas.microsoft.com/office/drawing/2014/main" id="{D8A18879-53D5-46B0-819E-C09623287320}"/>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64700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342B36-BC20-4348-AFB5-91009C9B476D}"/>
              </a:ext>
            </a:extLst>
          </p:cNvPr>
          <p:cNvPicPr>
            <a:picLocks noChangeAspect="1"/>
          </p:cNvPicPr>
          <p:nvPr/>
        </p:nvPicPr>
        <p:blipFill>
          <a:blip r:embed="rId2"/>
          <a:stretch>
            <a:fillRect/>
          </a:stretch>
        </p:blipFill>
        <p:spPr>
          <a:xfrm>
            <a:off x="783082" y="512724"/>
            <a:ext cx="6906589" cy="5668166"/>
          </a:xfrm>
          <a:prstGeom prst="rect">
            <a:avLst/>
          </a:prstGeom>
        </p:spPr>
      </p:pic>
      <p:pic>
        <p:nvPicPr>
          <p:cNvPr id="4" name="Picture 3" descr="A close up of a sign&#10;&#10;Description automatically generated">
            <a:extLst>
              <a:ext uri="{FF2B5EF4-FFF2-40B4-BE49-F238E27FC236}">
                <a16:creationId xmlns:a16="http://schemas.microsoft.com/office/drawing/2014/main" id="{5A7FE031-8415-4523-B7A9-EB24FAFB432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28034" y="2590800"/>
            <a:ext cx="520700" cy="520700"/>
          </a:xfrm>
          <a:prstGeom prst="rect">
            <a:avLst/>
          </a:prstGeom>
        </p:spPr>
      </p:pic>
      <p:pic>
        <p:nvPicPr>
          <p:cNvPr id="5" name="Picture 4" title="Elementary ticket sample">
            <a:extLst>
              <a:ext uri="{FF2B5EF4-FFF2-40B4-BE49-F238E27FC236}">
                <a16:creationId xmlns:a16="http://schemas.microsoft.com/office/drawing/2014/main" id="{E9453389-FE34-7F48-BDA1-0DD4FFD303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523" y="667820"/>
            <a:ext cx="3221519" cy="1705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0EECB23B-B2D4-43D6-9E70-E7C7A798B1D8}"/>
              </a:ext>
            </a:extLst>
          </p:cNvPr>
          <p:cNvPicPr>
            <a:picLocks noChangeAspect="1"/>
          </p:cNvPicPr>
          <p:nvPr/>
        </p:nvPicPr>
        <p:blipFill>
          <a:blip r:embed="rId5"/>
          <a:stretch>
            <a:fillRect/>
          </a:stretch>
        </p:blipFill>
        <p:spPr>
          <a:xfrm>
            <a:off x="7831396" y="2590800"/>
            <a:ext cx="2981605" cy="3987130"/>
          </a:xfrm>
          <a:prstGeom prst="rect">
            <a:avLst/>
          </a:prstGeom>
          <a:ln>
            <a:solidFill>
              <a:srgbClr val="22267C"/>
            </a:solidFill>
          </a:ln>
          <a:effectLst>
            <a:outerShdw blurRad="50800" dist="38100" dir="13500000" algn="br" rotWithShape="0">
              <a:prstClr val="black">
                <a:alpha val="40000"/>
              </a:prstClr>
            </a:outerShdw>
          </a:effectLst>
        </p:spPr>
      </p:pic>
      <p:sp>
        <p:nvSpPr>
          <p:cNvPr id="6" name="Title 3">
            <a:extLst>
              <a:ext uri="{FF2B5EF4-FFF2-40B4-BE49-F238E27FC236}">
                <a16:creationId xmlns:a16="http://schemas.microsoft.com/office/drawing/2014/main" id="{52AFDE9A-DE3A-45F9-866C-507C8E7606F6}"/>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76807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1DE9C5-DDAF-1E45-A83D-8AFA8A73259E}"/>
              </a:ext>
            </a:extLst>
          </p:cNvPr>
          <p:cNvSpPr txBox="1"/>
          <p:nvPr/>
        </p:nvSpPr>
        <p:spPr>
          <a:xfrm>
            <a:off x="454148" y="180157"/>
            <a:ext cx="4349558" cy="6401753"/>
          </a:xfrm>
          <a:prstGeom prst="rect">
            <a:avLst/>
          </a:prstGeom>
          <a:solidFill>
            <a:schemeClr val="accent1">
              <a:lumMod val="20000"/>
              <a:lumOff val="80000"/>
            </a:schemeClr>
          </a:solidFill>
          <a:ln>
            <a:solidFill>
              <a:srgbClr val="3C727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rPr>
              <a:t>Virtual Learning Incentives</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Calibri"/>
                <a:ea typeface="Calibri" panose="020F0502020204030204" pitchFamily="34" charset="0"/>
                <a:cs typeface="Arial"/>
              </a:rPr>
              <a:t>FREE Incentives: </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Stay after on ZOOM with a friend for a chat</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lunch date with the teacher, principal, etc.</a:t>
            </a:r>
            <a:br>
              <a:rPr kumimoji="0" lang="en-US" sz="2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br>
            <a:r>
              <a:rPr kumimoji="0" lang="en-US" sz="20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(check with that staff member before offering them up of course)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Teacher wears stickers or has a sign with the student’s name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Dress up ZOOM day (hats, PJs, costumes, etc.) </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Greeting Cards (sent via email)</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Show &amp; Tell Time (or some kind of star student spotlight time)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Personalized stickers in See Saw (2nd grade has been using this)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4610139-BE6C-F447-A4D5-0380162170CE}"/>
              </a:ext>
            </a:extLst>
          </p:cNvPr>
          <p:cNvSpPr txBox="1"/>
          <p:nvPr/>
        </p:nvSpPr>
        <p:spPr>
          <a:xfrm>
            <a:off x="5511031" y="6397244"/>
            <a:ext cx="6179399" cy="36933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3B3B3"/>
                </a:solidFill>
                <a:effectLst/>
                <a:uLnTx/>
                <a:uFillTx/>
                <a:latin typeface="Arial" panose="020B0604020202020204"/>
                <a:ea typeface="+mn-ea"/>
                <a:cs typeface="+mn-cs"/>
              </a:rPr>
              <a:t>Adapted and shared with permission from a district partner</a:t>
            </a:r>
          </a:p>
        </p:txBody>
      </p:sp>
      <p:grpSp>
        <p:nvGrpSpPr>
          <p:cNvPr id="7" name="Group 6">
            <a:extLst>
              <a:ext uri="{FF2B5EF4-FFF2-40B4-BE49-F238E27FC236}">
                <a16:creationId xmlns:a16="http://schemas.microsoft.com/office/drawing/2014/main" id="{7BA2FACF-5233-DF47-A179-E1322BE6FBB8}"/>
              </a:ext>
            </a:extLst>
          </p:cNvPr>
          <p:cNvGrpSpPr/>
          <p:nvPr/>
        </p:nvGrpSpPr>
        <p:grpSpPr>
          <a:xfrm>
            <a:off x="5054420" y="395244"/>
            <a:ext cx="6938480" cy="5180325"/>
            <a:chOff x="5054420" y="395244"/>
            <a:chExt cx="6938480" cy="5180325"/>
          </a:xfrm>
        </p:grpSpPr>
        <p:pic>
          <p:nvPicPr>
            <p:cNvPr id="3" name="Picture 2">
              <a:extLst>
                <a:ext uri="{FF2B5EF4-FFF2-40B4-BE49-F238E27FC236}">
                  <a16:creationId xmlns:a16="http://schemas.microsoft.com/office/drawing/2014/main" id="{0298EEC5-6E93-374A-8462-1DBE201E782A}"/>
                </a:ext>
              </a:extLst>
            </p:cNvPr>
            <p:cNvPicPr>
              <a:picLocks noChangeAspect="1"/>
            </p:cNvPicPr>
            <p:nvPr/>
          </p:nvPicPr>
          <p:blipFill>
            <a:blip r:embed="rId2"/>
            <a:stretch>
              <a:fillRect/>
            </a:stretch>
          </p:blipFill>
          <p:spPr>
            <a:xfrm>
              <a:off x="5054420" y="395244"/>
              <a:ext cx="6938480" cy="5180325"/>
            </a:xfrm>
            <a:prstGeom prst="rect">
              <a:avLst/>
            </a:prstGeom>
          </p:spPr>
        </p:pic>
        <p:sp>
          <p:nvSpPr>
            <p:cNvPr id="6" name="Rectangle 5">
              <a:extLst>
                <a:ext uri="{FF2B5EF4-FFF2-40B4-BE49-F238E27FC236}">
                  <a16:creationId xmlns:a16="http://schemas.microsoft.com/office/drawing/2014/main" id="{6982253D-6E9A-F047-9A37-CD8960CADB3C}"/>
                </a:ext>
              </a:extLst>
            </p:cNvPr>
            <p:cNvSpPr/>
            <p:nvPr/>
          </p:nvSpPr>
          <p:spPr>
            <a:xfrm>
              <a:off x="5555848" y="497711"/>
              <a:ext cx="6041985" cy="520861"/>
            </a:xfrm>
            <a:prstGeom prst="rect">
              <a:avLst/>
            </a:prstGeom>
            <a:solidFill>
              <a:srgbClr val="CB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Virtual Class Reinforcement Menu</a:t>
              </a:r>
            </a:p>
          </p:txBody>
        </p:sp>
      </p:grpSp>
      <p:sp>
        <p:nvSpPr>
          <p:cNvPr id="8" name="Title 3">
            <a:extLst>
              <a:ext uri="{FF2B5EF4-FFF2-40B4-BE49-F238E27FC236}">
                <a16:creationId xmlns:a16="http://schemas.microsoft.com/office/drawing/2014/main" id="{F419158E-5AA3-4B49-9451-2B00F991656D}"/>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344775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dirty="0"/>
              <a:t>Essential Components of </a:t>
            </a:r>
            <a:br>
              <a:rPr lang="en-US" dirty="0"/>
            </a:br>
            <a:r>
              <a:rPr lang="en-US" dirty="0"/>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63346" y="4032539"/>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F6B11A7F-B27A-43D0-817C-1CF510A506E1}"/>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EFE2EF4-F79F-4550-80A8-FD59851310A0}"/>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4" name="Picture 13" title="Ci3T Implementation Report cover">
            <a:extLst>
              <a:ext uri="{FF2B5EF4-FFF2-40B4-BE49-F238E27FC236}">
                <a16:creationId xmlns:a16="http://schemas.microsoft.com/office/drawing/2014/main" id="{B3E7FC90-954B-8244-8BDA-2DAA49D649EA}"/>
              </a:ext>
            </a:extLst>
          </p:cNvPr>
          <p:cNvPicPr>
            <a:picLocks noChangeAspect="1"/>
          </p:cNvPicPr>
          <p:nvPr/>
        </p:nvPicPr>
        <p:blipFill>
          <a:blip r:embed="rId9"/>
          <a:stretch>
            <a:fillRect/>
          </a:stretch>
        </p:blipFill>
        <p:spPr>
          <a:xfrm>
            <a:off x="838200" y="3450049"/>
            <a:ext cx="1733365" cy="2241210"/>
          </a:xfrm>
          <a:prstGeom prst="rect">
            <a:avLst/>
          </a:prstGeom>
          <a:ln w="3175">
            <a:solidFill>
              <a:schemeClr val="bg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013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017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32863" y="772908"/>
            <a:ext cx="4511444" cy="1294021"/>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2276124"/>
            <a:ext cx="6286500" cy="689349"/>
          </a:xfrm>
          <a:prstGeom prst="rect">
            <a:avLst/>
          </a:prstGeom>
          <a:solidFill>
            <a:srgbClr val="FE0002"/>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Times New Roman"/>
                <a:ea typeface="+mj-ea"/>
                <a:cs typeface="Times New Roman"/>
              </a:rPr>
              <a:t>Tertiary (Tier 3) Intervention Grids</a:t>
            </a:r>
          </a:p>
        </p:txBody>
      </p:sp>
      <p:pic>
        <p:nvPicPr>
          <p:cNvPr id="25" name="Content Placeholder 8">
            <a:extLst>
              <a:ext uri="{FF2B5EF4-FFF2-40B4-BE49-F238E27FC236}">
                <a16:creationId xmlns:a16="http://schemas.microsoft.com/office/drawing/2014/main" id="{1C996ECE-5C81-430E-9476-9DFDE3F4C7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550" y="3097042"/>
            <a:ext cx="4329645" cy="36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040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1914"/>
            <a:ext cx="9144000" cy="1171575"/>
          </a:xfrm>
        </p:spPr>
        <p:txBody>
          <a:bodyPr/>
          <a:lstStyle/>
          <a:p>
            <a:pPr algn="ctr">
              <a:defRPr/>
            </a:pPr>
            <a:r>
              <a:rPr lang="en-US" sz="3600" dirty="0"/>
              <a:t>Implementation Science</a:t>
            </a:r>
            <a:br>
              <a:rPr lang="en-US" sz="3600" dirty="0"/>
            </a:br>
            <a:r>
              <a:rPr lang="en-US" sz="1600" dirty="0"/>
              <a:t> </a:t>
            </a:r>
            <a:r>
              <a:rPr lang="en-US" sz="1200" dirty="0">
                <a:latin typeface="+mn-lt"/>
              </a:rPr>
              <a:t>Adapted from Fixsen &amp; Blasé, 2005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6154323"/>
              </p:ext>
            </p:extLst>
          </p:nvPr>
        </p:nvGraphicFramePr>
        <p:xfrm>
          <a:off x="1919536" y="1232756"/>
          <a:ext cx="8244916" cy="547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5-Point Star 2"/>
          <p:cNvSpPr/>
          <p:nvPr/>
        </p:nvSpPr>
        <p:spPr>
          <a:xfrm>
            <a:off x="1595438" y="5310188"/>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79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Transparency, Access, </a:t>
            </a:r>
            <a:br>
              <a:rPr lang="en-US" dirty="0"/>
            </a:br>
            <a:r>
              <a:rPr lang="en-US" dirty="0"/>
              <a:t>&amp; Collaboration</a:t>
            </a:r>
          </a:p>
        </p:txBody>
      </p:sp>
      <p:sp>
        <p:nvSpPr>
          <p:cNvPr id="4" name="Text Placeholder 3"/>
          <p:cNvSpPr>
            <a:spLocks noGrp="1"/>
          </p:cNvSpPr>
          <p:nvPr>
            <p:ph type="body" idx="1"/>
          </p:nvPr>
        </p:nvSpPr>
        <p:spPr/>
        <p:txBody>
          <a:bodyPr/>
          <a:lstStyle/>
          <a:p>
            <a:r>
              <a:rPr lang="en-US"/>
              <a:t>Benefits of Ci3T Models</a:t>
            </a:r>
          </a:p>
        </p:txBody>
      </p:sp>
    </p:spTree>
    <p:extLst>
      <p:ext uri="{BB962C8B-B14F-4D97-AF65-F5344CB8AC3E}">
        <p14:creationId xmlns:p14="http://schemas.microsoft.com/office/powerpoint/2010/main" val="1854566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245355" y="4808766"/>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4887693"/>
            <a:ext cx="5076823" cy="1800292"/>
          </a:xfrm>
          <a:prstGeom prst="rect">
            <a:avLst/>
          </a:prstGeom>
          <a:noFill/>
        </p:spPr>
      </p:pic>
      <p:pic>
        <p:nvPicPr>
          <p:cNvPr id="20" name="Content Placeholder 5">
            <a:extLst>
              <a:ext uri="{FF2B5EF4-FFF2-40B4-BE49-F238E27FC236}">
                <a16:creationId xmlns:a16="http://schemas.microsoft.com/office/drawing/2014/main" id="{247DEDCA-EB02-4F3E-B46F-ABB54EBC6697}"/>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7486"/>
          <a:stretch/>
        </p:blipFill>
        <p:spPr>
          <a:xfrm>
            <a:off x="2996054" y="248942"/>
            <a:ext cx="6199893" cy="3445652"/>
          </a:xfrm>
          <a:prstGeom prst="rect">
            <a:avLst/>
          </a:prstGeom>
        </p:spPr>
      </p:pic>
      <p:sp>
        <p:nvSpPr>
          <p:cNvPr id="21" name="TextBox 20">
            <a:extLst>
              <a:ext uri="{FF2B5EF4-FFF2-40B4-BE49-F238E27FC236}">
                <a16:creationId xmlns:a16="http://schemas.microsoft.com/office/drawing/2014/main" id="{6F572D1D-F70A-4284-8593-D6155C3ABE65}"/>
              </a:ext>
            </a:extLst>
          </p:cNvPr>
          <p:cNvSpPr txBox="1"/>
          <p:nvPr/>
        </p:nvSpPr>
        <p:spPr>
          <a:xfrm>
            <a:off x="2029539" y="3875645"/>
            <a:ext cx="8132923" cy="830997"/>
          </a:xfrm>
          <a:prstGeom prst="rect">
            <a:avLst/>
          </a:prstGeom>
          <a:solidFill>
            <a:schemeClr val="bg1"/>
          </a:solidFill>
          <a:ln w="76200">
            <a:solidFill>
              <a:schemeClr val="accent5">
                <a:lumMod val="60000"/>
                <a:lumOff val="40000"/>
              </a:schemeClr>
            </a:solidFill>
          </a:ln>
        </p:spPr>
        <p:txBody>
          <a:bodyPr wrap="square" rtlCol="0">
            <a:spAutoFit/>
          </a:bodyPr>
          <a:lstStyle/>
          <a:p>
            <a:pPr algn="ctr"/>
            <a:r>
              <a:rPr lang="en-US" sz="2400" dirty="0"/>
              <a:t>Consider the core components of Ci3T? </a:t>
            </a:r>
          </a:p>
          <a:p>
            <a:pPr algn="ctr"/>
            <a:r>
              <a:rPr lang="en-US" sz="2400" dirty="0"/>
              <a:t>What components do you currently have in place?</a:t>
            </a:r>
          </a:p>
        </p:txBody>
      </p:sp>
    </p:spTree>
    <p:extLst>
      <p:ext uri="{BB962C8B-B14F-4D97-AF65-F5344CB8AC3E}">
        <p14:creationId xmlns:p14="http://schemas.microsoft.com/office/powerpoint/2010/main" val="1832152418"/>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065412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b="1"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26376916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8C8F5D52-528E-40E9-A01C-9FB9CFE0309D}"/>
              </a:ext>
            </a:extLst>
          </p:cNvPr>
          <p:cNvGrpSpPr>
            <a:grpSpLocks/>
          </p:cNvGrpSpPr>
          <p:nvPr/>
        </p:nvGrpSpPr>
        <p:grpSpPr bwMode="auto">
          <a:xfrm>
            <a:off x="2522220" y="220980"/>
            <a:ext cx="4903788" cy="5391150"/>
            <a:chOff x="254643" y="368789"/>
            <a:chExt cx="6099858" cy="6489211"/>
          </a:xfrm>
        </p:grpSpPr>
        <p:pic>
          <p:nvPicPr>
            <p:cNvPr id="3" name="Picture 4" descr="Computer by thilakarathna - Mac like computer">
              <a:extLst>
                <a:ext uri="{FF2B5EF4-FFF2-40B4-BE49-F238E27FC236}">
                  <a16:creationId xmlns:a16="http://schemas.microsoft.com/office/drawing/2014/main" id="{E83F8992-D193-4DE7-B8F3-7059570C1B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643" y="368789"/>
              <a:ext cx="6099858" cy="648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F1DF177C-91EB-4E13-B262-44D080519813}"/>
                </a:ext>
              </a:extLst>
            </p:cNvPr>
            <p:cNvPicPr>
              <a:picLocks noChangeAspect="1"/>
            </p:cNvPicPr>
            <p:nvPr/>
          </p:nvPicPr>
          <p:blipFill>
            <a:blip r:embed="rId3" cstate="print">
              <a:extLst>
                <a:ext uri="{28A0092B-C50C-407E-A947-70E740481C1C}">
                  <a14:useLocalDpi xmlns:a14="http://schemas.microsoft.com/office/drawing/2010/main" val="0"/>
                </a:ext>
              </a:extLst>
            </a:blip>
            <a:srcRect l="9322" t="-317" r="7793" b="317"/>
            <a:stretch>
              <a:fillRect/>
            </a:stretch>
          </p:blipFill>
          <p:spPr bwMode="auto">
            <a:xfrm>
              <a:off x="564550" y="532435"/>
              <a:ext cx="5480044" cy="353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730413F2-992A-4B5E-8B04-C0B0C2F73232}"/>
              </a:ext>
            </a:extLst>
          </p:cNvPr>
          <p:cNvGrpSpPr>
            <a:grpSpLocks/>
          </p:cNvGrpSpPr>
          <p:nvPr/>
        </p:nvGrpSpPr>
        <p:grpSpPr bwMode="auto">
          <a:xfrm>
            <a:off x="3893820" y="982981"/>
            <a:ext cx="6858000" cy="4003675"/>
            <a:chOff x="643552" y="1579880"/>
            <a:chExt cx="9143999" cy="5337447"/>
          </a:xfrm>
        </p:grpSpPr>
        <p:pic>
          <p:nvPicPr>
            <p:cNvPr id="6" name="Picture 8">
              <a:extLst>
                <a:ext uri="{FF2B5EF4-FFF2-40B4-BE49-F238E27FC236}">
                  <a16:creationId xmlns:a16="http://schemas.microsoft.com/office/drawing/2014/main" id="{7D6F4422-4399-43B9-A710-B5649A6F60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4592" y="5534792"/>
              <a:ext cx="3742959" cy="138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B0B531BE-2B7A-4A2C-9D62-1E0D2FEC696C}"/>
                </a:ext>
              </a:extLst>
            </p:cNvPr>
            <p:cNvCxnSpPr/>
            <p:nvPr/>
          </p:nvCxnSpPr>
          <p:spPr>
            <a:xfrm>
              <a:off x="1964352" y="1884635"/>
              <a:ext cx="4182533" cy="3773461"/>
            </a:xfrm>
            <a:prstGeom prst="straightConnector1">
              <a:avLst/>
            </a:prstGeom>
            <a:ln w="95250">
              <a:tailEnd type="triangle"/>
            </a:ln>
          </p:spPr>
          <p:style>
            <a:lnRef idx="1">
              <a:schemeClr val="accent2"/>
            </a:lnRef>
            <a:fillRef idx="0">
              <a:schemeClr val="accent2"/>
            </a:fillRef>
            <a:effectRef idx="0">
              <a:schemeClr val="accent2"/>
            </a:effectRef>
            <a:fontRef idx="minor">
              <a:schemeClr val="tx1"/>
            </a:fontRef>
          </p:style>
        </p:cxnSp>
        <p:sp>
          <p:nvSpPr>
            <p:cNvPr id="8" name="Oval 7">
              <a:extLst>
                <a:ext uri="{FF2B5EF4-FFF2-40B4-BE49-F238E27FC236}">
                  <a16:creationId xmlns:a16="http://schemas.microsoft.com/office/drawing/2014/main" id="{8D63A94B-9A3C-4ABB-AB75-233C28AECEEF}"/>
                </a:ext>
              </a:extLst>
            </p:cNvPr>
            <p:cNvSpPr/>
            <p:nvPr/>
          </p:nvSpPr>
          <p:spPr>
            <a:xfrm>
              <a:off x="643552" y="1579880"/>
              <a:ext cx="1625600" cy="406340"/>
            </a:xfrm>
            <a:prstGeom prst="ellipse">
              <a:avLst/>
            </a:prstGeom>
            <a:no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solidFill>
                  <a:prstClr val="black"/>
                </a:solidFill>
              </a:endParaRPr>
            </a:p>
          </p:txBody>
        </p:sp>
      </p:grpSp>
      <p:sp>
        <p:nvSpPr>
          <p:cNvPr id="9" name="Rounded Rectangle 1">
            <a:extLst>
              <a:ext uri="{FF2B5EF4-FFF2-40B4-BE49-F238E27FC236}">
                <a16:creationId xmlns:a16="http://schemas.microsoft.com/office/drawing/2014/main" id="{E1869C19-4A06-4912-A36A-C0D85515CF90}"/>
              </a:ext>
            </a:extLst>
          </p:cNvPr>
          <p:cNvSpPr/>
          <p:nvPr/>
        </p:nvSpPr>
        <p:spPr>
          <a:xfrm>
            <a:off x="7703820" y="1138556"/>
            <a:ext cx="2971800" cy="1082675"/>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prstClr val="black"/>
                </a:solidFill>
              </a:rPr>
              <a:t>www.ci3t.org</a:t>
            </a:r>
          </a:p>
        </p:txBody>
      </p:sp>
      <p:sp>
        <p:nvSpPr>
          <p:cNvPr id="10" name="Rectangle 9">
            <a:extLst>
              <a:ext uri="{FF2B5EF4-FFF2-40B4-BE49-F238E27FC236}">
                <a16:creationId xmlns:a16="http://schemas.microsoft.com/office/drawing/2014/main" id="{F32FACD0-A572-4004-92F6-2B1CA0068745}"/>
              </a:ext>
            </a:extLst>
          </p:cNvPr>
          <p:cNvSpPr/>
          <p:nvPr/>
        </p:nvSpPr>
        <p:spPr>
          <a:xfrm>
            <a:off x="8065770" y="4082157"/>
            <a:ext cx="2501900" cy="710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Systematic Screening</a:t>
            </a:r>
          </a:p>
        </p:txBody>
      </p:sp>
      <p:pic>
        <p:nvPicPr>
          <p:cNvPr id="11" name="Picture 6">
            <a:extLst>
              <a:ext uri="{FF2B5EF4-FFF2-40B4-BE49-F238E27FC236}">
                <a16:creationId xmlns:a16="http://schemas.microsoft.com/office/drawing/2014/main" id="{C4FA7E09-9062-424B-9C59-2C1CFE66A1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50820" y="373381"/>
            <a:ext cx="43434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534105A-CFBB-42D9-A1EA-BA9527ADD260}"/>
              </a:ext>
            </a:extLst>
          </p:cNvPr>
          <p:cNvPicPr>
            <a:picLocks noChangeAspect="1"/>
          </p:cNvPicPr>
          <p:nvPr/>
        </p:nvPicPr>
        <p:blipFill>
          <a:blip r:embed="rId6"/>
          <a:stretch>
            <a:fillRect/>
          </a:stretch>
        </p:blipFill>
        <p:spPr>
          <a:xfrm>
            <a:off x="2771360" y="356935"/>
            <a:ext cx="4343400" cy="3195606"/>
          </a:xfrm>
          <a:prstGeom prst="rect">
            <a:avLst/>
          </a:prstGeom>
        </p:spPr>
      </p:pic>
      <p:pic>
        <p:nvPicPr>
          <p:cNvPr id="13" name="Picture 12">
            <a:extLst>
              <a:ext uri="{FF2B5EF4-FFF2-40B4-BE49-F238E27FC236}">
                <a16:creationId xmlns:a16="http://schemas.microsoft.com/office/drawing/2014/main" id="{64695194-D10C-4305-8EBF-8DA441B576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4314" y="2851323"/>
            <a:ext cx="2909988" cy="3765866"/>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343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79B0387-46F7-4B3C-854E-025225CFAD02}"/>
              </a:ext>
            </a:extLst>
          </p:cNvPr>
          <p:cNvSpPr txBox="1">
            <a:spLocks/>
          </p:cNvSpPr>
          <p:nvPr/>
        </p:nvSpPr>
        <p:spPr>
          <a:xfrm>
            <a:off x="2059048" y="258995"/>
            <a:ext cx="4233672" cy="1516396"/>
          </a:xfrm>
          <a:prstGeom prst="rect">
            <a:avLst/>
          </a:prstGeom>
        </p:spPr>
        <p:txBody>
          <a:bodyPr>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4000" dirty="0"/>
              <a:t>Systematic Screener for Behavior Disorders</a:t>
            </a:r>
          </a:p>
        </p:txBody>
      </p:sp>
      <p:sp>
        <p:nvSpPr>
          <p:cNvPr id="3" name="Content Placeholder 4">
            <a:extLst>
              <a:ext uri="{FF2B5EF4-FFF2-40B4-BE49-F238E27FC236}">
                <a16:creationId xmlns:a16="http://schemas.microsoft.com/office/drawing/2014/main" id="{1A06AB0C-45A1-42CC-A67B-AB4197EF304C}"/>
              </a:ext>
            </a:extLst>
          </p:cNvPr>
          <p:cNvSpPr txBox="1">
            <a:spLocks/>
          </p:cNvSpPr>
          <p:nvPr/>
        </p:nvSpPr>
        <p:spPr>
          <a:xfrm>
            <a:off x="6292720" y="1017193"/>
            <a:ext cx="3092054" cy="5105952"/>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a:p>
          <a:p>
            <a:endParaRPr lang="en-US" sz="3600"/>
          </a:p>
          <a:p>
            <a:pPr marL="0" indent="0">
              <a:buFont typeface="Arial" panose="020B0604020202020204" pitchFamily="34" charset="0"/>
              <a:buNone/>
            </a:pPr>
            <a:endParaRPr lang="en-US" sz="3600"/>
          </a:p>
          <a:p>
            <a:endParaRPr lang="en-US" sz="2400"/>
          </a:p>
          <a:p>
            <a:pPr marL="0" indent="0" algn="ctr">
              <a:buFont typeface="Arial" panose="020B0604020202020204" pitchFamily="34" charset="0"/>
              <a:buNone/>
            </a:pPr>
            <a:r>
              <a:rPr lang="en-US" sz="2400"/>
              <a:t>Available from </a:t>
            </a:r>
          </a:p>
          <a:p>
            <a:pPr marL="0" indent="0" algn="ctr">
              <a:buFont typeface="Arial" panose="020B0604020202020204" pitchFamily="34" charset="0"/>
              <a:buNone/>
            </a:pPr>
            <a:r>
              <a:rPr lang="en-US" sz="2400"/>
              <a:t>Pacific Northwest Publishing</a:t>
            </a:r>
          </a:p>
          <a:p>
            <a:pPr marL="0" indent="0" algn="ctr">
              <a:buFont typeface="Arial" panose="020B0604020202020204" pitchFamily="34" charset="0"/>
              <a:buNone/>
            </a:pPr>
            <a:endParaRPr lang="en-US" sz="2000"/>
          </a:p>
          <a:p>
            <a:pPr marL="0" indent="0" algn="ctr">
              <a:buFont typeface="Arial" panose="020B0604020202020204" pitchFamily="34" charset="0"/>
              <a:buNone/>
            </a:pPr>
            <a:endParaRPr lang="en-US" sz="2000"/>
          </a:p>
          <a:p>
            <a:pPr marL="0" indent="0" algn="ctr">
              <a:buFont typeface="Arial" panose="020B0604020202020204" pitchFamily="34" charset="0"/>
              <a:buNone/>
            </a:pPr>
            <a:r>
              <a:rPr lang="en-US" sz="2000"/>
              <a:t>(SSBD 2</a:t>
            </a:r>
            <a:r>
              <a:rPr lang="en-US" sz="2000" baseline="30000"/>
              <a:t>nd</a:t>
            </a:r>
            <a:r>
              <a:rPr lang="en-US" sz="2000"/>
              <a:t> ed.; Walker,  Severson, &amp; Feil, 2014)</a:t>
            </a:r>
            <a:endParaRPr lang="en-US" sz="2000" dirty="0"/>
          </a:p>
        </p:txBody>
      </p:sp>
      <p:pic>
        <p:nvPicPr>
          <p:cNvPr id="4" name="Picture 1">
            <a:extLst>
              <a:ext uri="{FF2B5EF4-FFF2-40B4-BE49-F238E27FC236}">
                <a16:creationId xmlns:a16="http://schemas.microsoft.com/office/drawing/2014/main" id="{77CE19E9-906A-477E-B22D-29E73EA1809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64160" y="2827351"/>
            <a:ext cx="3023448" cy="334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2949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9"/>
          <p:cNvSpPr txBox="1">
            <a:spLocks noChangeArrowheads="1"/>
          </p:cNvSpPr>
          <p:nvPr/>
        </p:nvSpPr>
        <p:spPr bwMode="auto">
          <a:xfrm>
            <a:off x="3124200" y="1385889"/>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000" b="1">
                <a:solidFill>
                  <a:prstClr val="black"/>
                </a:solidFill>
              </a:rPr>
              <a:t>Externalizing</a:t>
            </a:r>
          </a:p>
        </p:txBody>
      </p:sp>
      <p:sp>
        <p:nvSpPr>
          <p:cNvPr id="122883" name="Text Box 23"/>
          <p:cNvSpPr txBox="1">
            <a:spLocks noChangeArrowheads="1"/>
          </p:cNvSpPr>
          <p:nvPr/>
        </p:nvSpPr>
        <p:spPr bwMode="auto">
          <a:xfrm rot="971353">
            <a:off x="7265988" y="5500688"/>
            <a:ext cx="6858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1300" b="1">
                <a:solidFill>
                  <a:prstClr val="white"/>
                </a:solidFill>
              </a:rPr>
              <a:t>1.44%</a:t>
            </a:r>
            <a:endParaRPr lang="en-US" sz="1400" b="1">
              <a:solidFill>
                <a:prstClr val="white"/>
              </a:solidFill>
            </a:endParaRPr>
          </a:p>
        </p:txBody>
      </p:sp>
      <p:graphicFrame>
        <p:nvGraphicFramePr>
          <p:cNvPr id="43" name="Chart 42"/>
          <p:cNvGraphicFramePr>
            <a:graphicFrameLocks/>
          </p:cNvGraphicFramePr>
          <p:nvPr/>
        </p:nvGraphicFramePr>
        <p:xfrm>
          <a:off x="1905000" y="685800"/>
          <a:ext cx="8077200" cy="57912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280035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6.18%</a:t>
            </a:r>
          </a:p>
        </p:txBody>
      </p:sp>
      <p:sp>
        <p:nvSpPr>
          <p:cNvPr id="45" name="Rectangle 44"/>
          <p:cNvSpPr/>
          <p:nvPr/>
        </p:nvSpPr>
        <p:spPr>
          <a:xfrm>
            <a:off x="37338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3.50%</a:t>
            </a:r>
          </a:p>
        </p:txBody>
      </p:sp>
      <p:sp>
        <p:nvSpPr>
          <p:cNvPr id="46" name="Rectangle 45"/>
          <p:cNvSpPr/>
          <p:nvPr/>
        </p:nvSpPr>
        <p:spPr>
          <a:xfrm>
            <a:off x="4724400" y="5057775"/>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3.18%</a:t>
            </a:r>
          </a:p>
        </p:txBody>
      </p:sp>
      <p:sp>
        <p:nvSpPr>
          <p:cNvPr id="47" name="Rectangle 46"/>
          <p:cNvSpPr/>
          <p:nvPr/>
        </p:nvSpPr>
        <p:spPr>
          <a:xfrm>
            <a:off x="56388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8.90%</a:t>
            </a:r>
          </a:p>
        </p:txBody>
      </p:sp>
      <p:sp>
        <p:nvSpPr>
          <p:cNvPr id="48" name="Rectangle 47"/>
          <p:cNvSpPr/>
          <p:nvPr/>
        </p:nvSpPr>
        <p:spPr>
          <a:xfrm>
            <a:off x="66294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6.50%</a:t>
            </a:r>
          </a:p>
        </p:txBody>
      </p:sp>
      <p:sp>
        <p:nvSpPr>
          <p:cNvPr id="49" name="Rectangle 48"/>
          <p:cNvSpPr/>
          <p:nvPr/>
        </p:nvSpPr>
        <p:spPr>
          <a:xfrm>
            <a:off x="7608888" y="5038725"/>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2.73%</a:t>
            </a:r>
          </a:p>
        </p:txBody>
      </p:sp>
      <p:sp>
        <p:nvSpPr>
          <p:cNvPr id="2" name="Left Arrow 1"/>
          <p:cNvSpPr/>
          <p:nvPr/>
        </p:nvSpPr>
        <p:spPr>
          <a:xfrm>
            <a:off x="8467725" y="4446588"/>
            <a:ext cx="2209800" cy="1344612"/>
          </a:xfrm>
          <a:prstGeom prst="lef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400" dirty="0">
                <a:solidFill>
                  <a:prstClr val="white"/>
                </a:solidFill>
              </a:rPr>
              <a:t>% computed based on total # students screened</a:t>
            </a:r>
          </a:p>
        </p:txBody>
      </p:sp>
      <p:cxnSp>
        <p:nvCxnSpPr>
          <p:cNvPr id="6" name="Straight Connector 5"/>
          <p:cNvCxnSpPr/>
          <p:nvPr/>
        </p:nvCxnSpPr>
        <p:spPr>
          <a:xfrm>
            <a:off x="5562600" y="847726"/>
            <a:ext cx="0" cy="441007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28800" y="6238875"/>
            <a:ext cx="85344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rPr>
              <a:t>Source. Lane, Menzies, Oakes, &amp; Kalberg, 2012. Figure  2.2 WES Elementary Systematic Screening for Behavior Disorders (SSBD; Walker &amp; Severson, 1992) results comparing the percentage of students nominated and exceeding normative criteria for both externalizing and internalizing behavior disorders over a three year period.</a:t>
            </a:r>
          </a:p>
        </p:txBody>
      </p:sp>
      <p:sp>
        <p:nvSpPr>
          <p:cNvPr id="8" name="Rectangle 7"/>
          <p:cNvSpPr/>
          <p:nvPr/>
        </p:nvSpPr>
        <p:spPr>
          <a:xfrm>
            <a:off x="1981201" y="152400"/>
            <a:ext cx="6486525"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2209800" y="304800"/>
            <a:ext cx="7772400"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black"/>
                </a:solidFill>
              </a:rPr>
              <a:t>SSBD Results – Winter 2007 through Winter 2009</a:t>
            </a:r>
          </a:p>
          <a:p>
            <a:pPr algn="ctr">
              <a:defRPr/>
            </a:pPr>
            <a:r>
              <a:rPr lang="en-US" sz="2000" dirty="0">
                <a:solidFill>
                  <a:prstClr val="black"/>
                </a:solidFill>
              </a:rPr>
              <a:t>Risk Status </a:t>
            </a:r>
            <a:r>
              <a:rPr lang="en-US" sz="2000">
                <a:solidFill>
                  <a:prstClr val="black"/>
                </a:solidFill>
              </a:rPr>
              <a:t>of Nominated </a:t>
            </a:r>
            <a:r>
              <a:rPr lang="en-US" sz="2000" dirty="0">
                <a:solidFill>
                  <a:prstClr val="black"/>
                </a:solidFill>
              </a:rPr>
              <a:t>Students</a:t>
            </a:r>
          </a:p>
          <a:p>
            <a:pPr algn="ctr">
              <a:defRPr/>
            </a:pPr>
            <a:endParaRPr lang="en-US" sz="2000" dirty="0">
              <a:solidFill>
                <a:prstClr val="black"/>
              </a:solidFill>
            </a:endParaRPr>
          </a:p>
        </p:txBody>
      </p:sp>
    </p:spTree>
    <p:extLst>
      <p:ext uri="{BB962C8B-B14F-4D97-AF65-F5344CB8AC3E}">
        <p14:creationId xmlns:p14="http://schemas.microsoft.com/office/powerpoint/2010/main" val="2700829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3"/>
          <p:cNvGraphicFramePr>
            <a:graphicFrameLocks noGrp="1" noChangeAspect="1"/>
          </p:cNvGraphicFramePr>
          <p:nvPr>
            <p:ph sz="quarter" idx="4294967295"/>
          </p:nvPr>
        </p:nvGraphicFramePr>
        <p:xfrm>
          <a:off x="2439988" y="990600"/>
          <a:ext cx="8228012" cy="5562600"/>
        </p:xfrm>
        <a:graphic>
          <a:graphicData uri="http://schemas.openxmlformats.org/presentationml/2006/ole">
            <mc:AlternateContent xmlns:mc="http://schemas.openxmlformats.org/markup-compatibility/2006">
              <mc:Choice xmlns:v="urn:schemas-microsoft-com:vml" Requires="v">
                <p:oleObj name="Worksheet" r:id="rId3" imgW="8820049" imgH="5962665" progId="Excel.Sheet.8">
                  <p:embed/>
                </p:oleObj>
              </mc:Choice>
              <mc:Fallback>
                <p:oleObj name="Worksheet" r:id="rId3" imgW="8820049" imgH="5962665" progId="Excel.Sheet.8">
                  <p:embed/>
                  <p:pic>
                    <p:nvPicPr>
                      <p:cNvPr id="79874" name="Object 3"/>
                      <p:cNvPicPr>
                        <a:picLocks noGrp="1" noChangeAspect="1" noChangeArrowheads="1"/>
                      </p:cNvPicPr>
                      <p:nvPr/>
                    </p:nvPicPr>
                    <p:blipFill>
                      <a:blip r:embed="rId4"/>
                      <a:srcRect/>
                      <a:stretch>
                        <a:fillRect/>
                      </a:stretch>
                    </p:blipFill>
                    <p:spPr bwMode="auto">
                      <a:xfrm>
                        <a:off x="2439988" y="990600"/>
                        <a:ext cx="8228012" cy="5562600"/>
                      </a:xfrm>
                      <a:prstGeom prst="rect">
                        <a:avLst/>
                      </a:prstGeom>
                      <a:noFill/>
                      <a:ln>
                        <a:noFill/>
                      </a:ln>
                    </p:spPr>
                  </p:pic>
                </p:oleObj>
              </mc:Fallback>
            </mc:AlternateContent>
          </a:graphicData>
        </a:graphic>
      </p:graphicFrame>
      <p:sp>
        <p:nvSpPr>
          <p:cNvPr id="79902" name="TextBox 30"/>
          <p:cNvSpPr txBox="1">
            <a:spLocks noChangeArrowheads="1"/>
          </p:cNvSpPr>
          <p:nvPr/>
        </p:nvSpPr>
        <p:spPr bwMode="auto">
          <a:xfrm>
            <a:off x="1752600" y="6553200"/>
            <a:ext cx="868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a:solidFill>
                  <a:prstClr val="black"/>
                </a:solidFill>
                <a:latin typeface="Calibri" panose="020F0502020204030204"/>
              </a:rPr>
              <a:t>Note</a:t>
            </a:r>
            <a:r>
              <a:rPr lang="en-US" sz="1400" dirty="0">
                <a:solidFill>
                  <a:prstClr val="black"/>
                </a:solidFill>
                <a:latin typeface="Calibri" panose="020F0502020204030204"/>
              </a:rPr>
              <a:t>. The numbers represent totals for the students for whom the SSBD was completed. </a:t>
            </a:r>
          </a:p>
        </p:txBody>
      </p:sp>
      <p:sp>
        <p:nvSpPr>
          <p:cNvPr id="2" name="TextBox 1"/>
          <p:cNvSpPr txBox="1"/>
          <p:nvPr/>
        </p:nvSpPr>
        <p:spPr>
          <a:xfrm>
            <a:off x="3465095" y="4451684"/>
            <a:ext cx="573505" cy="1477328"/>
          </a:xfrm>
          <a:prstGeom prst="rect">
            <a:avLst/>
          </a:prstGeom>
          <a:noFill/>
        </p:spPr>
        <p:txBody>
          <a:bodyPr wrap="square" rtlCol="0">
            <a:spAutoFit/>
          </a:bodyPr>
          <a:lstStyle/>
          <a:p>
            <a:r>
              <a:rPr lang="en-US" dirty="0">
                <a:solidFill>
                  <a:prstClr val="white"/>
                </a:solidFill>
              </a:rPr>
              <a:t>47</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13</a:t>
            </a:r>
          </a:p>
        </p:txBody>
      </p:sp>
      <p:sp>
        <p:nvSpPr>
          <p:cNvPr id="34" name="TextBox 33"/>
          <p:cNvSpPr txBox="1"/>
          <p:nvPr/>
        </p:nvSpPr>
        <p:spPr>
          <a:xfrm>
            <a:off x="4648200" y="4648200"/>
            <a:ext cx="533400" cy="1477328"/>
          </a:xfrm>
          <a:prstGeom prst="rect">
            <a:avLst/>
          </a:prstGeom>
          <a:noFill/>
        </p:spPr>
        <p:txBody>
          <a:bodyPr wrap="square" rtlCol="0">
            <a:spAutoFit/>
          </a:bodyPr>
          <a:lstStyle/>
          <a:p>
            <a:r>
              <a:rPr lang="en-US" dirty="0">
                <a:solidFill>
                  <a:prstClr val="white"/>
                </a:solidFill>
              </a:rPr>
              <a:t>63</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7</a:t>
            </a:r>
          </a:p>
        </p:txBody>
      </p:sp>
      <p:sp>
        <p:nvSpPr>
          <p:cNvPr id="35" name="TextBox 34"/>
          <p:cNvSpPr txBox="1"/>
          <p:nvPr/>
        </p:nvSpPr>
        <p:spPr>
          <a:xfrm>
            <a:off x="5979695" y="4538461"/>
            <a:ext cx="573505" cy="1477328"/>
          </a:xfrm>
          <a:prstGeom prst="rect">
            <a:avLst/>
          </a:prstGeom>
          <a:noFill/>
        </p:spPr>
        <p:txBody>
          <a:bodyPr wrap="square" rtlCol="0">
            <a:spAutoFit/>
          </a:bodyPr>
          <a:lstStyle/>
          <a:p>
            <a:r>
              <a:rPr lang="en-US" dirty="0">
                <a:solidFill>
                  <a:prstClr val="white"/>
                </a:solidFill>
              </a:rPr>
              <a:t>57</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9</a:t>
            </a:r>
          </a:p>
        </p:txBody>
      </p:sp>
      <p:sp>
        <p:nvSpPr>
          <p:cNvPr id="36" name="TextBox 35"/>
          <p:cNvSpPr txBox="1"/>
          <p:nvPr/>
        </p:nvSpPr>
        <p:spPr>
          <a:xfrm>
            <a:off x="7162800" y="4495800"/>
            <a:ext cx="609600" cy="1477328"/>
          </a:xfrm>
          <a:prstGeom prst="rect">
            <a:avLst/>
          </a:prstGeom>
          <a:noFill/>
        </p:spPr>
        <p:txBody>
          <a:bodyPr wrap="square" rtlCol="0">
            <a:spAutoFit/>
          </a:bodyPr>
          <a:lstStyle/>
          <a:p>
            <a:r>
              <a:rPr lang="en-US" dirty="0">
                <a:solidFill>
                  <a:prstClr val="white"/>
                </a:solidFill>
              </a:rPr>
              <a:t>66</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11</a:t>
            </a:r>
          </a:p>
        </p:txBody>
      </p:sp>
      <p:sp>
        <p:nvSpPr>
          <p:cNvPr id="37" name="TextBox 36"/>
          <p:cNvSpPr txBox="1"/>
          <p:nvPr/>
        </p:nvSpPr>
        <p:spPr>
          <a:xfrm>
            <a:off x="8458200" y="4495800"/>
            <a:ext cx="609600" cy="1477328"/>
          </a:xfrm>
          <a:prstGeom prst="rect">
            <a:avLst/>
          </a:prstGeom>
          <a:noFill/>
        </p:spPr>
        <p:txBody>
          <a:bodyPr wrap="square" rtlCol="0">
            <a:spAutoFit/>
          </a:bodyPr>
          <a:lstStyle/>
          <a:p>
            <a:r>
              <a:rPr lang="en-US" dirty="0">
                <a:solidFill>
                  <a:prstClr val="white"/>
                </a:solidFill>
              </a:rPr>
              <a:t>78</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14</a:t>
            </a:r>
          </a:p>
        </p:txBody>
      </p:sp>
      <p:sp>
        <p:nvSpPr>
          <p:cNvPr id="3" name="Right Arrow 2"/>
          <p:cNvSpPr/>
          <p:nvPr/>
        </p:nvSpPr>
        <p:spPr>
          <a:xfrm rot="1529535">
            <a:off x="2788432" y="5059759"/>
            <a:ext cx="852564"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p:nvSpPr>
        <p:spPr>
          <a:xfrm>
            <a:off x="2041359" y="1544053"/>
            <a:ext cx="461665" cy="3693319"/>
          </a:xfrm>
          <a:prstGeom prst="rect">
            <a:avLst/>
          </a:prstGeom>
          <a:noFill/>
        </p:spPr>
        <p:txBody>
          <a:bodyPr vert="vert270" wrap="square" rtlCol="0">
            <a:spAutoFit/>
          </a:bodyPr>
          <a:lstStyle/>
          <a:p>
            <a:r>
              <a:rPr lang="en-US" dirty="0">
                <a:solidFill>
                  <a:prstClr val="black"/>
                </a:solidFill>
              </a:rPr>
              <a:t>Number of students</a:t>
            </a:r>
          </a:p>
        </p:txBody>
      </p:sp>
      <p:sp>
        <p:nvSpPr>
          <p:cNvPr id="16" name="Rectangle 3"/>
          <p:cNvSpPr txBox="1">
            <a:spLocks/>
          </p:cNvSpPr>
          <p:nvPr/>
        </p:nvSpPr>
        <p:spPr>
          <a:xfrm>
            <a:off x="1952002" y="0"/>
            <a:ext cx="8090357" cy="1066800"/>
          </a:xfrm>
          <a:prstGeom prst="rect">
            <a:avLst/>
          </a:prstGeom>
          <a:noFill/>
          <a:ln>
            <a:noFill/>
          </a:ln>
        </p:spPr>
        <p:txBody>
          <a:bodyPr vert="horz" lIns="91440" tIns="45720" rIns="91440" bIns="45720" rtlCol="0" anchor="ctr">
            <a:normAutofit fontScale="60000" lnSpcReduction="20000"/>
          </a:bodyPr>
          <a:lstStyle>
            <a:lvl1pPr algn="ctr">
              <a:spcBef>
                <a:spcPct val="0"/>
              </a:spcBef>
              <a:buNone/>
              <a:defRPr sz="4400">
                <a:solidFill>
                  <a:schemeClr val="bg1"/>
                </a:solidFill>
                <a:latin typeface="Times New Roman"/>
                <a:ea typeface="+mj-ea"/>
                <a:cs typeface="Times New Roman"/>
              </a:defRPr>
            </a:lvl1pPr>
          </a:lstStyle>
          <a:p>
            <a:r>
              <a:rPr lang="en-US" dirty="0">
                <a:solidFill>
                  <a:sysClr val="windowText" lastClr="000000"/>
                </a:solidFill>
                <a:latin typeface="Calibri Light" panose="020F0302020204030204"/>
              </a:rPr>
              <a:t>Sample Data – SSBD</a:t>
            </a:r>
          </a:p>
          <a:p>
            <a:r>
              <a:rPr lang="en-US" dirty="0">
                <a:solidFill>
                  <a:sysClr val="windowText" lastClr="000000"/>
                </a:solidFill>
                <a:latin typeface="Calibri Light" panose="020F0302020204030204"/>
              </a:rPr>
              <a:t>2007-2011 Risk Status </a:t>
            </a:r>
            <a:r>
              <a:rPr lang="en-US">
                <a:solidFill>
                  <a:sysClr val="windowText" lastClr="000000"/>
                </a:solidFill>
                <a:latin typeface="Calibri Light" panose="020F0302020204030204"/>
              </a:rPr>
              <a:t>for Nominated </a:t>
            </a:r>
            <a:r>
              <a:rPr lang="en-US" dirty="0">
                <a:solidFill>
                  <a:sysClr val="windowText" lastClr="000000"/>
                </a:solidFill>
                <a:latin typeface="Calibri Light" panose="020F0302020204030204"/>
              </a:rPr>
              <a:t>Students</a:t>
            </a:r>
          </a:p>
          <a:p>
            <a:r>
              <a:rPr lang="en-US" dirty="0">
                <a:solidFill>
                  <a:sysClr val="windowText" lastClr="000000"/>
                </a:solidFill>
                <a:latin typeface="Calibri Light" panose="020F0302020204030204"/>
              </a:rPr>
              <a:t>Externalizing</a:t>
            </a:r>
          </a:p>
        </p:txBody>
      </p:sp>
      <p:sp>
        <p:nvSpPr>
          <p:cNvPr id="5" name="TextBox 4"/>
          <p:cNvSpPr txBox="1"/>
          <p:nvPr/>
        </p:nvSpPr>
        <p:spPr>
          <a:xfrm rot="1648849">
            <a:off x="2764391" y="5194001"/>
            <a:ext cx="1134844" cy="369332"/>
          </a:xfrm>
          <a:prstGeom prst="rect">
            <a:avLst/>
          </a:prstGeom>
          <a:noFill/>
        </p:spPr>
        <p:txBody>
          <a:bodyPr wrap="square" rtlCol="0">
            <a:spAutoFit/>
          </a:bodyPr>
          <a:lstStyle/>
          <a:p>
            <a:r>
              <a:rPr lang="en-US" dirty="0">
                <a:solidFill>
                  <a:prstClr val="white"/>
                </a:solidFill>
              </a:rPr>
              <a:t>6.8%</a:t>
            </a:r>
          </a:p>
        </p:txBody>
      </p:sp>
      <p:sp>
        <p:nvSpPr>
          <p:cNvPr id="18" name="Right Arrow 17"/>
          <p:cNvSpPr/>
          <p:nvPr/>
        </p:nvSpPr>
        <p:spPr>
          <a:xfrm rot="1529535">
            <a:off x="3886260" y="5264016"/>
            <a:ext cx="861314" cy="549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rot="1648849">
            <a:off x="3797485" y="5313091"/>
            <a:ext cx="892026" cy="369332"/>
          </a:xfrm>
          <a:prstGeom prst="rect">
            <a:avLst/>
          </a:prstGeom>
          <a:noFill/>
        </p:spPr>
        <p:txBody>
          <a:bodyPr wrap="square" rtlCol="0">
            <a:spAutoFit/>
          </a:bodyPr>
          <a:lstStyle/>
          <a:p>
            <a:r>
              <a:rPr lang="en-US" dirty="0">
                <a:solidFill>
                  <a:prstClr val="white"/>
                </a:solidFill>
              </a:rPr>
              <a:t>1.5%</a:t>
            </a:r>
          </a:p>
        </p:txBody>
      </p:sp>
      <p:sp>
        <p:nvSpPr>
          <p:cNvPr id="20" name="Right Arrow 19"/>
          <p:cNvSpPr/>
          <p:nvPr/>
        </p:nvSpPr>
        <p:spPr>
          <a:xfrm rot="1529535">
            <a:off x="5033735" y="5162156"/>
            <a:ext cx="1143096"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rot="1648849">
            <a:off x="4981803" y="5206755"/>
            <a:ext cx="999902" cy="369332"/>
          </a:xfrm>
          <a:prstGeom prst="rect">
            <a:avLst/>
          </a:prstGeom>
          <a:noFill/>
        </p:spPr>
        <p:txBody>
          <a:bodyPr wrap="square" rtlCol="0">
            <a:spAutoFit/>
          </a:bodyPr>
          <a:lstStyle/>
          <a:p>
            <a:r>
              <a:rPr lang="en-US" dirty="0">
                <a:solidFill>
                  <a:prstClr val="white"/>
                </a:solidFill>
              </a:rPr>
              <a:t>2.17%</a:t>
            </a:r>
          </a:p>
        </p:txBody>
      </p:sp>
      <p:sp>
        <p:nvSpPr>
          <p:cNvPr id="22" name="Right Arrow 21"/>
          <p:cNvSpPr/>
          <p:nvPr/>
        </p:nvSpPr>
        <p:spPr>
          <a:xfrm rot="1529535">
            <a:off x="6318272" y="5141987"/>
            <a:ext cx="1005533"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rot="1648849">
            <a:off x="6255675" y="5232414"/>
            <a:ext cx="1070227" cy="369332"/>
          </a:xfrm>
          <a:prstGeom prst="rect">
            <a:avLst/>
          </a:prstGeom>
          <a:noFill/>
        </p:spPr>
        <p:txBody>
          <a:bodyPr wrap="square" rtlCol="0">
            <a:spAutoFit/>
          </a:bodyPr>
          <a:lstStyle/>
          <a:p>
            <a:r>
              <a:rPr lang="en-US" dirty="0">
                <a:solidFill>
                  <a:prstClr val="white"/>
                </a:solidFill>
              </a:rPr>
              <a:t>2.41%</a:t>
            </a:r>
          </a:p>
        </p:txBody>
      </p:sp>
      <p:sp>
        <p:nvSpPr>
          <p:cNvPr id="24" name="Right Arrow 23"/>
          <p:cNvSpPr/>
          <p:nvPr/>
        </p:nvSpPr>
        <p:spPr>
          <a:xfrm rot="1529535">
            <a:off x="7538233" y="5022581"/>
            <a:ext cx="989884"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TextBox 24"/>
          <p:cNvSpPr txBox="1"/>
          <p:nvPr/>
        </p:nvSpPr>
        <p:spPr>
          <a:xfrm rot="1648849">
            <a:off x="7475821" y="5112504"/>
            <a:ext cx="1053448" cy="369332"/>
          </a:xfrm>
          <a:prstGeom prst="rect">
            <a:avLst/>
          </a:prstGeom>
          <a:noFill/>
        </p:spPr>
        <p:txBody>
          <a:bodyPr wrap="square" rtlCol="0">
            <a:spAutoFit/>
          </a:bodyPr>
          <a:lstStyle/>
          <a:p>
            <a:r>
              <a:rPr lang="en-US" dirty="0">
                <a:solidFill>
                  <a:prstClr val="white"/>
                </a:solidFill>
              </a:rPr>
              <a:t>2.61%</a:t>
            </a:r>
          </a:p>
        </p:txBody>
      </p:sp>
    </p:spTree>
    <p:extLst>
      <p:ext uri="{BB962C8B-B14F-4D97-AF65-F5344CB8AC3E}">
        <p14:creationId xmlns:p14="http://schemas.microsoft.com/office/powerpoint/2010/main" val="996688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3"/>
          <p:cNvGraphicFramePr>
            <a:graphicFrameLocks noGrp="1" noChangeAspect="1"/>
          </p:cNvGraphicFramePr>
          <p:nvPr>
            <p:ph sz="quarter" idx="4294967295"/>
          </p:nvPr>
        </p:nvGraphicFramePr>
        <p:xfrm>
          <a:off x="2209800" y="971998"/>
          <a:ext cx="7887870" cy="5352602"/>
        </p:xfrm>
        <a:graphic>
          <a:graphicData uri="http://schemas.openxmlformats.org/presentationml/2006/ole">
            <mc:AlternateContent xmlns:mc="http://schemas.openxmlformats.org/markup-compatibility/2006">
              <mc:Choice xmlns:v="urn:schemas-microsoft-com:vml" Requires="v">
                <p:oleObj name="Worksheet" r:id="rId3" imgW="8677249" imgH="5886442" progId="Excel.Sheet.8">
                  <p:embed/>
                </p:oleObj>
              </mc:Choice>
              <mc:Fallback>
                <p:oleObj name="Worksheet" r:id="rId3" imgW="8677249" imgH="5886442" progId="Excel.Sheet.8">
                  <p:embed/>
                  <p:pic>
                    <p:nvPicPr>
                      <p:cNvPr id="79874" name="Object 3"/>
                      <p:cNvPicPr>
                        <a:picLocks noGrp="1" noChangeAspect="1" noChangeArrowheads="1"/>
                      </p:cNvPicPr>
                      <p:nvPr/>
                    </p:nvPicPr>
                    <p:blipFill>
                      <a:blip r:embed="rId4"/>
                      <a:srcRect/>
                      <a:stretch>
                        <a:fillRect/>
                      </a:stretch>
                    </p:blipFill>
                    <p:spPr bwMode="auto">
                      <a:xfrm>
                        <a:off x="2209800" y="971998"/>
                        <a:ext cx="7887870" cy="5352602"/>
                      </a:xfrm>
                      <a:prstGeom prst="rect">
                        <a:avLst/>
                      </a:prstGeom>
                      <a:noFill/>
                      <a:ln>
                        <a:noFill/>
                      </a:ln>
                    </p:spPr>
                  </p:pic>
                </p:oleObj>
              </mc:Fallback>
            </mc:AlternateContent>
          </a:graphicData>
        </a:graphic>
      </p:graphicFrame>
      <p:sp>
        <p:nvSpPr>
          <p:cNvPr id="79902" name="TextBox 30"/>
          <p:cNvSpPr txBox="1">
            <a:spLocks noChangeArrowheads="1"/>
          </p:cNvSpPr>
          <p:nvPr/>
        </p:nvSpPr>
        <p:spPr bwMode="auto">
          <a:xfrm>
            <a:off x="2514600" y="6248400"/>
            <a:ext cx="693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dirty="0">
                <a:solidFill>
                  <a:prstClr val="black"/>
                </a:solidFill>
                <a:latin typeface="Calibri" panose="020F0502020204030204"/>
              </a:rPr>
              <a:t>Note. The numbers represent totals for the students for whom the SSBD was completed. </a:t>
            </a:r>
          </a:p>
        </p:txBody>
      </p:sp>
      <p:sp>
        <p:nvSpPr>
          <p:cNvPr id="2" name="TextBox 1"/>
          <p:cNvSpPr txBox="1"/>
          <p:nvPr/>
        </p:nvSpPr>
        <p:spPr>
          <a:xfrm>
            <a:off x="3200400" y="4248598"/>
            <a:ext cx="609600" cy="1477328"/>
          </a:xfrm>
          <a:prstGeom prst="rect">
            <a:avLst/>
          </a:prstGeom>
          <a:noFill/>
        </p:spPr>
        <p:txBody>
          <a:bodyPr wrap="square" rtlCol="0">
            <a:spAutoFit/>
          </a:bodyPr>
          <a:lstStyle/>
          <a:p>
            <a:r>
              <a:rPr lang="en-US" dirty="0">
                <a:solidFill>
                  <a:prstClr val="white"/>
                </a:solidFill>
              </a:rPr>
              <a:t>46</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17</a:t>
            </a:r>
          </a:p>
        </p:txBody>
      </p:sp>
      <p:sp>
        <p:nvSpPr>
          <p:cNvPr id="34" name="TextBox 33"/>
          <p:cNvSpPr txBox="1"/>
          <p:nvPr/>
        </p:nvSpPr>
        <p:spPr>
          <a:xfrm>
            <a:off x="4419600" y="4477199"/>
            <a:ext cx="602352" cy="1200329"/>
          </a:xfrm>
          <a:prstGeom prst="rect">
            <a:avLst/>
          </a:prstGeom>
          <a:noFill/>
        </p:spPr>
        <p:txBody>
          <a:bodyPr wrap="square" rtlCol="0">
            <a:spAutoFit/>
          </a:bodyPr>
          <a:lstStyle/>
          <a:p>
            <a:r>
              <a:rPr lang="en-US" dirty="0">
                <a:solidFill>
                  <a:prstClr val="white"/>
                </a:solidFill>
              </a:rPr>
              <a:t>55</a:t>
            </a:r>
          </a:p>
          <a:p>
            <a:endParaRPr lang="en-US" dirty="0">
              <a:solidFill>
                <a:prstClr val="black"/>
              </a:solidFill>
            </a:endParaRPr>
          </a:p>
          <a:p>
            <a:endParaRPr lang="en-US" dirty="0">
              <a:solidFill>
                <a:prstClr val="black"/>
              </a:solidFill>
            </a:endParaRPr>
          </a:p>
          <a:p>
            <a:r>
              <a:rPr lang="en-US" dirty="0">
                <a:solidFill>
                  <a:prstClr val="black"/>
                </a:solidFill>
              </a:rPr>
              <a:t>13</a:t>
            </a:r>
          </a:p>
        </p:txBody>
      </p:sp>
      <p:sp>
        <p:nvSpPr>
          <p:cNvPr id="35" name="TextBox 34"/>
          <p:cNvSpPr txBox="1"/>
          <p:nvPr/>
        </p:nvSpPr>
        <p:spPr>
          <a:xfrm>
            <a:off x="5562600" y="4447670"/>
            <a:ext cx="533400" cy="1477328"/>
          </a:xfrm>
          <a:prstGeom prst="rect">
            <a:avLst/>
          </a:prstGeom>
          <a:noFill/>
        </p:spPr>
        <p:txBody>
          <a:bodyPr wrap="square" rtlCol="0">
            <a:spAutoFit/>
          </a:bodyPr>
          <a:lstStyle/>
          <a:p>
            <a:r>
              <a:rPr lang="en-US" dirty="0">
                <a:solidFill>
                  <a:prstClr val="white"/>
                </a:solidFill>
              </a:rPr>
              <a:t>60</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6</a:t>
            </a:r>
          </a:p>
        </p:txBody>
      </p:sp>
      <p:sp>
        <p:nvSpPr>
          <p:cNvPr id="36" name="TextBox 35"/>
          <p:cNvSpPr txBox="1"/>
          <p:nvPr/>
        </p:nvSpPr>
        <p:spPr>
          <a:xfrm>
            <a:off x="6781800" y="4371470"/>
            <a:ext cx="533400" cy="1477328"/>
          </a:xfrm>
          <a:prstGeom prst="rect">
            <a:avLst/>
          </a:prstGeom>
          <a:noFill/>
        </p:spPr>
        <p:txBody>
          <a:bodyPr wrap="square" rtlCol="0">
            <a:spAutoFit/>
          </a:bodyPr>
          <a:lstStyle/>
          <a:p>
            <a:r>
              <a:rPr lang="en-US" dirty="0">
                <a:solidFill>
                  <a:prstClr val="white"/>
                </a:solidFill>
              </a:rPr>
              <a:t>66</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12</a:t>
            </a:r>
          </a:p>
        </p:txBody>
      </p:sp>
      <p:sp>
        <p:nvSpPr>
          <p:cNvPr id="37" name="TextBox 36"/>
          <p:cNvSpPr txBox="1"/>
          <p:nvPr/>
        </p:nvSpPr>
        <p:spPr>
          <a:xfrm>
            <a:off x="7924800" y="4357988"/>
            <a:ext cx="609600" cy="1477328"/>
          </a:xfrm>
          <a:prstGeom prst="rect">
            <a:avLst/>
          </a:prstGeom>
          <a:noFill/>
        </p:spPr>
        <p:txBody>
          <a:bodyPr wrap="square" rtlCol="0">
            <a:spAutoFit/>
          </a:bodyPr>
          <a:lstStyle/>
          <a:p>
            <a:r>
              <a:rPr lang="en-US" dirty="0">
                <a:solidFill>
                  <a:prstClr val="white"/>
                </a:solidFill>
              </a:rPr>
              <a:t>78</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12</a:t>
            </a:r>
          </a:p>
        </p:txBody>
      </p:sp>
      <p:sp>
        <p:nvSpPr>
          <p:cNvPr id="3" name="Right Arrow 2"/>
          <p:cNvSpPr/>
          <p:nvPr/>
        </p:nvSpPr>
        <p:spPr>
          <a:xfrm rot="1529535">
            <a:off x="2597145" y="4925149"/>
            <a:ext cx="792532"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p:nvSpPr>
        <p:spPr>
          <a:xfrm>
            <a:off x="2007514" y="1752601"/>
            <a:ext cx="461665" cy="3693319"/>
          </a:xfrm>
          <a:prstGeom prst="rect">
            <a:avLst/>
          </a:prstGeom>
          <a:noFill/>
        </p:spPr>
        <p:txBody>
          <a:bodyPr vert="vert270" wrap="square" rtlCol="0">
            <a:spAutoFit/>
          </a:bodyPr>
          <a:lstStyle/>
          <a:p>
            <a:r>
              <a:rPr lang="en-US" dirty="0">
                <a:solidFill>
                  <a:prstClr val="black"/>
                </a:solidFill>
              </a:rPr>
              <a:t>Number of students</a:t>
            </a:r>
          </a:p>
        </p:txBody>
      </p:sp>
      <p:sp>
        <p:nvSpPr>
          <p:cNvPr id="16" name="Rectangle 3"/>
          <p:cNvSpPr txBox="1">
            <a:spLocks/>
          </p:cNvSpPr>
          <p:nvPr/>
        </p:nvSpPr>
        <p:spPr>
          <a:xfrm>
            <a:off x="2057400" y="76200"/>
            <a:ext cx="8001000" cy="1066800"/>
          </a:xfrm>
          <a:prstGeom prst="rect">
            <a:avLst/>
          </a:prstGeom>
          <a:noFill/>
          <a:ln>
            <a:noFill/>
          </a:ln>
        </p:spPr>
        <p:txBody>
          <a:bodyPr vert="horz" lIns="91440" tIns="45720" rIns="91440" bIns="45720" rtlCol="0" anchor="ctr">
            <a:normAutofit fontScale="60000" lnSpcReduction="20000"/>
          </a:bodyPr>
          <a:lstStyle>
            <a:defPPr>
              <a:defRPr lang="en-US"/>
            </a:defPPr>
            <a:lvl1pPr algn="ctr">
              <a:spcBef>
                <a:spcPct val="0"/>
              </a:spcBef>
              <a:buNone/>
              <a:defRPr sz="4400">
                <a:solidFill>
                  <a:schemeClr val="bg1"/>
                </a:solidFill>
                <a:latin typeface="Times New Roman"/>
                <a:ea typeface="+mj-ea"/>
                <a:cs typeface="Times New Roman"/>
              </a:defRPr>
            </a:lvl1pPr>
          </a:lstStyle>
          <a:p>
            <a:r>
              <a:rPr lang="en-US" dirty="0">
                <a:solidFill>
                  <a:sysClr val="windowText" lastClr="000000"/>
                </a:solidFill>
                <a:latin typeface="Calibri Light" panose="020F0302020204030204"/>
              </a:rPr>
              <a:t>Sample Data – SSBD</a:t>
            </a:r>
          </a:p>
          <a:p>
            <a:r>
              <a:rPr lang="en-US" dirty="0">
                <a:solidFill>
                  <a:sysClr val="windowText" lastClr="000000"/>
                </a:solidFill>
                <a:latin typeface="Calibri Light" panose="020F0302020204030204"/>
              </a:rPr>
              <a:t>2007-2011 Risk Status for Nominated Students</a:t>
            </a:r>
          </a:p>
          <a:p>
            <a:r>
              <a:rPr lang="en-US" dirty="0">
                <a:solidFill>
                  <a:sysClr val="windowText" lastClr="000000"/>
                </a:solidFill>
                <a:latin typeface="Calibri Light" panose="020F0302020204030204"/>
              </a:rPr>
              <a:t>Internalizing</a:t>
            </a:r>
          </a:p>
        </p:txBody>
      </p:sp>
      <p:sp>
        <p:nvSpPr>
          <p:cNvPr id="5" name="TextBox 4"/>
          <p:cNvSpPr txBox="1"/>
          <p:nvPr/>
        </p:nvSpPr>
        <p:spPr>
          <a:xfrm rot="1648849">
            <a:off x="2551388" y="5035414"/>
            <a:ext cx="858387" cy="369332"/>
          </a:xfrm>
          <a:prstGeom prst="rect">
            <a:avLst/>
          </a:prstGeom>
          <a:noFill/>
        </p:spPr>
        <p:txBody>
          <a:bodyPr wrap="square" rtlCol="0">
            <a:spAutoFit/>
          </a:bodyPr>
          <a:lstStyle/>
          <a:p>
            <a:r>
              <a:rPr lang="en-US" dirty="0">
                <a:solidFill>
                  <a:prstClr val="white"/>
                </a:solidFill>
              </a:rPr>
              <a:t>4.4%</a:t>
            </a:r>
          </a:p>
        </p:txBody>
      </p:sp>
      <p:sp>
        <p:nvSpPr>
          <p:cNvPr id="18" name="Right Arrow 17"/>
          <p:cNvSpPr/>
          <p:nvPr/>
        </p:nvSpPr>
        <p:spPr>
          <a:xfrm rot="1529535">
            <a:off x="3581007" y="4897344"/>
            <a:ext cx="930977"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rot="1648849">
            <a:off x="3527696" y="5017658"/>
            <a:ext cx="1111693" cy="369332"/>
          </a:xfrm>
          <a:prstGeom prst="rect">
            <a:avLst/>
          </a:prstGeom>
          <a:noFill/>
        </p:spPr>
        <p:txBody>
          <a:bodyPr wrap="square" rtlCol="0">
            <a:spAutoFit/>
          </a:bodyPr>
          <a:lstStyle/>
          <a:p>
            <a:r>
              <a:rPr lang="en-US" dirty="0">
                <a:solidFill>
                  <a:prstClr val="white"/>
                </a:solidFill>
              </a:rPr>
              <a:t>2.78%</a:t>
            </a:r>
          </a:p>
        </p:txBody>
      </p:sp>
      <p:sp>
        <p:nvSpPr>
          <p:cNvPr id="20" name="Right Arrow 19"/>
          <p:cNvSpPr/>
          <p:nvPr/>
        </p:nvSpPr>
        <p:spPr>
          <a:xfrm rot="1529535">
            <a:off x="4815024" y="5055947"/>
            <a:ext cx="939942"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rot="1648849">
            <a:off x="4747404" y="5167974"/>
            <a:ext cx="1102666" cy="369332"/>
          </a:xfrm>
          <a:prstGeom prst="rect">
            <a:avLst/>
          </a:prstGeom>
          <a:noFill/>
        </p:spPr>
        <p:txBody>
          <a:bodyPr wrap="square" rtlCol="0">
            <a:spAutoFit/>
          </a:bodyPr>
          <a:lstStyle/>
          <a:p>
            <a:r>
              <a:rPr lang="en-US" dirty="0">
                <a:solidFill>
                  <a:prstClr val="white"/>
                </a:solidFill>
              </a:rPr>
              <a:t>1.44%</a:t>
            </a:r>
          </a:p>
        </p:txBody>
      </p:sp>
      <p:sp>
        <p:nvSpPr>
          <p:cNvPr id="22" name="Right Arrow 21"/>
          <p:cNvSpPr/>
          <p:nvPr/>
        </p:nvSpPr>
        <p:spPr>
          <a:xfrm rot="1529535">
            <a:off x="6043476" y="5094691"/>
            <a:ext cx="910301"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rot="1648849">
            <a:off x="6039380" y="5258184"/>
            <a:ext cx="1163383" cy="369332"/>
          </a:xfrm>
          <a:prstGeom prst="rect">
            <a:avLst/>
          </a:prstGeom>
          <a:noFill/>
        </p:spPr>
        <p:txBody>
          <a:bodyPr wrap="square" rtlCol="0">
            <a:spAutoFit/>
          </a:bodyPr>
          <a:lstStyle/>
          <a:p>
            <a:r>
              <a:rPr lang="en-US" dirty="0">
                <a:solidFill>
                  <a:prstClr val="white"/>
                </a:solidFill>
              </a:rPr>
              <a:t>2.63%</a:t>
            </a:r>
          </a:p>
        </p:txBody>
      </p:sp>
      <p:sp>
        <p:nvSpPr>
          <p:cNvPr id="24" name="Right Arrow 23"/>
          <p:cNvSpPr/>
          <p:nvPr/>
        </p:nvSpPr>
        <p:spPr>
          <a:xfrm rot="1529535">
            <a:off x="7177157" y="5115343"/>
            <a:ext cx="920097"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TextBox 24"/>
          <p:cNvSpPr txBox="1"/>
          <p:nvPr/>
        </p:nvSpPr>
        <p:spPr>
          <a:xfrm rot="1648849">
            <a:off x="7182219" y="5221226"/>
            <a:ext cx="1045524" cy="369332"/>
          </a:xfrm>
          <a:prstGeom prst="rect">
            <a:avLst/>
          </a:prstGeom>
          <a:noFill/>
        </p:spPr>
        <p:txBody>
          <a:bodyPr wrap="square" rtlCol="0">
            <a:spAutoFit/>
          </a:bodyPr>
          <a:lstStyle/>
          <a:p>
            <a:r>
              <a:rPr lang="en-US" dirty="0">
                <a:solidFill>
                  <a:prstClr val="white"/>
                </a:solidFill>
              </a:rPr>
              <a:t>2.24%</a:t>
            </a:r>
          </a:p>
        </p:txBody>
      </p:sp>
    </p:spTree>
    <p:extLst>
      <p:ext uri="{BB962C8B-B14F-4D97-AF65-F5344CB8AC3E}">
        <p14:creationId xmlns:p14="http://schemas.microsoft.com/office/powerpoint/2010/main" val="13207473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097" name="Group 41"/>
          <p:cNvGraphicFramePr>
            <a:graphicFrameLocks noGrp="1"/>
          </p:cNvGraphicFramePr>
          <p:nvPr/>
        </p:nvGraphicFramePr>
        <p:xfrm>
          <a:off x="1828802" y="1676400"/>
          <a:ext cx="8534399" cy="4648201"/>
        </p:xfrm>
        <a:graphic>
          <a:graphicData uri="http://schemas.openxmlformats.org/drawingml/2006/table">
            <a:tbl>
              <a:tblPr>
                <a:tableStyleId>{C4B1156A-380E-4F78-BDF5-A606A8083BF9}</a:tableStyleId>
              </a:tblPr>
              <a:tblGrid>
                <a:gridCol w="1103842">
                  <a:extLst>
                    <a:ext uri="{9D8B030D-6E8A-4147-A177-3AD203B41FA5}">
                      <a16:colId xmlns:a16="http://schemas.microsoft.com/office/drawing/2014/main" val="20000"/>
                    </a:ext>
                  </a:extLst>
                </a:gridCol>
                <a:gridCol w="1397211">
                  <a:extLst>
                    <a:ext uri="{9D8B030D-6E8A-4147-A177-3AD203B41FA5}">
                      <a16:colId xmlns:a16="http://schemas.microsoft.com/office/drawing/2014/main" val="20001"/>
                    </a:ext>
                  </a:extLst>
                </a:gridCol>
                <a:gridCol w="1398693">
                  <a:extLst>
                    <a:ext uri="{9D8B030D-6E8A-4147-A177-3AD203B41FA5}">
                      <a16:colId xmlns:a16="http://schemas.microsoft.com/office/drawing/2014/main" val="20002"/>
                    </a:ext>
                  </a:extLst>
                </a:gridCol>
                <a:gridCol w="1471296">
                  <a:extLst>
                    <a:ext uri="{9D8B030D-6E8A-4147-A177-3AD203B41FA5}">
                      <a16:colId xmlns:a16="http://schemas.microsoft.com/office/drawing/2014/main" val="20003"/>
                    </a:ext>
                  </a:extLst>
                </a:gridCol>
                <a:gridCol w="1543896">
                  <a:extLst>
                    <a:ext uri="{9D8B030D-6E8A-4147-A177-3AD203B41FA5}">
                      <a16:colId xmlns:a16="http://schemas.microsoft.com/office/drawing/2014/main" val="20004"/>
                    </a:ext>
                  </a:extLst>
                </a:gridCol>
                <a:gridCol w="1619461">
                  <a:extLst>
                    <a:ext uri="{9D8B030D-6E8A-4147-A177-3AD203B41FA5}">
                      <a16:colId xmlns:a16="http://schemas.microsoft.com/office/drawing/2014/main" val="20005"/>
                    </a:ext>
                  </a:extLst>
                </a:gridCol>
              </a:tblGrid>
              <a:tr h="1663306">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solidFill>
                            <a:schemeClr val="tx1"/>
                          </a:solidFill>
                          <a:effectLst/>
                          <a:latin typeface="+mn-lt"/>
                        </a:rPr>
                        <a:t>Grade Level</a:t>
                      </a:r>
                      <a:endParaRPr kumimoji="0" lang="en-US" sz="19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a:ln>
                            <a:noFill/>
                          </a:ln>
                          <a:solidFill>
                            <a:schemeClr val="tx1"/>
                          </a:solidFill>
                          <a:effectLst/>
                          <a:latin typeface="+mn-lt"/>
                        </a:rPr>
                        <a:t>Total Number </a:t>
                      </a:r>
                      <a:r>
                        <a:rPr kumimoji="0" lang="en-US" sz="1900" b="1" u="none" strike="noStrike" cap="none" normalizeH="0" baseline="0" dirty="0">
                          <a:ln>
                            <a:noFill/>
                          </a:ln>
                          <a:solidFill>
                            <a:schemeClr val="tx1"/>
                          </a:solidFill>
                          <a:effectLst/>
                          <a:latin typeface="+mn-lt"/>
                        </a:rPr>
                        <a:t>of Students Screened</a:t>
                      </a:r>
                      <a:endParaRPr kumimoji="0" lang="en-US" sz="19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a:ln>
                            <a:noFill/>
                          </a:ln>
                          <a:solidFill>
                            <a:schemeClr val="tx1"/>
                          </a:solidFill>
                          <a:effectLst/>
                          <a:latin typeface="+mn-lt"/>
                        </a:rPr>
                        <a:t>Students Nominated</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Students</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w/ Critical Need</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Critical Internalizing</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Critical Externalizing</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99496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K</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72</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effectLst/>
                          <a:latin typeface="+mn-lt"/>
                        </a:rPr>
                        <a:t>*5</a:t>
                      </a:r>
                      <a:endParaRPr kumimoji="0" lang="en-US" sz="19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4</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(5.56%)</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(1.39%)</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3</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(4.17%)</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9496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r>
                        <a:rPr kumimoji="0" lang="en-US" sz="2000" b="1" u="none" strike="noStrike" cap="none" normalizeH="0" baseline="30000" dirty="0">
                          <a:ln>
                            <a:noFill/>
                          </a:ln>
                          <a:effectLst/>
                          <a:latin typeface="+mn-lt"/>
                        </a:rPr>
                        <a:t>st</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66</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effectLst/>
                          <a:latin typeface="+mn-lt"/>
                        </a:rPr>
                        <a:t>*9E/ 8I</a:t>
                      </a:r>
                      <a:endParaRPr kumimoji="0" lang="en-US" sz="19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(1.54%)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0</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(0.00%)</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(1.54%)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9496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a:t>
                      </a:r>
                      <a:r>
                        <a:rPr kumimoji="0" lang="en-US" sz="2000" b="1" u="none" strike="noStrike" cap="none" normalizeH="0" baseline="30000" dirty="0">
                          <a:ln>
                            <a:noFill/>
                          </a:ln>
                          <a:effectLst/>
                          <a:latin typeface="+mn-lt"/>
                        </a:rPr>
                        <a:t>nd</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60</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effectLst/>
                          <a:latin typeface="+mn-lt"/>
                        </a:rPr>
                        <a:t>*10</a:t>
                      </a:r>
                      <a:endParaRPr kumimoji="0" lang="en-US" sz="19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18</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3</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(5.00%)</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(3.33%)</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(1.67%)</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80935" name="Text Box 47"/>
          <p:cNvSpPr txBox="1">
            <a:spLocks noChangeArrowheads="1"/>
          </p:cNvSpPr>
          <p:nvPr/>
        </p:nvSpPr>
        <p:spPr bwMode="auto">
          <a:xfrm>
            <a:off x="2362200" y="6446838"/>
            <a:ext cx="7924800" cy="267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55000"/>
              </a:lnSpc>
              <a:spcBef>
                <a:spcPct val="50000"/>
              </a:spcBef>
            </a:pPr>
            <a:r>
              <a:rPr lang="en-US" dirty="0">
                <a:solidFill>
                  <a:prstClr val="black"/>
                </a:solidFill>
                <a:latin typeface="Calibri" pitchFamily="34" charset="0"/>
              </a:rPr>
              <a:t>* Students missing</a:t>
            </a:r>
          </a:p>
        </p:txBody>
      </p:sp>
      <p:sp>
        <p:nvSpPr>
          <p:cNvPr id="6" name="Title 1"/>
          <p:cNvSpPr txBox="1">
            <a:spLocks/>
          </p:cNvSpPr>
          <p:nvPr/>
        </p:nvSpPr>
        <p:spPr bwMode="auto">
          <a:xfrm>
            <a:off x="1828800" y="76201"/>
            <a:ext cx="8534400" cy="1331913"/>
          </a:xfrm>
          <a:prstGeom prst="rect">
            <a:avLst/>
          </a:prstGeom>
          <a:noFill/>
          <a:ln>
            <a:noFill/>
          </a:ln>
        </p:spPr>
        <p:txBody>
          <a:bodyPr vert="horz" lIns="91440" tIns="45720" rIns="91440" bIns="45720" rtlCol="0" anchor="ctr">
            <a:noAutofit/>
          </a:bodyPr>
          <a:lstStyle>
            <a:defPPr>
              <a:defRPr lang="en-US"/>
            </a:defPPr>
            <a:lvl1pPr algn="ctr">
              <a:spcBef>
                <a:spcPct val="0"/>
              </a:spcBef>
              <a:buNone/>
              <a:defRPr sz="4400">
                <a:solidFill>
                  <a:schemeClr val="bg1"/>
                </a:solidFill>
                <a:latin typeface="Times New Roman"/>
                <a:ea typeface="+mj-ea"/>
                <a:cs typeface="Times New Roman"/>
              </a:defRPr>
            </a:lvl1pPr>
          </a:lstStyle>
          <a:p>
            <a:r>
              <a:rPr lang="en-US" sz="2800" dirty="0">
                <a:solidFill>
                  <a:sysClr val="windowText" lastClr="000000"/>
                </a:solidFill>
                <a:latin typeface="Calibri Light" panose="020F0302020204030204"/>
              </a:rPr>
              <a:t>SAMPLE DATA: SSBD </a:t>
            </a:r>
          </a:p>
          <a:p>
            <a:r>
              <a:rPr lang="en-US" sz="2800" dirty="0">
                <a:solidFill>
                  <a:sysClr val="windowText" lastClr="000000"/>
                </a:solidFill>
                <a:latin typeface="Calibri Light" panose="020F0302020204030204"/>
              </a:rPr>
              <a:t>WINTER 2009-2010</a:t>
            </a:r>
          </a:p>
          <a:p>
            <a:r>
              <a:rPr lang="en-US" sz="2800" dirty="0">
                <a:solidFill>
                  <a:sysClr val="windowText" lastClr="000000"/>
                </a:solidFill>
                <a:latin typeface="Calibri Light" panose="020F0302020204030204"/>
              </a:rPr>
              <a:t>CRITICAL NEED COMPARISON BY GRADE LEVEL</a:t>
            </a:r>
          </a:p>
        </p:txBody>
      </p:sp>
    </p:spTree>
    <p:extLst>
      <p:ext uri="{BB962C8B-B14F-4D97-AF65-F5344CB8AC3E}">
        <p14:creationId xmlns:p14="http://schemas.microsoft.com/office/powerpoint/2010/main" val="997981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3675" y="1022397"/>
            <a:ext cx="3480495" cy="1411367"/>
          </a:xfrm>
        </p:spPr>
        <p:txBody>
          <a:bodyPr anchor="ctr">
            <a:noAutofit/>
          </a:bodyPr>
          <a:lstStyle/>
          <a:p>
            <a:pPr algn="ctr"/>
            <a:r>
              <a:rPr lang="en-US" sz="3600" dirty="0"/>
              <a:t>Student Risk Screening Scale for Internalizing and Externalizing </a:t>
            </a:r>
          </a:p>
        </p:txBody>
      </p:sp>
      <p:sp>
        <p:nvSpPr>
          <p:cNvPr id="5" name="Content Placeholder 4"/>
          <p:cNvSpPr>
            <a:spLocks noGrp="1"/>
          </p:cNvSpPr>
          <p:nvPr>
            <p:ph idx="1"/>
          </p:nvPr>
        </p:nvSpPr>
        <p:spPr>
          <a:xfrm>
            <a:off x="6432209" y="1017193"/>
            <a:ext cx="3092054" cy="5105952"/>
          </a:xfrm>
          <a:noFill/>
          <a:ln>
            <a:noFill/>
          </a:ln>
        </p:spPr>
        <p:txBody>
          <a:bodyPr>
            <a:normAutofit/>
          </a:bodyPr>
          <a:lstStyle/>
          <a:p>
            <a:endParaRPr lang="en-US" dirty="0"/>
          </a:p>
          <a:p>
            <a:endParaRPr lang="en-US" dirty="0"/>
          </a:p>
          <a:p>
            <a:endParaRPr lang="en-US" dirty="0"/>
          </a:p>
          <a:p>
            <a:endParaRPr lang="en-US" dirty="0"/>
          </a:p>
          <a:p>
            <a:endParaRPr lang="en-US" dirty="0"/>
          </a:p>
          <a:p>
            <a:endParaRPr lang="en-US" dirty="0"/>
          </a:p>
          <a:p>
            <a:pPr marL="0" indent="0" algn="ctr">
              <a:buNone/>
            </a:pPr>
            <a:r>
              <a:rPr lang="en-US" sz="2400" dirty="0"/>
              <a:t>Available on ci3t.org </a:t>
            </a:r>
          </a:p>
          <a:p>
            <a:pPr marL="0" indent="0" algn="ctr">
              <a:buNone/>
            </a:pPr>
            <a:r>
              <a:rPr lang="en-US" sz="2000" dirty="0"/>
              <a:t>(SRSS-IE; Drummond, 1994 and Lane &amp; Menzies, 2009)</a:t>
            </a: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82619" y="3379467"/>
            <a:ext cx="2863932" cy="316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5807242" y="1407442"/>
            <a:ext cx="4267200" cy="2013189"/>
          </a:xfrm>
          <a:prstGeom prst="rect">
            <a:avLst/>
          </a:prstGeom>
        </p:spPr>
      </p:pic>
    </p:spTree>
    <p:extLst>
      <p:ext uri="{BB962C8B-B14F-4D97-AF65-F5344CB8AC3E}">
        <p14:creationId xmlns:p14="http://schemas.microsoft.com/office/powerpoint/2010/main" val="37133323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r>
              <a:rPr lang="en-US" altLang="en-US" sz="3600" dirty="0"/>
              <a:t>Student Risk Screening Scale for Internalizing and Externalizing (SRSS-IE; Drummond, 1994; Lane &amp; Menzies, 2009) for Elementary Schools</a:t>
            </a:r>
          </a:p>
        </p:txBody>
      </p:sp>
      <p:pic>
        <p:nvPicPr>
          <p:cNvPr id="2" name="Picture 1"/>
          <p:cNvPicPr>
            <a:picLocks noChangeAspect="1"/>
          </p:cNvPicPr>
          <p:nvPr/>
        </p:nvPicPr>
        <p:blipFill>
          <a:blip r:embed="rId2"/>
          <a:stretch>
            <a:fillRect/>
          </a:stretch>
        </p:blipFill>
        <p:spPr>
          <a:xfrm>
            <a:off x="253883" y="2026928"/>
            <a:ext cx="9988258" cy="452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5162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19" y="142481"/>
            <a:ext cx="9039204" cy="1325563"/>
          </a:xfrm>
        </p:spPr>
        <p:txBody>
          <a:bodyPr>
            <a:normAutofit fontScale="90000"/>
          </a:bodyPr>
          <a:lstStyle/>
          <a:p>
            <a:pPr algn="ctr"/>
            <a:r>
              <a:rPr lang="en-US" altLang="en-US" sz="3600" dirty="0"/>
              <a:t>Student Risk Screening Scale for Internalizing and Externalizing (SRSS-IE; Drummond, 1994; Lane &amp; Menzies, 2009)</a:t>
            </a:r>
            <a:endParaRPr lang="en-US" sz="3600" dirty="0"/>
          </a:p>
        </p:txBody>
      </p:sp>
      <p:pic>
        <p:nvPicPr>
          <p:cNvPr id="4" name="Picture 3" title="SRSS-IE spreadsheet for MS HS"/>
          <p:cNvPicPr>
            <a:picLocks noChangeAspect="1"/>
          </p:cNvPicPr>
          <p:nvPr/>
        </p:nvPicPr>
        <p:blipFill>
          <a:blip r:embed="rId2"/>
          <a:stretch>
            <a:fillRect/>
          </a:stretch>
        </p:blipFill>
        <p:spPr>
          <a:xfrm>
            <a:off x="129310" y="1588512"/>
            <a:ext cx="10305661" cy="4784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6148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43706" y="868257"/>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993615" y="1145186"/>
            <a:ext cx="4525137" cy="4525136"/>
            <a:chOff x="183451" y="48831"/>
            <a:chExt cx="4525137" cy="4525136"/>
          </a:xfrm>
        </p:grpSpPr>
        <p:sp>
          <p:nvSpPr>
            <p:cNvPr id="8" name="Oval 7"/>
            <p:cNvSpPr/>
            <p:nvPr/>
          </p:nvSpPr>
          <p:spPr>
            <a:xfrm>
              <a:off x="183451" y="48831"/>
              <a:ext cx="4525137" cy="4525136"/>
            </a:xfrm>
            <a:prstGeom prst="ellipse">
              <a:avLst/>
            </a:prstGeom>
            <a:solidFill>
              <a:schemeClr val="accent5">
                <a:lumMod val="60000"/>
                <a:lumOff val="40000"/>
                <a:alpha val="50000"/>
              </a:schemeClr>
            </a:solidFill>
            <a:ln>
              <a:solidFill>
                <a:schemeClr val="tx2">
                  <a:lumMod val="40000"/>
                  <a:lumOff val="60000"/>
                </a:schemeClr>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Oval 4"/>
            <p:cNvSpPr txBox="1"/>
            <p:nvPr/>
          </p:nvSpPr>
          <p:spPr>
            <a:xfrm>
              <a:off x="815340" y="582442"/>
              <a:ext cx="2609088" cy="3457915"/>
            </a:xfrm>
            <a:prstGeom prst="rect">
              <a:avLst/>
            </a:prstGeom>
            <a:ln>
              <a:solidFill>
                <a:schemeClr val="tx2">
                  <a:lumMod val="40000"/>
                  <a:lumOff val="60000"/>
                </a:schemeClr>
              </a:solid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Internalizing </a:t>
              </a:r>
            </a:p>
          </p:txBody>
        </p:sp>
      </p:grpSp>
      <p:grpSp>
        <p:nvGrpSpPr>
          <p:cNvPr id="10" name="Group 9"/>
          <p:cNvGrpSpPr/>
          <p:nvPr/>
        </p:nvGrpSpPr>
        <p:grpSpPr>
          <a:xfrm>
            <a:off x="5447188" y="1175851"/>
            <a:ext cx="4525137" cy="4525136"/>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4"/>
            <p:cNvSpPr txBox="1"/>
            <p:nvPr/>
          </p:nvSpPr>
          <p:spPr>
            <a:xfrm>
              <a:off x="4728972"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Externalizing</a:t>
              </a:r>
            </a:p>
          </p:txBody>
        </p:sp>
      </p:grpSp>
      <p:sp>
        <p:nvSpPr>
          <p:cNvPr id="16" name="Rectangle 15"/>
          <p:cNvSpPr/>
          <p:nvPr/>
        </p:nvSpPr>
        <p:spPr>
          <a:xfrm>
            <a:off x="1144334" y="6377869"/>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Source: Forness, S.R., Freeman, S.F.,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ＭＳ Ｐゴシック" pitchFamily="34" charset="-128"/>
                <a:cs typeface="+mn-cs"/>
              </a:rPr>
              <a:t>Paparella</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 T., Kauffman, J.M., &amp; Walker, H.M. (2012). Special education implications of point and cumulative prevalence for children with emotional or behavioral disorders. </a:t>
            </a:r>
            <a:r>
              <a:rPr kumimoji="0" lang="en-US" sz="1400" b="0" i="1"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Journal of Emotional and Behavioral Disorders, 20</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 4-18.</a:t>
            </a:r>
          </a:p>
        </p:txBody>
      </p:sp>
      <p:graphicFrame>
        <p:nvGraphicFramePr>
          <p:cNvPr id="17" name="Content Placeholder 4"/>
          <p:cNvGraphicFramePr>
            <a:graphicFrameLocks/>
          </p:cNvGraphicFramePr>
          <p:nvPr/>
        </p:nvGraphicFramePr>
        <p:xfrm>
          <a:off x="-428732" y="4338957"/>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1"/>
          <p:cNvSpPr>
            <a:spLocks noGrp="1"/>
          </p:cNvSpPr>
          <p:nvPr>
            <p:ph type="title"/>
          </p:nvPr>
        </p:nvSpPr>
        <p:spPr>
          <a:xfrm>
            <a:off x="6282637" y="38185"/>
            <a:ext cx="5578763" cy="1325563"/>
          </a:xfrm>
        </p:spPr>
        <p:txBody>
          <a:bodyPr>
            <a:normAutofit fontScale="90000"/>
          </a:bodyPr>
          <a:lstStyle/>
          <a:p>
            <a:r>
              <a:rPr lang="en-US" dirty="0"/>
              <a:t>Thank you… </a:t>
            </a:r>
            <a:br>
              <a:rPr lang="en-US" dirty="0"/>
            </a:br>
            <a:r>
              <a:rPr lang="en-US" dirty="0"/>
              <a:t>For Your Commitment</a:t>
            </a:r>
          </a:p>
        </p:txBody>
      </p:sp>
    </p:spTree>
    <p:extLst>
      <p:ext uri="{BB962C8B-B14F-4D97-AF65-F5344CB8AC3E}">
        <p14:creationId xmlns:p14="http://schemas.microsoft.com/office/powerpoint/2010/main" val="9676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Swogger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E. D.,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kumimoji="0" lang="en-US" altLang="en-US" sz="1200" b="0" i="1"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40,</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kumimoji="0" lang="en-US" altLang="en-US" sz="1200" b="0" i="1"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42</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0" name="Table 9"/>
          <p:cNvGraphicFramePr>
            <a:graphicFrameLocks noGrp="1"/>
          </p:cNvGraphicFramePr>
          <p:nvPr/>
        </p:nvGraphicFramePr>
        <p:xfrm>
          <a:off x="1803403" y="1714342"/>
          <a:ext cx="8635999" cy="2243137"/>
        </p:xfrm>
        <a:graphic>
          <a:graphicData uri="http://schemas.openxmlformats.org/drawingml/2006/table">
            <a:tbl>
              <a:tblPr firstRow="1" firstCol="1" bandRow="1"/>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dirty="0">
                          <a:solidFill>
                            <a:schemeClr val="bg1"/>
                          </a:solidFill>
                          <a:effectLst/>
                        </a:rPr>
                        <a:t>Elementary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dirty="0">
                          <a:solidFill>
                            <a:schemeClr val="bg1"/>
                          </a:solidFill>
                          <a:effectLst/>
                        </a:rPr>
                        <a:t>Middle and High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b="0" dirty="0">
                          <a:effectLst/>
                        </a:rPr>
                        <a:t>SRSS-E7</a:t>
                      </a:r>
                      <a:endParaRPr lang="en-US" sz="1800" b="0" dirty="0">
                        <a:effectLst/>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SRSS-I5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SRSS-E7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SRSS-I6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0966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Items</a:t>
                      </a:r>
                      <a:r>
                        <a:rPr lang="en-US" sz="2000" baseline="0" dirty="0">
                          <a:effectLst/>
                        </a:rPr>
                        <a:t> 8-12</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Items</a:t>
                      </a:r>
                      <a:r>
                        <a:rPr lang="en-US" sz="2000" baseline="0" dirty="0">
                          <a:effectLst/>
                        </a:rPr>
                        <a:t> 4, 8-12</a:t>
                      </a:r>
                      <a:endParaRPr lang="en-US" sz="1800" dirty="0">
                        <a:effectLst/>
                      </a:endParaRPr>
                    </a:p>
                    <a:p>
                      <a:pPr marL="0" marR="0">
                        <a:spcBef>
                          <a:spcPts val="0"/>
                        </a:spcBef>
                        <a:spcAft>
                          <a:spcPts val="0"/>
                        </a:spcAft>
                      </a:pPr>
                      <a:r>
                        <a:rPr lang="en-US" sz="2000" dirty="0">
                          <a:effectLst/>
                        </a:rPr>
                        <a:t>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9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dirty="0">
                          <a:effectLst/>
                        </a:rPr>
                        <a:t>0-3 = low risk</a:t>
                      </a:r>
                      <a:endParaRPr lang="en-US" sz="1800" b="0" dirty="0">
                        <a:effectLst/>
                      </a:endParaRPr>
                    </a:p>
                    <a:p>
                      <a:pPr marL="0" marR="0">
                        <a:spcBef>
                          <a:spcPts val="0"/>
                        </a:spcBef>
                        <a:spcAft>
                          <a:spcPts val="0"/>
                        </a:spcAft>
                      </a:pPr>
                      <a:r>
                        <a:rPr lang="en-US" sz="2000" b="0" dirty="0">
                          <a:effectLst/>
                        </a:rPr>
                        <a:t>4-8 = moderate risk</a:t>
                      </a:r>
                      <a:endParaRPr lang="en-US" sz="1800" b="0" dirty="0">
                        <a:effectLst/>
                      </a:endParaRPr>
                    </a:p>
                    <a:p>
                      <a:pPr marL="0" marR="0">
                        <a:spcBef>
                          <a:spcPts val="0"/>
                        </a:spcBef>
                        <a:spcAft>
                          <a:spcPts val="0"/>
                        </a:spcAft>
                      </a:pPr>
                      <a:r>
                        <a:rPr lang="en-US" sz="2000" b="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0-1 = low risk</a:t>
                      </a:r>
                      <a:endParaRPr lang="en-US" sz="1800" dirty="0">
                        <a:effectLst/>
                      </a:endParaRPr>
                    </a:p>
                    <a:p>
                      <a:pPr marL="0" marR="0">
                        <a:spcBef>
                          <a:spcPts val="0"/>
                        </a:spcBef>
                        <a:spcAft>
                          <a:spcPts val="0"/>
                        </a:spcAft>
                      </a:pPr>
                      <a:r>
                        <a:rPr lang="en-US" sz="2000" dirty="0">
                          <a:effectLst/>
                        </a:rPr>
                        <a:t>2-3 = moderate risk</a:t>
                      </a:r>
                      <a:endParaRPr lang="en-US" sz="1800" dirty="0">
                        <a:effectLst/>
                      </a:endParaRPr>
                    </a:p>
                    <a:p>
                      <a:pPr marL="0" marR="0">
                        <a:spcBef>
                          <a:spcPts val="0"/>
                        </a:spcBef>
                        <a:spcAft>
                          <a:spcPts val="0"/>
                        </a:spcAft>
                      </a:pPr>
                      <a:r>
                        <a:rPr lang="en-US" sz="2000" dirty="0">
                          <a:effectLst/>
                        </a:rPr>
                        <a:t>4-15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4-8 = moderate risk</a:t>
                      </a:r>
                      <a:endParaRPr lang="en-US" sz="1800" dirty="0">
                        <a:effectLst/>
                      </a:endParaRPr>
                    </a:p>
                    <a:p>
                      <a:pPr marL="0" marR="0">
                        <a:spcBef>
                          <a:spcPts val="0"/>
                        </a:spcBef>
                        <a:spcAft>
                          <a:spcPts val="0"/>
                        </a:spcAft>
                      </a:pPr>
                      <a:r>
                        <a:rPr lang="en-US" sz="200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4-5 = moderate risk</a:t>
                      </a:r>
                      <a:endParaRPr lang="en-US" sz="1800" dirty="0">
                        <a:effectLst/>
                      </a:endParaRPr>
                    </a:p>
                    <a:p>
                      <a:pPr marL="0" marR="0">
                        <a:spcBef>
                          <a:spcPts val="0"/>
                        </a:spcBef>
                        <a:spcAft>
                          <a:spcPts val="0"/>
                        </a:spcAft>
                      </a:pPr>
                      <a:r>
                        <a:rPr lang="en-US" sz="2000" dirty="0">
                          <a:effectLst/>
                        </a:rPr>
                        <a:t>6-18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35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2020</a:t>
            </a:r>
            <a:br>
              <a:rPr lang="en-US" sz="4000"/>
            </a:br>
            <a:r>
              <a:rPr lang="en-US" sz="3200"/>
              <a:t>SRSS-</a:t>
            </a:r>
            <a:r>
              <a:rPr lang="en-US" sz="3200" u="sng"/>
              <a:t>Externalizing </a:t>
            </a:r>
            <a:r>
              <a:rPr lang="en-US" sz="3200"/>
              <a:t>Results – School level</a:t>
            </a:r>
            <a:endParaRPr lang="en-US" sz="4000"/>
          </a:p>
        </p:txBody>
      </p:sp>
      <p:sp>
        <p:nvSpPr>
          <p:cNvPr id="9" name="Rectangle 8">
            <a:extLst>
              <a:ext uri="{FF2B5EF4-FFF2-40B4-BE49-F238E27FC236}">
                <a16:creationId xmlns:a16="http://schemas.microsoft.com/office/drawing/2014/main" id="{D6E72BFA-4A4D-4F16-9513-68A6ED4C0C83}"/>
              </a:ext>
            </a:extLst>
          </p:cNvPr>
          <p:cNvSpPr/>
          <p:nvPr/>
        </p:nvSpPr>
        <p:spPr>
          <a:xfrm>
            <a:off x="3288145" y="178927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11" name="Rectangle 10">
            <a:extLst>
              <a:ext uri="{FF2B5EF4-FFF2-40B4-BE49-F238E27FC236}">
                <a16:creationId xmlns:a16="http://schemas.microsoft.com/office/drawing/2014/main" id="{CA4B4E3C-684B-4363-A3DA-60E579543B65}"/>
              </a:ext>
            </a:extLst>
          </p:cNvPr>
          <p:cNvSpPr/>
          <p:nvPr/>
        </p:nvSpPr>
        <p:spPr>
          <a:xfrm>
            <a:off x="3288146" y="2450535"/>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118</a:t>
            </a:r>
          </a:p>
        </p:txBody>
      </p:sp>
      <p:sp>
        <p:nvSpPr>
          <p:cNvPr id="13" name="Rectangle 12">
            <a:extLst>
              <a:ext uri="{FF2B5EF4-FFF2-40B4-BE49-F238E27FC236}">
                <a16:creationId xmlns:a16="http://schemas.microsoft.com/office/drawing/2014/main" id="{05BE7812-9552-43F2-9CE7-7146EB841E59}"/>
              </a:ext>
            </a:extLst>
          </p:cNvPr>
          <p:cNvSpPr/>
          <p:nvPr/>
        </p:nvSpPr>
        <p:spPr>
          <a:xfrm>
            <a:off x="3288145" y="33723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283</a:t>
            </a:r>
          </a:p>
        </p:txBody>
      </p:sp>
      <p:sp>
        <p:nvSpPr>
          <p:cNvPr id="10" name="Rectangle 9">
            <a:extLst>
              <a:ext uri="{FF2B5EF4-FFF2-40B4-BE49-F238E27FC236}">
                <a16:creationId xmlns:a16="http://schemas.microsoft.com/office/drawing/2014/main" id="{3CD5F843-B179-43AE-9202-B178FF35F915}"/>
              </a:ext>
            </a:extLst>
          </p:cNvPr>
          <p:cNvSpPr/>
          <p:nvPr/>
        </p:nvSpPr>
        <p:spPr>
          <a:xfrm>
            <a:off x="4471041" y="178927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a:t>
            </a:r>
          </a:p>
        </p:txBody>
      </p:sp>
      <p:sp>
        <p:nvSpPr>
          <p:cNvPr id="12" name="Rectangle 11">
            <a:extLst>
              <a:ext uri="{FF2B5EF4-FFF2-40B4-BE49-F238E27FC236}">
                <a16:creationId xmlns:a16="http://schemas.microsoft.com/office/drawing/2014/main" id="{BCD4EF43-1BFF-456E-8FA1-86DA6E1EF6F9}"/>
              </a:ext>
            </a:extLst>
          </p:cNvPr>
          <p:cNvSpPr/>
          <p:nvPr/>
        </p:nvSpPr>
        <p:spPr>
          <a:xfrm>
            <a:off x="4503800" y="24505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100</a:t>
            </a:r>
          </a:p>
        </p:txBody>
      </p:sp>
      <p:sp>
        <p:nvSpPr>
          <p:cNvPr id="15" name="Rectangle 14">
            <a:extLst>
              <a:ext uri="{FF2B5EF4-FFF2-40B4-BE49-F238E27FC236}">
                <a16:creationId xmlns:a16="http://schemas.microsoft.com/office/drawing/2014/main" id="{BB8708F5-53BC-4F2E-BCD4-2B1932CC07F0}"/>
              </a:ext>
            </a:extLst>
          </p:cNvPr>
          <p:cNvSpPr/>
          <p:nvPr/>
        </p:nvSpPr>
        <p:spPr>
          <a:xfrm>
            <a:off x="4503800" y="33723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276</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669834" y="180549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680462" y="244713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669834" y="3393578"/>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923617" y="178423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923616" y="244713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94</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923617" y="33723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329</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8179119" y="178423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8170318" y="245572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8179119" y="33723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9382066" y="176801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9413472" y="24505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83</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9382066" y="337055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10700380" y="177321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10731786" y="245572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10700380" y="337575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333</a:t>
            </a:r>
          </a:p>
        </p:txBody>
      </p:sp>
      <p:pic>
        <p:nvPicPr>
          <p:cNvPr id="3" name="Picture 2">
            <a:extLst>
              <a:ext uri="{FF2B5EF4-FFF2-40B4-BE49-F238E27FC236}">
                <a16:creationId xmlns:a16="http://schemas.microsoft.com/office/drawing/2014/main" id="{8696DCAC-DA8B-4E2D-BF60-7A4A03F248A9}"/>
              </a:ext>
            </a:extLst>
          </p:cNvPr>
          <p:cNvPicPr>
            <a:picLocks noChangeAspect="1"/>
          </p:cNvPicPr>
          <p:nvPr/>
        </p:nvPicPr>
        <p:blipFill>
          <a:blip r:embed="rId3"/>
          <a:stretch>
            <a:fillRect/>
          </a:stretch>
        </p:blipFill>
        <p:spPr>
          <a:xfrm>
            <a:off x="526179" y="1476410"/>
            <a:ext cx="11010330" cy="4791871"/>
          </a:xfrm>
          <a:prstGeom prst="rect">
            <a:avLst/>
          </a:prstGeom>
        </p:spPr>
      </p:pic>
    </p:spTree>
    <p:extLst>
      <p:ext uri="{BB962C8B-B14F-4D97-AF65-F5344CB8AC3E}">
        <p14:creationId xmlns:p14="http://schemas.microsoft.com/office/powerpoint/2010/main" val="1432879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2020</a:t>
            </a:r>
            <a:br>
              <a:rPr lang="en-US" sz="4000"/>
            </a:br>
            <a:r>
              <a:rPr lang="en-US" sz="3200"/>
              <a:t>SRSS-</a:t>
            </a:r>
            <a:r>
              <a:rPr lang="en-US" sz="3200" u="sng"/>
              <a:t>Internalizing </a:t>
            </a:r>
            <a:r>
              <a:rPr lang="en-US" sz="3200"/>
              <a:t>Results – School level</a:t>
            </a:r>
            <a:endParaRPr lang="en-US" sz="4000"/>
          </a:p>
        </p:txBody>
      </p:sp>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4" name="Rectangle 8">
            <a:extLst>
              <a:ext uri="{FF2B5EF4-FFF2-40B4-BE49-F238E27FC236}">
                <a16:creationId xmlns:a16="http://schemas.microsoft.com/office/drawing/2014/main" id="{4D067B41-3777-41C1-9AE4-75B4BE1869CB}"/>
              </a:ext>
            </a:extLst>
          </p:cNvPr>
          <p:cNvSpPr/>
          <p:nvPr/>
        </p:nvSpPr>
        <p:spPr>
          <a:xfrm>
            <a:off x="3309578"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59</a:t>
            </a:r>
          </a:p>
        </p:txBody>
      </p:sp>
      <p:sp>
        <p:nvSpPr>
          <p:cNvPr id="6" name="Rectangle 10">
            <a:extLst>
              <a:ext uri="{FF2B5EF4-FFF2-40B4-BE49-F238E27FC236}">
                <a16:creationId xmlns:a16="http://schemas.microsoft.com/office/drawing/2014/main" id="{22B3B100-943A-4B9B-9BC0-436AC8A7F1A1}"/>
              </a:ext>
            </a:extLst>
          </p:cNvPr>
          <p:cNvSpPr/>
          <p:nvPr/>
        </p:nvSpPr>
        <p:spPr>
          <a:xfrm>
            <a:off x="3311420"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7" name="Rectangle 12">
            <a:extLst>
              <a:ext uri="{FF2B5EF4-FFF2-40B4-BE49-F238E27FC236}">
                <a16:creationId xmlns:a16="http://schemas.microsoft.com/office/drawing/2014/main" id="{B316EC5F-1AA8-429F-A1F9-A1379E3DF38C}"/>
              </a:ext>
            </a:extLst>
          </p:cNvPr>
          <p:cNvSpPr/>
          <p:nvPr/>
        </p:nvSpPr>
        <p:spPr>
          <a:xfrm>
            <a:off x="3278173"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304</a:t>
            </a:r>
          </a:p>
        </p:txBody>
      </p:sp>
      <p:sp>
        <p:nvSpPr>
          <p:cNvPr id="8" name="Rectangle 8">
            <a:extLst>
              <a:ext uri="{FF2B5EF4-FFF2-40B4-BE49-F238E27FC236}">
                <a16:creationId xmlns:a16="http://schemas.microsoft.com/office/drawing/2014/main" id="{EE35E7CF-310D-48BA-A6C9-555F25D32258}"/>
              </a:ext>
            </a:extLst>
          </p:cNvPr>
          <p:cNvSpPr/>
          <p:nvPr/>
        </p:nvSpPr>
        <p:spPr>
          <a:xfrm>
            <a:off x="4530620"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18" name="Rectangle 10">
            <a:extLst>
              <a:ext uri="{FF2B5EF4-FFF2-40B4-BE49-F238E27FC236}">
                <a16:creationId xmlns:a16="http://schemas.microsoft.com/office/drawing/2014/main" id="{BCCE707C-0407-4A25-BE73-02F12F4CF565}"/>
              </a:ext>
            </a:extLst>
          </p:cNvPr>
          <p:cNvSpPr/>
          <p:nvPr/>
        </p:nvSpPr>
        <p:spPr>
          <a:xfrm>
            <a:off x="4532462"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20" name="Rectangle 12">
            <a:extLst>
              <a:ext uri="{FF2B5EF4-FFF2-40B4-BE49-F238E27FC236}">
                <a16:creationId xmlns:a16="http://schemas.microsoft.com/office/drawing/2014/main" id="{B82D5020-57EE-45A2-B13A-EE27A7D123FC}"/>
              </a:ext>
            </a:extLst>
          </p:cNvPr>
          <p:cNvSpPr/>
          <p:nvPr/>
        </p:nvSpPr>
        <p:spPr>
          <a:xfrm>
            <a:off x="4499215"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292</a:t>
            </a:r>
          </a:p>
        </p:txBody>
      </p:sp>
      <p:sp>
        <p:nvSpPr>
          <p:cNvPr id="22" name="Rectangle 8">
            <a:extLst>
              <a:ext uri="{FF2B5EF4-FFF2-40B4-BE49-F238E27FC236}">
                <a16:creationId xmlns:a16="http://schemas.microsoft.com/office/drawing/2014/main" id="{97440739-977D-418E-809B-8E388F7B1175}"/>
              </a:ext>
            </a:extLst>
          </p:cNvPr>
          <p:cNvSpPr/>
          <p:nvPr/>
        </p:nvSpPr>
        <p:spPr>
          <a:xfrm>
            <a:off x="5763024"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24" name="Rectangle 10">
            <a:extLst>
              <a:ext uri="{FF2B5EF4-FFF2-40B4-BE49-F238E27FC236}">
                <a16:creationId xmlns:a16="http://schemas.microsoft.com/office/drawing/2014/main" id="{329FDEC0-CC33-43E7-A520-A229623D10DD}"/>
              </a:ext>
            </a:extLst>
          </p:cNvPr>
          <p:cNvSpPr/>
          <p:nvPr/>
        </p:nvSpPr>
        <p:spPr>
          <a:xfrm>
            <a:off x="5764866"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67</a:t>
            </a:r>
          </a:p>
        </p:txBody>
      </p:sp>
      <p:sp>
        <p:nvSpPr>
          <p:cNvPr id="26" name="Rectangle 12">
            <a:extLst>
              <a:ext uri="{FF2B5EF4-FFF2-40B4-BE49-F238E27FC236}">
                <a16:creationId xmlns:a16="http://schemas.microsoft.com/office/drawing/2014/main" id="{ED908F2F-345F-4C5F-9D21-52CDEB537112}"/>
              </a:ext>
            </a:extLst>
          </p:cNvPr>
          <p:cNvSpPr/>
          <p:nvPr/>
        </p:nvSpPr>
        <p:spPr>
          <a:xfrm>
            <a:off x="5731619"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361</a:t>
            </a:r>
          </a:p>
        </p:txBody>
      </p:sp>
      <p:sp>
        <p:nvSpPr>
          <p:cNvPr id="28" name="Rectangle 8">
            <a:extLst>
              <a:ext uri="{FF2B5EF4-FFF2-40B4-BE49-F238E27FC236}">
                <a16:creationId xmlns:a16="http://schemas.microsoft.com/office/drawing/2014/main" id="{E744C14F-34AE-4496-B5AB-3C451737EBC6}"/>
              </a:ext>
            </a:extLst>
          </p:cNvPr>
          <p:cNvSpPr/>
          <p:nvPr/>
        </p:nvSpPr>
        <p:spPr>
          <a:xfrm>
            <a:off x="6936344"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0" name="Rectangle 10">
            <a:extLst>
              <a:ext uri="{FF2B5EF4-FFF2-40B4-BE49-F238E27FC236}">
                <a16:creationId xmlns:a16="http://schemas.microsoft.com/office/drawing/2014/main" id="{108B1652-E84F-4AB2-8E5E-D561212C2EB1}"/>
              </a:ext>
            </a:extLst>
          </p:cNvPr>
          <p:cNvSpPr/>
          <p:nvPr/>
        </p:nvSpPr>
        <p:spPr>
          <a:xfrm>
            <a:off x="6938186"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73</a:t>
            </a:r>
          </a:p>
        </p:txBody>
      </p:sp>
      <p:sp>
        <p:nvSpPr>
          <p:cNvPr id="32" name="Rectangle 12">
            <a:extLst>
              <a:ext uri="{FF2B5EF4-FFF2-40B4-BE49-F238E27FC236}">
                <a16:creationId xmlns:a16="http://schemas.microsoft.com/office/drawing/2014/main" id="{34AAA882-B460-4268-AB01-9F940D2E89CF}"/>
              </a:ext>
            </a:extLst>
          </p:cNvPr>
          <p:cNvSpPr/>
          <p:nvPr/>
        </p:nvSpPr>
        <p:spPr>
          <a:xfrm>
            <a:off x="6904939"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338</a:t>
            </a:r>
          </a:p>
        </p:txBody>
      </p:sp>
      <p:sp>
        <p:nvSpPr>
          <p:cNvPr id="34" name="Rectangle 8">
            <a:extLst>
              <a:ext uri="{FF2B5EF4-FFF2-40B4-BE49-F238E27FC236}">
                <a16:creationId xmlns:a16="http://schemas.microsoft.com/office/drawing/2014/main" id="{5032C390-5495-4844-9528-BBC22FDAB530}"/>
              </a:ext>
            </a:extLst>
          </p:cNvPr>
          <p:cNvSpPr/>
          <p:nvPr/>
        </p:nvSpPr>
        <p:spPr>
          <a:xfrm>
            <a:off x="8172475"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36" name="Rectangle 10">
            <a:extLst>
              <a:ext uri="{FF2B5EF4-FFF2-40B4-BE49-F238E27FC236}">
                <a16:creationId xmlns:a16="http://schemas.microsoft.com/office/drawing/2014/main" id="{CAB38E82-6A9B-4B47-899C-11C07A9BDC06}"/>
              </a:ext>
            </a:extLst>
          </p:cNvPr>
          <p:cNvSpPr/>
          <p:nvPr/>
        </p:nvSpPr>
        <p:spPr>
          <a:xfrm>
            <a:off x="8174317"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38" name="Rectangle 12">
            <a:extLst>
              <a:ext uri="{FF2B5EF4-FFF2-40B4-BE49-F238E27FC236}">
                <a16:creationId xmlns:a16="http://schemas.microsoft.com/office/drawing/2014/main" id="{60914F9B-3328-4E99-90EA-030F709A39BE}"/>
              </a:ext>
            </a:extLst>
          </p:cNvPr>
          <p:cNvSpPr/>
          <p:nvPr/>
        </p:nvSpPr>
        <p:spPr>
          <a:xfrm>
            <a:off x="8141070"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40" name="Rectangle 8">
            <a:extLst>
              <a:ext uri="{FF2B5EF4-FFF2-40B4-BE49-F238E27FC236}">
                <a16:creationId xmlns:a16="http://schemas.microsoft.com/office/drawing/2014/main" id="{E2293FFA-844A-49C3-A2D5-76C16B97B013}"/>
              </a:ext>
            </a:extLst>
          </p:cNvPr>
          <p:cNvSpPr/>
          <p:nvPr/>
        </p:nvSpPr>
        <p:spPr>
          <a:xfrm>
            <a:off x="9396937"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42" name="Rectangle 10">
            <a:extLst>
              <a:ext uri="{FF2B5EF4-FFF2-40B4-BE49-F238E27FC236}">
                <a16:creationId xmlns:a16="http://schemas.microsoft.com/office/drawing/2014/main" id="{E09E6402-F8C4-455D-B522-786AB1E1DF15}"/>
              </a:ext>
            </a:extLst>
          </p:cNvPr>
          <p:cNvSpPr/>
          <p:nvPr/>
        </p:nvSpPr>
        <p:spPr>
          <a:xfrm>
            <a:off x="9398779"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44" name="Rectangle 12">
            <a:extLst>
              <a:ext uri="{FF2B5EF4-FFF2-40B4-BE49-F238E27FC236}">
                <a16:creationId xmlns:a16="http://schemas.microsoft.com/office/drawing/2014/main" id="{4438C055-C2B0-438C-A4C6-9A0A32B35D64}"/>
              </a:ext>
            </a:extLst>
          </p:cNvPr>
          <p:cNvSpPr/>
          <p:nvPr/>
        </p:nvSpPr>
        <p:spPr>
          <a:xfrm>
            <a:off x="9365532"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340</a:t>
            </a:r>
          </a:p>
        </p:txBody>
      </p:sp>
      <p:sp>
        <p:nvSpPr>
          <p:cNvPr id="23" name="Rectangle 8">
            <a:extLst>
              <a:ext uri="{FF2B5EF4-FFF2-40B4-BE49-F238E27FC236}">
                <a16:creationId xmlns:a16="http://schemas.microsoft.com/office/drawing/2014/main" id="{20C60F6B-B3CD-514E-A360-7BE3E1662990}"/>
              </a:ext>
            </a:extLst>
          </p:cNvPr>
          <p:cNvSpPr/>
          <p:nvPr/>
        </p:nvSpPr>
        <p:spPr>
          <a:xfrm>
            <a:off x="10689942"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5" name="Rectangle 10">
            <a:extLst>
              <a:ext uri="{FF2B5EF4-FFF2-40B4-BE49-F238E27FC236}">
                <a16:creationId xmlns:a16="http://schemas.microsoft.com/office/drawing/2014/main" id="{1F8574D3-F23F-804E-A567-714E5C841604}"/>
              </a:ext>
            </a:extLst>
          </p:cNvPr>
          <p:cNvSpPr/>
          <p:nvPr/>
        </p:nvSpPr>
        <p:spPr>
          <a:xfrm>
            <a:off x="10691784"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27" name="Rectangle 12">
            <a:extLst>
              <a:ext uri="{FF2B5EF4-FFF2-40B4-BE49-F238E27FC236}">
                <a16:creationId xmlns:a16="http://schemas.microsoft.com/office/drawing/2014/main" id="{0B287E34-F958-CC4B-A16D-891B9BA42CA5}"/>
              </a:ext>
            </a:extLst>
          </p:cNvPr>
          <p:cNvSpPr/>
          <p:nvPr/>
        </p:nvSpPr>
        <p:spPr>
          <a:xfrm>
            <a:off x="10658537"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321</a:t>
            </a:r>
          </a:p>
        </p:txBody>
      </p:sp>
      <p:pic>
        <p:nvPicPr>
          <p:cNvPr id="9" name="Picture 8">
            <a:extLst>
              <a:ext uri="{FF2B5EF4-FFF2-40B4-BE49-F238E27FC236}">
                <a16:creationId xmlns:a16="http://schemas.microsoft.com/office/drawing/2014/main" id="{2AF999A5-B851-4CC1-A7D5-8E79DEF3FE0C}"/>
              </a:ext>
            </a:extLst>
          </p:cNvPr>
          <p:cNvPicPr>
            <a:picLocks noChangeAspect="1"/>
          </p:cNvPicPr>
          <p:nvPr/>
        </p:nvPicPr>
        <p:blipFill>
          <a:blip r:embed="rId3"/>
          <a:stretch>
            <a:fillRect/>
          </a:stretch>
        </p:blipFill>
        <p:spPr>
          <a:xfrm>
            <a:off x="590835" y="1439466"/>
            <a:ext cx="11010330" cy="4791871"/>
          </a:xfrm>
          <a:prstGeom prst="rect">
            <a:avLst/>
          </a:prstGeom>
        </p:spPr>
      </p:pic>
    </p:spTree>
    <p:extLst>
      <p:ext uri="{BB962C8B-B14F-4D97-AF65-F5344CB8AC3E}">
        <p14:creationId xmlns:p14="http://schemas.microsoft.com/office/powerpoint/2010/main" val="590044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2020</a:t>
            </a:r>
            <a:br>
              <a:rPr lang="en-US" sz="4000"/>
            </a:br>
            <a:r>
              <a:rPr lang="en-US" sz="3200"/>
              <a:t>SRSS-</a:t>
            </a:r>
            <a:r>
              <a:rPr lang="en-US" sz="3200" u="sng"/>
              <a:t>Externalizing </a:t>
            </a:r>
            <a:r>
              <a:rPr lang="en-US" sz="3200"/>
              <a:t>Results – Grade level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65</a:t>
                      </a:r>
                    </a:p>
                    <a:p>
                      <a:pPr algn="ctr"/>
                      <a:r>
                        <a:rPr lang="en-US" sz="2400">
                          <a:solidFill>
                            <a:schemeClr val="tx1"/>
                          </a:solidFill>
                        </a:rPr>
                        <a:t>(94.20%)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44</a:t>
                      </a:r>
                    </a:p>
                    <a:p>
                      <a:pPr algn="ctr"/>
                      <a:r>
                        <a:rPr lang="en-US" sz="2400">
                          <a:solidFill>
                            <a:schemeClr val="tx1"/>
                          </a:solidFill>
                        </a:rPr>
                        <a:t>(93.62%)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56</a:t>
                      </a:r>
                    </a:p>
                    <a:p>
                      <a:pPr algn="ctr"/>
                      <a:r>
                        <a:rPr lang="en-US" sz="2400">
                          <a:solidFill>
                            <a:schemeClr val="tx1"/>
                          </a:solidFill>
                        </a:rPr>
                        <a:t>(82.35%)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69210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905000" y="152400"/>
            <a:ext cx="8229600" cy="609600"/>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Fall 2018</a:t>
            </a:r>
          </a:p>
        </p:txBody>
      </p:sp>
      <p:sp>
        <p:nvSpPr>
          <p:cNvPr id="5122" name="Rectangle 2"/>
          <p:cNvSpPr>
            <a:spLocks noGrp="1" noChangeArrowheads="1"/>
          </p:cNvSpPr>
          <p:nvPr>
            <p:ph type="title"/>
          </p:nvPr>
        </p:nvSpPr>
        <p:spPr>
          <a:xfrm>
            <a:off x="1981200" y="623944"/>
            <a:ext cx="8229600" cy="914400"/>
          </a:xfrm>
        </p:spPr>
        <p:txBody>
          <a:bodyPr>
            <a:normAutofit fontScale="90000"/>
          </a:bodyPr>
          <a:lstStyle/>
          <a:p>
            <a:pPr eaLnBrk="1" hangingPunct="1"/>
            <a:r>
              <a:rPr lang="en-US" altLang="en-US" sz="4000" dirty="0"/>
              <a:t>SRSS-Externalizing  Results: </a:t>
            </a:r>
            <a:br>
              <a:rPr lang="en-US" altLang="en-US" sz="4000" dirty="0"/>
            </a:br>
            <a:r>
              <a:rPr lang="en-US" altLang="en-US" sz="4000" dirty="0"/>
              <a:t>Grade level</a:t>
            </a:r>
          </a:p>
        </p:txBody>
      </p:sp>
      <p:graphicFrame>
        <p:nvGraphicFramePr>
          <p:cNvPr id="2" name="Table 1" title="SRSS-IE data table"/>
          <p:cNvGraphicFramePr>
            <a:graphicFrameLocks noGrp="1"/>
          </p:cNvGraphicFramePr>
          <p:nvPr>
            <p:extLst>
              <p:ext uri="{D42A27DB-BD31-4B8C-83A1-F6EECF244321}">
                <p14:modId xmlns:p14="http://schemas.microsoft.com/office/powerpoint/2010/main" val="3374532183"/>
              </p:ext>
            </p:extLst>
          </p:nvPr>
        </p:nvGraphicFramePr>
        <p:xfrm>
          <a:off x="1705087" y="1662247"/>
          <a:ext cx="8629425" cy="4571809"/>
        </p:xfrm>
        <a:graphic>
          <a:graphicData uri="http://schemas.openxmlformats.org/drawingml/2006/table">
            <a:tbl>
              <a:tblPr firstRow="1" bandRow="1">
                <a:tableStyleId>{5C22544A-7EE6-4342-B048-85BDC9FD1C3A}</a:tableStyleId>
              </a:tblPr>
              <a:tblGrid>
                <a:gridCol w="1209732">
                  <a:extLst>
                    <a:ext uri="{9D8B030D-6E8A-4147-A177-3AD203B41FA5}">
                      <a16:colId xmlns:a16="http://schemas.microsoft.com/office/drawing/2014/main" val="20000"/>
                    </a:ext>
                  </a:extLst>
                </a:gridCol>
                <a:gridCol w="1371030">
                  <a:extLst>
                    <a:ext uri="{9D8B030D-6E8A-4147-A177-3AD203B41FA5}">
                      <a16:colId xmlns:a16="http://schemas.microsoft.com/office/drawing/2014/main" val="20001"/>
                    </a:ext>
                  </a:extLst>
                </a:gridCol>
                <a:gridCol w="2016221">
                  <a:extLst>
                    <a:ext uri="{9D8B030D-6E8A-4147-A177-3AD203B41FA5}">
                      <a16:colId xmlns:a16="http://schemas.microsoft.com/office/drawing/2014/main" val="20002"/>
                    </a:ext>
                  </a:extLst>
                </a:gridCol>
                <a:gridCol w="2096870">
                  <a:extLst>
                    <a:ext uri="{9D8B030D-6E8A-4147-A177-3AD203B41FA5}">
                      <a16:colId xmlns:a16="http://schemas.microsoft.com/office/drawing/2014/main" val="20003"/>
                    </a:ext>
                  </a:extLst>
                </a:gridCol>
                <a:gridCol w="1935572">
                  <a:extLst>
                    <a:ext uri="{9D8B030D-6E8A-4147-A177-3AD203B41FA5}">
                      <a16:colId xmlns:a16="http://schemas.microsoft.com/office/drawing/2014/main" val="20004"/>
                    </a:ext>
                  </a:extLst>
                </a:gridCol>
              </a:tblGrid>
              <a:tr h="762001">
                <a:tc>
                  <a:txBody>
                    <a:bodyPr/>
                    <a:lstStyle/>
                    <a:p>
                      <a:pPr algn="ctr"/>
                      <a:r>
                        <a:rPr lang="en-US" sz="2000" dirty="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dirty="0">
                          <a:solidFill>
                            <a:schemeClr val="tx1"/>
                          </a:solidFill>
                        </a:rPr>
                        <a:t>N</a:t>
                      </a:r>
                    </a:p>
                    <a:p>
                      <a:pPr algn="ctr"/>
                      <a:r>
                        <a:rPr lang="en-US" sz="2000" dirty="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Low  </a:t>
                      </a:r>
                    </a:p>
                    <a:p>
                      <a:pPr algn="ct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dirty="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solidFill>
                            <a:schemeClr val="tx1"/>
                          </a:solidFill>
                        </a:rPr>
                        <a:t>n</a:t>
                      </a:r>
                      <a:r>
                        <a:rPr lang="en-US" sz="2000" i="1" baseline="0" dirty="0">
                          <a:solidFill>
                            <a:schemeClr val="tx1"/>
                          </a:solidFill>
                        </a:rPr>
                        <a:t> (%)</a:t>
                      </a:r>
                      <a:r>
                        <a:rPr lang="en-US" sz="20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dirty="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K</a:t>
                      </a:r>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(87.93%)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(10.34%)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r>
                        <a:rPr lang="en-US" sz="2400" baseline="30000" dirty="0"/>
                        <a:t>st</a:t>
                      </a:r>
                      <a:endParaRPr lang="en-US" sz="2400" dirty="0"/>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40</a:t>
                      </a:r>
                    </a:p>
                    <a:p>
                      <a:pPr algn="ctr"/>
                      <a:r>
                        <a:rPr lang="en-US" sz="2400" dirty="0">
                          <a:solidFill>
                            <a:schemeClr val="tx1"/>
                          </a:solidFill>
                        </a:rPr>
                        <a:t>(76.92%)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(15.38%)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(7.69%)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dirty="0"/>
                        <a:t>2</a:t>
                      </a:r>
                      <a:r>
                        <a:rPr lang="en-US" sz="2400" baseline="30000" dirty="0"/>
                        <a:t>nd</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(83.61%)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(9.84%)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57368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et al. (2018)</a:t>
            </a:r>
          </a:p>
        </p:txBody>
      </p:sp>
      <p:graphicFrame>
        <p:nvGraphicFramePr>
          <p:cNvPr id="260144" name="Group 48"/>
          <p:cNvGraphicFramePr>
            <a:graphicFrameLocks noGrp="1"/>
          </p:cNvGraphicFramePr>
          <p:nvPr>
            <p:ph idx="4294967295"/>
          </p:nvPr>
        </p:nvGraphicFramePr>
        <p:xfrm>
          <a:off x="1905001" y="1538886"/>
          <a:ext cx="8534399" cy="4557115"/>
        </p:xfrm>
        <a:graphic>
          <a:graphicData uri="http://schemas.openxmlformats.org/drawingml/2006/table">
            <a:tbl>
              <a:tblPr>
                <a:tableStyleId>{08FB837D-C827-4EFA-A057-4D05807E0F7C}</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3">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Oral Reading Fluency</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163.23 (39.66)</a:t>
                      </a:r>
                    </a:p>
                    <a:p>
                      <a:pPr algn="ctr"/>
                      <a:r>
                        <a:rPr lang="en-US" sz="1800" b="0" i="0" u="none" strike="noStrike" kern="1200" baseline="0" dirty="0">
                          <a:solidFill>
                            <a:schemeClr val="dk1"/>
                          </a:solidFill>
                          <a:latin typeface="+mn-lt"/>
                          <a:ea typeface="+mn-ea"/>
                          <a:cs typeface="+mn-cs"/>
                        </a:rPr>
                        <a:t>468</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138.62 (42.70)</a:t>
                      </a:r>
                    </a:p>
                    <a:p>
                      <a:pPr algn="ctr"/>
                      <a:r>
                        <a:rPr lang="en-US" sz="1800" b="0" i="0" u="none" strike="noStrike" kern="1200" baseline="0" dirty="0">
                          <a:solidFill>
                            <a:schemeClr val="dk1"/>
                          </a:solidFill>
                          <a:latin typeface="+mn-lt"/>
                          <a:ea typeface="+mn-ea"/>
                          <a:cs typeface="+mn-cs"/>
                        </a:rPr>
                        <a:t>107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115.82 (46.21)</a:t>
                      </a:r>
                    </a:p>
                    <a:p>
                      <a:pPr algn="ctr"/>
                      <a:r>
                        <a:rPr lang="en-US" sz="1800" b="0" i="0" u="none" strike="noStrike" kern="1200" baseline="0" dirty="0">
                          <a:solidFill>
                            <a:schemeClr val="dk1"/>
                          </a:solidFill>
                          <a:latin typeface="+mn-lt"/>
                          <a:ea typeface="+mn-ea"/>
                          <a:cs typeface="+mn-cs"/>
                        </a:rPr>
                        <a:t>46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&gt; M &gt; H</a:t>
                      </a:r>
                      <a:r>
                        <a:rPr kumimoji="0" lang="en-US" sz="2000" u="none" strike="noStrike" cap="none" normalizeH="0" baseline="0" dirty="0">
                          <a:ln>
                            <a:noFill/>
                          </a:ln>
                          <a:effectLst/>
                          <a:latin typeface="+mn-lt"/>
                        </a:rPr>
                        <a:t>      </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MAP Reading</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66.54 (26.48)</a:t>
                      </a:r>
                    </a:p>
                    <a:p>
                      <a:pPr algn="ctr"/>
                      <a:r>
                        <a:rPr lang="en-US" sz="1800" b="0" i="0" u="none" strike="noStrike" kern="1200" baseline="0" dirty="0">
                          <a:solidFill>
                            <a:schemeClr val="dk1"/>
                          </a:solidFill>
                          <a:latin typeface="+mn-lt"/>
                          <a:ea typeface="+mn-ea"/>
                          <a:cs typeface="+mn-cs"/>
                        </a:rPr>
                        <a:t>2,047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42.91 (30.37)</a:t>
                      </a:r>
                    </a:p>
                    <a:p>
                      <a:pPr algn="ctr"/>
                      <a:r>
                        <a:rPr lang="en-US" sz="1800" b="0" i="0" u="none" strike="noStrike" kern="1200" baseline="0" dirty="0">
                          <a:solidFill>
                            <a:schemeClr val="dk1"/>
                          </a:solidFill>
                          <a:latin typeface="+mn-lt"/>
                          <a:ea typeface="+mn-ea"/>
                          <a:cs typeface="+mn-cs"/>
                        </a:rPr>
                        <a:t>443</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33.32 (29.82)</a:t>
                      </a:r>
                    </a:p>
                    <a:p>
                      <a:pPr algn="ctr"/>
                      <a:r>
                        <a:rPr lang="en-US" sz="1800" b="0" i="0" u="none" strike="noStrike" kern="1200" baseline="0" dirty="0">
                          <a:solidFill>
                            <a:schemeClr val="dk1"/>
                          </a:solidFill>
                          <a:latin typeface="+mn-lt"/>
                          <a:ea typeface="+mn-ea"/>
                          <a:cs typeface="+mn-cs"/>
                        </a:rPr>
                        <a:t>199</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&gt; M &gt;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6.14 (6.81)</a:t>
                      </a:r>
                    </a:p>
                    <a:p>
                      <a:pPr algn="ctr"/>
                      <a:r>
                        <a:rPr lang="en-US" sz="1800" b="0" i="0" u="none" strike="noStrike" kern="1200" baseline="0" dirty="0">
                          <a:solidFill>
                            <a:schemeClr val="dk1"/>
                          </a:solidFill>
                          <a:latin typeface="+mn-lt"/>
                          <a:ea typeface="+mn-ea"/>
                          <a:cs typeface="+mn-cs"/>
                        </a:rPr>
                        <a:t>3,256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9.18 (9.59)</a:t>
                      </a:r>
                    </a:p>
                    <a:p>
                      <a:pPr algn="ctr"/>
                      <a:r>
                        <a:rPr lang="en-US" sz="1800" b="0" i="0" u="none" strike="noStrike" kern="1200" baseline="0" dirty="0">
                          <a:solidFill>
                            <a:schemeClr val="dk1"/>
                          </a:solidFill>
                          <a:latin typeface="+mn-lt"/>
                          <a:ea typeface="+mn-ea"/>
                          <a:cs typeface="+mn-cs"/>
                        </a:rPr>
                        <a:t>820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11.83 (9.89)</a:t>
                      </a:r>
                    </a:p>
                    <a:p>
                      <a:pPr algn="ctr"/>
                      <a:r>
                        <a:rPr lang="en-US" sz="1800" b="0" i="0" u="none" strike="noStrike" kern="1200" baseline="0" dirty="0">
                          <a:solidFill>
                            <a:schemeClr val="dk1"/>
                          </a:solidFill>
                          <a:latin typeface="+mn-lt"/>
                          <a:ea typeface="+mn-ea"/>
                          <a:cs typeface="+mn-cs"/>
                        </a:rPr>
                        <a:t>389</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7913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0.0052 (0.08)</a:t>
                      </a:r>
                    </a:p>
                    <a:p>
                      <a:pPr algn="ctr"/>
                      <a:r>
                        <a:rPr lang="en-US" sz="1800" b="0" i="0" u="none" strike="noStrike" kern="1200" baseline="0" dirty="0">
                          <a:solidFill>
                            <a:schemeClr val="dk1"/>
                          </a:solidFill>
                          <a:latin typeface="+mn-lt"/>
                          <a:ea typeface="+mn-ea"/>
                          <a:cs typeface="+mn-cs"/>
                        </a:rPr>
                        <a:t>3,256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0.0427 (0.30)</a:t>
                      </a:r>
                    </a:p>
                    <a:p>
                      <a:pPr algn="ctr"/>
                      <a:r>
                        <a:rPr lang="en-US" sz="1800" b="0" i="0" u="none" strike="noStrike" kern="1200" baseline="0" dirty="0">
                          <a:solidFill>
                            <a:schemeClr val="dk1"/>
                          </a:solidFill>
                          <a:latin typeface="+mn-lt"/>
                          <a:ea typeface="+mn-ea"/>
                          <a:cs typeface="+mn-cs"/>
                        </a:rPr>
                        <a:t>820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0.1080 (0.46)</a:t>
                      </a:r>
                    </a:p>
                    <a:p>
                      <a:pPr algn="ctr"/>
                      <a:r>
                        <a:rPr lang="en-US" sz="1800" b="0" i="0" u="none" strike="noStrike" kern="1200" baseline="0" dirty="0">
                          <a:solidFill>
                            <a:schemeClr val="dk1"/>
                          </a:solidFill>
                          <a:latin typeface="+mn-lt"/>
                          <a:ea typeface="+mn-ea"/>
                          <a:cs typeface="+mn-cs"/>
                        </a:rPr>
                        <a:t>389</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Elementary</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5" name="Diagram 4"/>
          <p:cNvGraphicFramePr/>
          <p:nvPr/>
        </p:nvGraphicFramePr>
        <p:xfrm>
          <a:off x="2023508" y="1180605"/>
          <a:ext cx="8297383" cy="527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7450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et al. (2018)</a:t>
            </a:r>
          </a:p>
        </p:txBody>
      </p:sp>
      <p:graphicFrame>
        <p:nvGraphicFramePr>
          <p:cNvPr id="260144" name="Group 48"/>
          <p:cNvGraphicFramePr>
            <a:graphicFrameLocks noGrp="1"/>
          </p:cNvGraphicFramePr>
          <p:nvPr>
            <p:ph idx="4294967295"/>
          </p:nvPr>
        </p:nvGraphicFramePr>
        <p:xfrm>
          <a:off x="1905001" y="1615086"/>
          <a:ext cx="8534399" cy="4557115"/>
        </p:xfrm>
        <a:graphic>
          <a:graphicData uri="http://schemas.openxmlformats.org/drawingml/2006/table">
            <a:tbl>
              <a:tblPr>
                <a:tableStyleId>{08FB837D-C827-4EFA-A057-4D05807E0F7C}</a:tableStyleId>
              </a:tblPr>
              <a:tblGrid>
                <a:gridCol w="1676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3">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Oral Reading Fluency</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159.04 (41.45)</a:t>
                      </a:r>
                    </a:p>
                    <a:p>
                      <a:pPr algn="ctr"/>
                      <a:r>
                        <a:rPr lang="en-US" sz="1800" b="0" i="0" u="none" strike="noStrike" kern="1200" baseline="0" dirty="0">
                          <a:solidFill>
                            <a:schemeClr val="dk1"/>
                          </a:solidFill>
                          <a:latin typeface="+mn-lt"/>
                          <a:ea typeface="+mn-ea"/>
                          <a:cs typeface="+mn-cs"/>
                        </a:rPr>
                        <a:t>459</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150.59 (45.76)</a:t>
                      </a:r>
                    </a:p>
                    <a:p>
                      <a:pPr algn="ctr"/>
                      <a:r>
                        <a:rPr lang="en-US" sz="1800" b="0" i="0" u="none" strike="noStrike" kern="1200" baseline="0" dirty="0">
                          <a:solidFill>
                            <a:schemeClr val="dk1"/>
                          </a:solidFill>
                          <a:latin typeface="+mn-lt"/>
                          <a:ea typeface="+mn-ea"/>
                          <a:cs typeface="+mn-cs"/>
                        </a:rPr>
                        <a:t>88</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139.18 (46.53)</a:t>
                      </a:r>
                    </a:p>
                    <a:p>
                      <a:pPr algn="ctr"/>
                      <a:r>
                        <a:rPr lang="en-US" sz="1800" b="0" i="0" u="none" strike="noStrike" kern="1200" baseline="0" dirty="0">
                          <a:solidFill>
                            <a:schemeClr val="dk1"/>
                          </a:solidFill>
                          <a:latin typeface="+mn-lt"/>
                          <a:ea typeface="+mn-ea"/>
                          <a:cs typeface="+mn-cs"/>
                        </a:rPr>
                        <a:t>74</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L &gt; H</a:t>
                      </a:r>
                    </a:p>
                    <a:p>
                      <a:pPr algn="ctr"/>
                      <a:r>
                        <a:rPr lang="en-US" sz="1800" b="0" i="0" u="none" strike="noStrike" kern="1200" baseline="0" dirty="0">
                          <a:solidFill>
                            <a:schemeClr val="dk1"/>
                          </a:solidFill>
                          <a:latin typeface="+mn-lt"/>
                          <a:ea typeface="+mn-ea"/>
                          <a:cs typeface="+mn-cs"/>
                        </a:rPr>
                        <a:t>L = M; M = H</a:t>
                      </a:r>
                      <a:r>
                        <a:rPr kumimoji="0" lang="en-US" sz="2000" u="none" strike="noStrike" cap="none" normalizeH="0" baseline="0" dirty="0">
                          <a:ln>
                            <a:noFill/>
                          </a:ln>
                          <a:effectLst/>
                          <a:latin typeface="+mn-lt"/>
                        </a:rPr>
                        <a:t>      </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MAP Reading</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63.38 (28.32)</a:t>
                      </a:r>
                    </a:p>
                    <a:p>
                      <a:pPr algn="ctr"/>
                      <a:r>
                        <a:rPr lang="en-US" sz="1800" b="0" i="0" u="none" strike="noStrike" kern="1200" baseline="0" dirty="0">
                          <a:solidFill>
                            <a:schemeClr val="dk1"/>
                          </a:solidFill>
                          <a:latin typeface="+mn-lt"/>
                          <a:ea typeface="+mn-ea"/>
                          <a:cs typeface="+mn-cs"/>
                        </a:rPr>
                        <a:t>2,070</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53.93 (32.15)</a:t>
                      </a:r>
                    </a:p>
                    <a:p>
                      <a:pPr algn="ctr"/>
                      <a:r>
                        <a:rPr lang="en-US" sz="1800" b="0" i="0" u="none" strike="noStrike" kern="1200" baseline="0" dirty="0">
                          <a:solidFill>
                            <a:schemeClr val="dk1"/>
                          </a:solidFill>
                          <a:latin typeface="+mn-lt"/>
                          <a:ea typeface="+mn-ea"/>
                          <a:cs typeface="+mn-cs"/>
                        </a:rPr>
                        <a:t>356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43.57 (30.47)</a:t>
                      </a:r>
                    </a:p>
                    <a:p>
                      <a:pPr algn="ctr"/>
                      <a:r>
                        <a:rPr lang="en-US" sz="1800" b="0" i="0" u="none" strike="noStrike" kern="1200" baseline="0" dirty="0">
                          <a:solidFill>
                            <a:schemeClr val="dk1"/>
                          </a:solidFill>
                          <a:latin typeface="+mn-lt"/>
                          <a:ea typeface="+mn-ea"/>
                          <a:cs typeface="+mn-cs"/>
                        </a:rPr>
                        <a:t>263</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dirty="0">
                          <a:solidFill>
                            <a:schemeClr val="dk1"/>
                          </a:solidFill>
                          <a:latin typeface="+mn-lt"/>
                          <a:ea typeface="+mn-ea"/>
                          <a:cs typeface="+mn-cs"/>
                        </a:rPr>
                        <a:t>L &gt; M &gt;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6.84 (7.37)</a:t>
                      </a:r>
                    </a:p>
                    <a:p>
                      <a:pPr algn="ctr"/>
                      <a:r>
                        <a:rPr lang="en-US" sz="1800" b="0" i="0" u="none" strike="noStrike" kern="1200" baseline="0" dirty="0">
                          <a:solidFill>
                            <a:schemeClr val="dk1"/>
                          </a:solidFill>
                          <a:latin typeface="+mn-lt"/>
                          <a:ea typeface="+mn-ea"/>
                          <a:cs typeface="+mn-cs"/>
                        </a:rPr>
                        <a:t>3,387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7.59 (8.05)</a:t>
                      </a:r>
                    </a:p>
                    <a:p>
                      <a:pPr algn="ctr"/>
                      <a:r>
                        <a:rPr lang="en-US" sz="1800" b="0" i="0" u="none" strike="noStrike" kern="1200" baseline="0" dirty="0">
                          <a:solidFill>
                            <a:schemeClr val="dk1"/>
                          </a:solidFill>
                          <a:latin typeface="+mn-lt"/>
                          <a:ea typeface="+mn-ea"/>
                          <a:cs typeface="+mn-cs"/>
                        </a:rPr>
                        <a:t>628</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9.33 (10.81)</a:t>
                      </a:r>
                    </a:p>
                    <a:p>
                      <a:pPr algn="ctr"/>
                      <a:r>
                        <a:rPr lang="en-US" sz="1800" b="0" i="0" u="none" strike="noStrike" kern="1200" baseline="0" dirty="0">
                          <a:solidFill>
                            <a:schemeClr val="dk1"/>
                          </a:solidFill>
                          <a:latin typeface="+mn-lt"/>
                          <a:ea typeface="+mn-ea"/>
                          <a:cs typeface="+mn-cs"/>
                        </a:rPr>
                        <a:t>450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7913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0.0142 (0.15)</a:t>
                      </a:r>
                    </a:p>
                    <a:p>
                      <a:pPr algn="ctr"/>
                      <a:r>
                        <a:rPr lang="en-US" sz="1800" b="0" i="0" u="none" strike="noStrike" kern="1200" baseline="0" dirty="0">
                          <a:solidFill>
                            <a:schemeClr val="dk1"/>
                          </a:solidFill>
                          <a:latin typeface="+mn-lt"/>
                          <a:ea typeface="+mn-ea"/>
                          <a:cs typeface="+mn-cs"/>
                        </a:rPr>
                        <a:t>3,387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0.0510 (0.36)</a:t>
                      </a:r>
                    </a:p>
                    <a:p>
                      <a:pPr algn="ctr"/>
                      <a:r>
                        <a:rPr lang="en-US" sz="1800" b="0" i="0" u="none" strike="noStrike" kern="1200" baseline="0" dirty="0">
                          <a:solidFill>
                            <a:schemeClr val="dk1"/>
                          </a:solidFill>
                          <a:latin typeface="+mn-lt"/>
                          <a:ea typeface="+mn-ea"/>
                          <a:cs typeface="+mn-cs"/>
                        </a:rPr>
                        <a:t>628</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0.0311 (0.20)</a:t>
                      </a:r>
                    </a:p>
                    <a:p>
                      <a:pPr algn="ctr"/>
                      <a:r>
                        <a:rPr lang="en-US" sz="1800" b="0" i="0" u="none" strike="noStrike" kern="1200" baseline="0" dirty="0">
                          <a:solidFill>
                            <a:schemeClr val="dk1"/>
                          </a:solidFill>
                          <a:latin typeface="+mn-lt"/>
                          <a:ea typeface="+mn-ea"/>
                          <a:cs typeface="+mn-cs"/>
                        </a:rPr>
                        <a:t>450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L &lt; M, H</a:t>
                      </a:r>
                    </a:p>
                    <a:p>
                      <a:pPr algn="ctr"/>
                      <a:r>
                        <a:rPr lang="en-US" sz="18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internalizing</a:t>
            </a:r>
            <a:r>
              <a:rPr lang="en-US" sz="3200" kern="0" cap="small" dirty="0">
                <a:solidFill>
                  <a:prstClr val="black"/>
                </a:solidFill>
                <a:latin typeface="Calibri Light" panose="020F0302020204030204"/>
                <a:ea typeface="MS PGothic" panose="020B0600070205080204" pitchFamily="34" charset="-128"/>
              </a:rPr>
              <a:t> Subscale Elementary</a:t>
            </a:r>
            <a:endParaRPr lang="en-US" sz="2800" i="1" kern="0" cap="small" dirty="0">
              <a:solidFill>
                <a:prstClr val="black"/>
              </a:solidFill>
              <a:latin typeface="Calibri Light" panose="020F0302020204030204"/>
              <a:ea typeface="MS PGothic" panose="020B0600070205080204" pitchFamily="34" charset="-128"/>
            </a:endParaRPr>
          </a:p>
        </p:txBody>
      </p:sp>
      <p:grpSp>
        <p:nvGrpSpPr>
          <p:cNvPr id="2" name="Group 1">
            <a:extLst>
              <a:ext uri="{FF2B5EF4-FFF2-40B4-BE49-F238E27FC236}">
                <a16:creationId xmlns:a16="http://schemas.microsoft.com/office/drawing/2014/main" id="{9F768561-5C3A-4344-945E-1E7D6EE08849}"/>
              </a:ext>
            </a:extLst>
          </p:cNvPr>
          <p:cNvGrpSpPr/>
          <p:nvPr/>
        </p:nvGrpSpPr>
        <p:grpSpPr>
          <a:xfrm>
            <a:off x="2081531" y="2917135"/>
            <a:ext cx="8028939" cy="1953014"/>
            <a:chOff x="475344" y="3092032"/>
            <a:chExt cx="8028939" cy="1953014"/>
          </a:xfrm>
        </p:grpSpPr>
        <p:grpSp>
          <p:nvGrpSpPr>
            <p:cNvPr id="5" name="Group 4"/>
            <p:cNvGrpSpPr/>
            <p:nvPr/>
          </p:nvGrpSpPr>
          <p:grpSpPr>
            <a:xfrm>
              <a:off x="475344" y="3124200"/>
              <a:ext cx="2179683" cy="1920846"/>
              <a:chOff x="7292" y="1676414"/>
              <a:chExt cx="2179683" cy="1920846"/>
            </a:xfrm>
          </p:grpSpPr>
          <p:sp>
            <p:nvSpPr>
              <p:cNvPr id="6" name="Rounded Rectangle 5"/>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Fall Internalizing</a:t>
                </a:r>
              </a:p>
            </p:txBody>
          </p:sp>
        </p:grpSp>
        <p:grpSp>
          <p:nvGrpSpPr>
            <p:cNvPr id="9" name="Group 8"/>
            <p:cNvGrpSpPr/>
            <p:nvPr/>
          </p:nvGrpSpPr>
          <p:grpSpPr>
            <a:xfrm>
              <a:off x="6324600" y="3109441"/>
              <a:ext cx="2179683" cy="1920846"/>
              <a:chOff x="7292" y="1676414"/>
              <a:chExt cx="2179683" cy="1920846"/>
            </a:xfrm>
          </p:grpSpPr>
          <p:sp>
            <p:nvSpPr>
              <p:cNvPr id="10" name="Rounded Rectangle 9"/>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ounded Rectangle 4"/>
              <p:cNvSpPr txBox="1"/>
              <p:nvPr/>
            </p:nvSpPr>
            <p:spPr>
              <a:xfrm>
                <a:off x="7292" y="1771525"/>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Spring</a:t>
                </a:r>
              </a:p>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ORF*</a:t>
                </a:r>
              </a:p>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 MAP Reading</a:t>
                </a:r>
              </a:p>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Nurse Visit</a:t>
                </a:r>
              </a:p>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Suspensions*</a:t>
                </a:r>
              </a:p>
            </p:txBody>
          </p:sp>
        </p:grpSp>
        <p:grpSp>
          <p:nvGrpSpPr>
            <p:cNvPr id="12" name="Group 11"/>
            <p:cNvGrpSpPr/>
            <p:nvPr/>
          </p:nvGrpSpPr>
          <p:grpSpPr>
            <a:xfrm>
              <a:off x="3482158" y="3092032"/>
              <a:ext cx="2179683" cy="1920846"/>
              <a:chOff x="7292" y="1676414"/>
              <a:chExt cx="2179683" cy="1920846"/>
            </a:xfrm>
          </p:grpSpPr>
          <p:sp>
            <p:nvSpPr>
              <p:cNvPr id="13" name="Rounded Rectangle 12"/>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Winter Internalizing</a:t>
                </a:r>
              </a:p>
            </p:txBody>
          </p:sp>
        </p:grpSp>
        <p:grpSp>
          <p:nvGrpSpPr>
            <p:cNvPr id="15" name="Group 14">
              <a:extLst>
                <a:ext uri="{FF2B5EF4-FFF2-40B4-BE49-F238E27FC236}">
                  <a16:creationId xmlns:a16="http://schemas.microsoft.com/office/drawing/2014/main" id="{7777BDBE-755F-B34A-B901-FC2AD9A3C983}"/>
                </a:ext>
              </a:extLst>
            </p:cNvPr>
            <p:cNvGrpSpPr/>
            <p:nvPr/>
          </p:nvGrpSpPr>
          <p:grpSpPr>
            <a:xfrm>
              <a:off x="2837546" y="3838434"/>
              <a:ext cx="462092" cy="540561"/>
              <a:chOff x="2404944" y="2366556"/>
              <a:chExt cx="462092" cy="540561"/>
            </a:xfrm>
            <a:solidFill>
              <a:schemeClr val="accent6"/>
            </a:solidFill>
          </p:grpSpPr>
          <p:sp>
            <p:nvSpPr>
              <p:cNvPr id="16" name="Right Arrow 15">
                <a:extLst>
                  <a:ext uri="{FF2B5EF4-FFF2-40B4-BE49-F238E27FC236}">
                    <a16:creationId xmlns:a16="http://schemas.microsoft.com/office/drawing/2014/main" id="{A6F500FE-8C53-DB48-9D45-17FDEAA89DE6}"/>
                  </a:ext>
                </a:extLst>
              </p:cNvPr>
              <p:cNvSpPr/>
              <p:nvPr/>
            </p:nvSpPr>
            <p:spPr>
              <a:xfrm>
                <a:off x="2404944" y="2366556"/>
                <a:ext cx="462092" cy="54056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Right Arrow 4">
                <a:extLst>
                  <a:ext uri="{FF2B5EF4-FFF2-40B4-BE49-F238E27FC236}">
                    <a16:creationId xmlns:a16="http://schemas.microsoft.com/office/drawing/2014/main" id="{583164AA-C039-7C45-BD60-E010596C50DB}"/>
                  </a:ext>
                </a:extLst>
              </p:cNvPr>
              <p:cNvSpPr txBox="1"/>
              <p:nvPr/>
            </p:nvSpPr>
            <p:spPr>
              <a:xfrm>
                <a:off x="2404944" y="2474668"/>
                <a:ext cx="323464" cy="3243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100" eaLnBrk="0" fontAlgn="base" hangingPunct="0">
                  <a:lnSpc>
                    <a:spcPct val="90000"/>
                  </a:lnSpc>
                  <a:spcBef>
                    <a:spcPct val="0"/>
                  </a:spcBef>
                  <a:spcAft>
                    <a:spcPct val="35000"/>
                  </a:spcAft>
                  <a:defRPr/>
                </a:pPr>
                <a:endParaRPr lang="en-US">
                  <a:solidFill>
                    <a:prstClr val="white"/>
                  </a:solidFill>
                  <a:latin typeface="Calibri" panose="020F0502020204030204"/>
                </a:endParaRPr>
              </a:p>
            </p:txBody>
          </p:sp>
        </p:grpSp>
        <p:grpSp>
          <p:nvGrpSpPr>
            <p:cNvPr id="18" name="Group 17">
              <a:extLst>
                <a:ext uri="{FF2B5EF4-FFF2-40B4-BE49-F238E27FC236}">
                  <a16:creationId xmlns:a16="http://schemas.microsoft.com/office/drawing/2014/main" id="{177497A5-56AF-774C-A0E7-AEE8216998C2}"/>
                </a:ext>
              </a:extLst>
            </p:cNvPr>
            <p:cNvGrpSpPr/>
            <p:nvPr/>
          </p:nvGrpSpPr>
          <p:grpSpPr>
            <a:xfrm>
              <a:off x="5800076" y="3838433"/>
              <a:ext cx="462092" cy="540561"/>
              <a:chOff x="2404944" y="2366556"/>
              <a:chExt cx="462092" cy="540561"/>
            </a:xfrm>
            <a:solidFill>
              <a:schemeClr val="accent6"/>
            </a:solidFill>
          </p:grpSpPr>
          <p:sp>
            <p:nvSpPr>
              <p:cNvPr id="19" name="Right Arrow 18">
                <a:extLst>
                  <a:ext uri="{FF2B5EF4-FFF2-40B4-BE49-F238E27FC236}">
                    <a16:creationId xmlns:a16="http://schemas.microsoft.com/office/drawing/2014/main" id="{53B5F82E-5C7B-9844-86D7-34C91340FD92}"/>
                  </a:ext>
                </a:extLst>
              </p:cNvPr>
              <p:cNvSpPr/>
              <p:nvPr/>
            </p:nvSpPr>
            <p:spPr>
              <a:xfrm>
                <a:off x="2404944" y="2366556"/>
                <a:ext cx="462092" cy="54056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Right Arrow 4">
                <a:extLst>
                  <a:ext uri="{FF2B5EF4-FFF2-40B4-BE49-F238E27FC236}">
                    <a16:creationId xmlns:a16="http://schemas.microsoft.com/office/drawing/2014/main" id="{7F8BF3A1-15FC-EC44-A87E-788F1BDD7CC1}"/>
                  </a:ext>
                </a:extLst>
              </p:cNvPr>
              <p:cNvSpPr txBox="1"/>
              <p:nvPr/>
            </p:nvSpPr>
            <p:spPr>
              <a:xfrm>
                <a:off x="2404944" y="2474668"/>
                <a:ext cx="323464" cy="3243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100" eaLnBrk="0" fontAlgn="base" hangingPunct="0">
                  <a:lnSpc>
                    <a:spcPct val="90000"/>
                  </a:lnSpc>
                  <a:spcBef>
                    <a:spcPct val="0"/>
                  </a:spcBef>
                  <a:spcAft>
                    <a:spcPct val="35000"/>
                  </a:spcAft>
                  <a:defRPr/>
                </a:pPr>
                <a:endParaRPr lang="en-US">
                  <a:solidFill>
                    <a:prstClr val="white"/>
                  </a:solidFill>
                  <a:latin typeface="Calibri" panose="020F0502020204030204"/>
                </a:endParaRPr>
              </a:p>
            </p:txBody>
          </p:sp>
        </p:grpSp>
      </p:grpSp>
    </p:spTree>
    <p:extLst>
      <p:ext uri="{BB962C8B-B14F-4D97-AF65-F5344CB8AC3E}">
        <p14:creationId xmlns:p14="http://schemas.microsoft.com/office/powerpoint/2010/main" val="442003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10.1080/1045988X.2014.893978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9108918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a:xfrm>
            <a:off x="838200" y="161925"/>
            <a:ext cx="10515600" cy="1325563"/>
          </a:xfrm>
        </p:spPr>
        <p:txBody>
          <a:bodyPr>
            <a:noAutofit/>
          </a:bodyPr>
          <a:lstStyle/>
          <a:p>
            <a:pPr>
              <a:defRPr/>
            </a:pPr>
            <a:r>
              <a:rPr lang="en-US" sz="3600" dirty="0">
                <a:solidFill>
                  <a:prstClr val="black"/>
                </a:solidFill>
                <a:cs typeface="Times New Roman" pitchFamily="18" charset="0"/>
              </a:rPr>
              <a:t>Middle School Study 1: Behavioral &amp; Academic Characteristics of SRSS Risk Groups</a:t>
            </a:r>
            <a:endParaRPr lang="en-US" sz="3600" dirty="0"/>
          </a:p>
        </p:txBody>
      </p:sp>
      <p:graphicFrame>
        <p:nvGraphicFramePr>
          <p:cNvPr id="260144" name="Group 48" title="SSRS data table showing predictive validity"/>
          <p:cNvGraphicFramePr>
            <a:graphicFrameLocks noGrp="1"/>
          </p:cNvGraphicFramePr>
          <p:nvPr>
            <p:ph idx="4294967295"/>
          </p:nvPr>
        </p:nvGraphicFramePr>
        <p:xfrm>
          <a:off x="1981200" y="1598613"/>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dirty="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dirty="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2438400" y="6492876"/>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323232"/>
                </a:solidFill>
                <a:effectLst/>
                <a:uLnTx/>
                <a:uFillTx/>
                <a:latin typeface="Tw Cen MT" pitchFamily="34" charset="0"/>
                <a:ea typeface="+mn-ea"/>
                <a:cs typeface="Arial" charset="0"/>
              </a:rPr>
              <a:t>(Lane, Parks, Kalberg, &amp; Carter, 2007)</a:t>
            </a:r>
          </a:p>
        </p:txBody>
      </p:sp>
    </p:spTree>
    <p:extLst>
      <p:ext uri="{BB962C8B-B14F-4D97-AF65-F5344CB8AC3E}">
        <p14:creationId xmlns:p14="http://schemas.microsoft.com/office/powerpoint/2010/main" val="35012175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Cantwell et al. (2017)</a:t>
            </a:r>
          </a:p>
        </p:txBody>
      </p:sp>
      <p:graphicFrame>
        <p:nvGraphicFramePr>
          <p:cNvPr id="260144" name="Group 48"/>
          <p:cNvGraphicFramePr>
            <a:graphicFrameLocks noGrp="1"/>
          </p:cNvGraphicFramePr>
          <p:nvPr>
            <p:ph idx="4294967295"/>
          </p:nvPr>
        </p:nvGraphicFramePr>
        <p:xfrm>
          <a:off x="1905001" y="1229005"/>
          <a:ext cx="8534399" cy="5334000"/>
        </p:xfrm>
        <a:graphic>
          <a:graphicData uri="http://schemas.openxmlformats.org/drawingml/2006/table">
            <a:tbl>
              <a:tblPr>
                <a:tableStyleId>{08FB837D-C827-4EFA-A057-4D05807E0F7C}</a:tableStyleId>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GPA</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3.56 (0.47)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1,670</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3.07 (0.58)</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279</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2.74 (0.61)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84</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&gt; M &gt; H</a:t>
                      </a:r>
                      <a:r>
                        <a:rPr kumimoji="0" lang="en-US" sz="2000" u="none" strike="noStrike" cap="none" normalizeH="0" baseline="0" dirty="0">
                          <a:ln>
                            <a:noFill/>
                          </a:ln>
                          <a:effectLst/>
                          <a:latin typeface="+mn-lt"/>
                        </a:rPr>
                        <a:t>      </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Course Failures</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0.38 (1.15)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1,830</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1.37 (2.12)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328</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2.78 (3.03)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93</a:t>
                      </a:r>
                    </a:p>
                  </a:txBody>
                  <a:tcPr marL="68580" marR="68580" marT="34290" marB="34290" anchor="ctr" horzOverflow="overflow">
                    <a:solidFill>
                      <a:schemeClr val="accent6">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solidFill>
                      <a:schemeClr val="accent6">
                        <a:lumMod val="20000"/>
                        <a:lumOff val="8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4.01 (16.20)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1,830</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6.67 (8.65)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328</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9.66 (11.65)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93</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dirty="0">
                          <a:ln>
                            <a:noFill/>
                          </a:ln>
                          <a:effectLst/>
                          <a:latin typeface="+mn-lt"/>
                        </a:rPr>
                        <a:t>L &lt; 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dirty="0">
                          <a:ln>
                            <a:noFill/>
                          </a:ln>
                          <a:effectLst/>
                          <a:latin typeface="+mn-lt"/>
                        </a:rPr>
                        <a:t>M = H</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solidFill>
                      <a:schemeClr val="bg1">
                        <a:lumMod val="95000"/>
                      </a:schemeClr>
                    </a:solidFill>
                  </a:tcPr>
                </a:tc>
                <a:extLst>
                  <a:ext uri="{0D108BD9-81ED-4DB2-BD59-A6C34878D82A}">
                    <a16:rowId xmlns:a16="http://schemas.microsoft.com/office/drawing/2014/main" val="10004"/>
                  </a:ext>
                </a:extLst>
              </a:tr>
              <a:tr h="7913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000" b="0" i="0" u="none" strike="noStrike" cap="none" normalizeH="0" baseline="0" dirty="0">
                          <a:ln>
                            <a:noFill/>
                          </a:ln>
                          <a:solidFill>
                            <a:schemeClr val="tx1"/>
                          </a:solidFill>
                          <a:effectLst/>
                          <a:latin typeface="+mn-lt"/>
                        </a:rPr>
                        <a:t>Office discipline referrals</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0.03 (0.24)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1,830</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0.17 (0.63)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kern="1200" cap="none" normalizeH="0" baseline="0" dirty="0">
                          <a:ln>
                            <a:noFill/>
                          </a:ln>
                          <a:solidFill>
                            <a:schemeClr val="dk1"/>
                          </a:solidFill>
                          <a:effectLst/>
                          <a:latin typeface="+mn-lt"/>
                          <a:ea typeface="+mn-ea"/>
                          <a:cs typeface="+mn-cs"/>
                        </a:rPr>
                        <a:t>328</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0.75 (2.13)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93</a:t>
                      </a:r>
                    </a:p>
                  </a:txBody>
                  <a:tcPr marL="68580" marR="68580" marT="34290" marB="34290" anchor="ctr" horzOverflow="overflow">
                    <a:solidFill>
                      <a:schemeClr val="accent6">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solidFill>
                      <a:schemeClr val="accent6">
                        <a:lumMod val="20000"/>
                        <a:lumOff val="80000"/>
                      </a:schemeClr>
                    </a:solidFill>
                  </a:tcPr>
                </a:tc>
                <a:extLst>
                  <a:ext uri="{0D108BD9-81ED-4DB2-BD59-A6C34878D82A}">
                    <a16:rowId xmlns:a16="http://schemas.microsoft.com/office/drawing/2014/main" val="10005"/>
                  </a:ext>
                </a:extLst>
              </a:tr>
              <a:tr h="7768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0.11 (0.89)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1,830</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0.67 (2.74)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328</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dirty="0">
                          <a:solidFill>
                            <a:schemeClr val="dk1"/>
                          </a:solidFill>
                          <a:latin typeface="+mn-lt"/>
                          <a:ea typeface="+mn-ea"/>
                          <a:cs typeface="+mn-cs"/>
                        </a:rPr>
                        <a:t>1.56 (3.22)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dirty="0">
                          <a:ln>
                            <a:noFill/>
                          </a:ln>
                          <a:solidFill>
                            <a:schemeClr val="dk1"/>
                          </a:solidFill>
                          <a:effectLst/>
                          <a:latin typeface="+mn-lt"/>
                          <a:ea typeface="+mn-ea"/>
                          <a:cs typeface="+mn-cs"/>
                        </a:rPr>
                        <a:t>93</a:t>
                      </a:r>
                      <a:endParaRPr kumimoji="0" lang="en-US" sz="2000" u="none" strike="noStrike" cap="none" normalizeH="0" baseline="0" dirty="0">
                        <a:ln>
                          <a:noFill/>
                        </a:ln>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bl>
          </a:graphicData>
        </a:graphic>
      </p:graphicFrame>
      <p:sp>
        <p:nvSpPr>
          <p:cNvPr id="7" name="Title 1"/>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Middle school </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9" name="Diagram 8"/>
          <p:cNvGraphicFramePr/>
          <p:nvPr/>
        </p:nvGraphicFramePr>
        <p:xfrm>
          <a:off x="2023508" y="1251231"/>
          <a:ext cx="8297383" cy="527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1780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b="1" dirty="0"/>
              <a:t>Introducing Ci3T … a Comprehensive, Integrated, Three-Tiered Model of Prevention  </a:t>
            </a:r>
          </a:p>
          <a:p>
            <a:r>
              <a:rPr lang="en-US"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502884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Cantwell et al. (2017)</a:t>
            </a:r>
          </a:p>
        </p:txBody>
      </p:sp>
      <p:graphicFrame>
        <p:nvGraphicFramePr>
          <p:cNvPr id="260144" name="Group 48"/>
          <p:cNvGraphicFramePr>
            <a:graphicFrameLocks noGrp="1"/>
          </p:cNvGraphicFramePr>
          <p:nvPr>
            <p:ph idx="4294967295"/>
          </p:nvPr>
        </p:nvGraphicFramePr>
        <p:xfrm>
          <a:off x="1905001" y="1093128"/>
          <a:ext cx="8534399" cy="5544774"/>
        </p:xfrm>
        <a:graphic>
          <a:graphicData uri="http://schemas.openxmlformats.org/drawingml/2006/table">
            <a:tbl>
              <a:tblPr>
                <a:tableStyleId>{08FB837D-C827-4EFA-A057-4D05807E0F7C}</a:tableStyleId>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632514">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6763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GPA</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3.51 (0.51)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1,642</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3.33 (0.55)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167</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3.16 (0.64)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224</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L &gt; M &gt; H</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Course Failures</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0.52 (1.42)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1,820</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0.86 (1.85)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181</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1.22 (2.06)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250</a:t>
                      </a:r>
                    </a:p>
                  </a:txBody>
                  <a:tcPr marL="68580" marR="68580" marT="34290" marB="34290" anchor="ctr" horzOverflow="overflow">
                    <a:solidFill>
                      <a:schemeClr val="accent6">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solidFill>
                      <a:schemeClr val="accent6">
                        <a:lumMod val="20000"/>
                        <a:lumOff val="8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4.32 (16.39)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1,820</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4.85 (6.92)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181</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tx1"/>
                          </a:solidFill>
                          <a:effectLst/>
                          <a:latin typeface="+mn-lt"/>
                          <a:ea typeface="+mn-ea"/>
                          <a:cs typeface="+mn-cs"/>
                        </a:rPr>
                        <a:t>6.77 (9.56)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tx1"/>
                          </a:solidFill>
                          <a:effectLst/>
                          <a:latin typeface="+mn-lt"/>
                          <a:ea typeface="+mn-ea"/>
                          <a:cs typeface="+mn-cs"/>
                        </a:rPr>
                        <a:t>250</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L &lt;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L = 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solidFill>
                      <a:schemeClr val="bg1">
                        <a:lumMod val="95000"/>
                      </a:schemeClr>
                    </a:solidFill>
                  </a:tcPr>
                </a:tc>
                <a:extLst>
                  <a:ext uri="{0D108BD9-81ED-4DB2-BD59-A6C34878D82A}">
                    <a16:rowId xmlns:a16="http://schemas.microsoft.com/office/drawing/2014/main" val="10004"/>
                  </a:ext>
                </a:extLst>
              </a:tr>
              <a:tr h="7913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000" b="0" i="0" u="none" strike="noStrike" cap="none" normalizeH="0" baseline="0" dirty="0">
                          <a:ln>
                            <a:noFill/>
                          </a:ln>
                          <a:solidFill>
                            <a:schemeClr val="tx1"/>
                          </a:solidFill>
                          <a:effectLst/>
                          <a:latin typeface="+mn-lt"/>
                        </a:rPr>
                        <a:t>Office discipline referrals </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0.06 (0.40)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1,820</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0.17 (1.24)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181</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tx1"/>
                          </a:solidFill>
                          <a:effectLst/>
                          <a:latin typeface="+mn-lt"/>
                          <a:ea typeface="+mn-ea"/>
                          <a:cs typeface="+mn-cs"/>
                        </a:rPr>
                        <a:t>0.19 (0.75)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tx1"/>
                          </a:solidFill>
                          <a:effectLst/>
                          <a:latin typeface="+mn-lt"/>
                          <a:ea typeface="+mn-ea"/>
                          <a:cs typeface="+mn-cs"/>
                        </a:rPr>
                        <a:t>250</a:t>
                      </a:r>
                    </a:p>
                  </a:txBody>
                  <a:tcPr marL="68580" marR="68580" marT="34290" marB="34290" anchor="ctr" horzOverflow="overflow">
                    <a:solidFill>
                      <a:schemeClr val="accent6">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N.S.</a:t>
                      </a:r>
                    </a:p>
                  </a:txBody>
                  <a:tcPr marL="68580" marR="68580" marT="34290" marB="34290" anchor="ctr" horzOverflow="overflow">
                    <a:solidFill>
                      <a:schemeClr val="accent6">
                        <a:lumMod val="20000"/>
                        <a:lumOff val="80000"/>
                      </a:schemeClr>
                    </a:solidFill>
                  </a:tcPr>
                </a:tc>
                <a:extLst>
                  <a:ext uri="{0D108BD9-81ED-4DB2-BD59-A6C34878D82A}">
                    <a16:rowId xmlns:a16="http://schemas.microsoft.com/office/drawing/2014/main" val="10005"/>
                  </a:ext>
                </a:extLst>
              </a:tr>
              <a:tr h="798977">
                <a:tc>
                  <a:txBody>
                    <a:bodyPr/>
                    <a:lstStyle/>
                    <a:p>
                      <a:pPr marL="0" marR="0" lvl="0" indent="0" algn="l" defTabSz="914400" rtl="0" eaLnBrk="0" fontAlgn="base" latinLnBrk="0" hangingPunct="0">
                        <a:lnSpc>
                          <a:spcPct val="100000"/>
                        </a:lnSpc>
                        <a:spcBef>
                          <a:spcPts val="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0.18 (1.10)</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1,820</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0.67 (3.59)</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181</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0.45 (1.47)</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250</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dirty="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dirty="0">
                          <a:ln>
                            <a:noFill/>
                          </a:ln>
                          <a:solidFill>
                            <a:schemeClr val="dk1"/>
                          </a:solidFill>
                          <a:effectLst/>
                          <a:latin typeface="+mn-lt"/>
                          <a:ea typeface="+mn-ea"/>
                          <a:cs typeface="+mn-cs"/>
                        </a:rPr>
                        <a:t>M = H</a:t>
                      </a:r>
                      <a:endParaRPr kumimoji="0" lang="en-US" sz="2000" b="0" i="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bl>
          </a:graphicData>
        </a:graphic>
      </p:graphicFrame>
      <p:sp>
        <p:nvSpPr>
          <p:cNvPr id="7" name="Title 1"/>
          <p:cNvSpPr txBox="1">
            <a:spLocks/>
          </p:cNvSpPr>
          <p:nvPr/>
        </p:nvSpPr>
        <p:spPr>
          <a:xfrm>
            <a:off x="1905000" y="16042"/>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Internalizing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Middle school </a:t>
            </a:r>
            <a:endParaRPr lang="en-US" sz="2800" i="1" kern="0" cap="small" dirty="0">
              <a:solidFill>
                <a:prstClr val="black"/>
              </a:solidFill>
              <a:latin typeface="Calibri Light" panose="020F0302020204030204"/>
              <a:ea typeface="MS PGothic" panose="020B0600070205080204" pitchFamily="34" charset="-128"/>
            </a:endParaRPr>
          </a:p>
        </p:txBody>
      </p:sp>
      <p:grpSp>
        <p:nvGrpSpPr>
          <p:cNvPr id="2" name="Group 1">
            <a:extLst>
              <a:ext uri="{FF2B5EF4-FFF2-40B4-BE49-F238E27FC236}">
                <a16:creationId xmlns:a16="http://schemas.microsoft.com/office/drawing/2014/main" id="{A091BABC-56B0-EB43-B6D3-575EF3C77C0A}"/>
              </a:ext>
            </a:extLst>
          </p:cNvPr>
          <p:cNvGrpSpPr/>
          <p:nvPr/>
        </p:nvGrpSpPr>
        <p:grpSpPr>
          <a:xfrm>
            <a:off x="2148658" y="2905092"/>
            <a:ext cx="8047083" cy="1920846"/>
            <a:chOff x="533400" y="3429000"/>
            <a:chExt cx="8047083" cy="1920846"/>
          </a:xfrm>
        </p:grpSpPr>
        <p:grpSp>
          <p:nvGrpSpPr>
            <p:cNvPr id="5" name="Group 4"/>
            <p:cNvGrpSpPr/>
            <p:nvPr/>
          </p:nvGrpSpPr>
          <p:grpSpPr>
            <a:xfrm>
              <a:off x="533400" y="3429000"/>
              <a:ext cx="2179683" cy="1920846"/>
              <a:chOff x="7292" y="1676414"/>
              <a:chExt cx="2179683" cy="1920846"/>
            </a:xfrm>
          </p:grpSpPr>
          <p:sp>
            <p:nvSpPr>
              <p:cNvPr id="6" name="Rounded Rectangle 5"/>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Fall Internalizing</a:t>
                </a:r>
              </a:p>
            </p:txBody>
          </p:sp>
        </p:grpSp>
        <p:grpSp>
          <p:nvGrpSpPr>
            <p:cNvPr id="10" name="Group 9"/>
            <p:cNvGrpSpPr/>
            <p:nvPr/>
          </p:nvGrpSpPr>
          <p:grpSpPr>
            <a:xfrm>
              <a:off x="3558357" y="3429000"/>
              <a:ext cx="2179683" cy="1920846"/>
              <a:chOff x="7292" y="1676414"/>
              <a:chExt cx="2179683" cy="1920846"/>
            </a:xfrm>
          </p:grpSpPr>
          <p:sp>
            <p:nvSpPr>
              <p:cNvPr id="11" name="Rounded Rectangle 10"/>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Winter Internalizing</a:t>
                </a:r>
              </a:p>
            </p:txBody>
          </p:sp>
        </p:grpSp>
        <p:grpSp>
          <p:nvGrpSpPr>
            <p:cNvPr id="13" name="Group 12"/>
            <p:cNvGrpSpPr/>
            <p:nvPr/>
          </p:nvGrpSpPr>
          <p:grpSpPr>
            <a:xfrm>
              <a:off x="6400800" y="3429000"/>
              <a:ext cx="2179683" cy="1920846"/>
              <a:chOff x="7292" y="1676414"/>
              <a:chExt cx="2179683" cy="1920846"/>
            </a:xfrm>
          </p:grpSpPr>
          <p:sp>
            <p:nvSpPr>
              <p:cNvPr id="14" name="Rounded Rectangle 13"/>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ounded Rectangle 4"/>
              <p:cNvSpPr txBox="1"/>
              <p:nvPr/>
            </p:nvSpPr>
            <p:spPr>
              <a:xfrm>
                <a:off x="63551" y="1749712"/>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Spring</a:t>
                </a:r>
              </a:p>
              <a:p>
                <a:pPr algn="ctr" eaLnBrk="0" fontAlgn="base" hangingPunct="0">
                  <a:spcBef>
                    <a:spcPct val="0"/>
                  </a:spcBef>
                  <a:spcAft>
                    <a:spcPct val="0"/>
                  </a:spcAft>
                  <a:defRPr/>
                </a:pPr>
                <a:r>
                  <a:rPr lang="en-US" dirty="0">
                    <a:solidFill>
                      <a:prstClr val="white"/>
                    </a:solidFill>
                    <a:latin typeface="Calibri" panose="020F0502020204030204"/>
                  </a:rPr>
                  <a:t>GPA</a:t>
                </a:r>
              </a:p>
              <a:p>
                <a:pPr algn="ctr" eaLnBrk="0" fontAlgn="base" hangingPunct="0">
                  <a:spcBef>
                    <a:spcPct val="0"/>
                  </a:spcBef>
                  <a:spcAft>
                    <a:spcPct val="0"/>
                  </a:spcAft>
                  <a:defRPr/>
                </a:pPr>
                <a:r>
                  <a:rPr lang="en-US" dirty="0">
                    <a:solidFill>
                      <a:prstClr val="white"/>
                    </a:solidFill>
                    <a:latin typeface="Calibri" panose="020F0502020204030204"/>
                  </a:rPr>
                  <a:t>Course Failures*</a:t>
                </a:r>
              </a:p>
              <a:p>
                <a:pPr algn="ctr" eaLnBrk="0" fontAlgn="base" hangingPunct="0">
                  <a:spcBef>
                    <a:spcPct val="0"/>
                  </a:spcBef>
                  <a:spcAft>
                    <a:spcPct val="0"/>
                  </a:spcAft>
                  <a:defRPr/>
                </a:pPr>
                <a:r>
                  <a:rPr lang="en-US" dirty="0">
                    <a:solidFill>
                      <a:prstClr val="white"/>
                    </a:solidFill>
                    <a:latin typeface="Calibri" panose="020F0502020204030204"/>
                  </a:rPr>
                  <a:t>Nurse Visit*</a:t>
                </a:r>
              </a:p>
              <a:p>
                <a:pPr algn="ctr" eaLnBrk="0" fontAlgn="base" hangingPunct="0">
                  <a:spcBef>
                    <a:spcPct val="0"/>
                  </a:spcBef>
                  <a:spcAft>
                    <a:spcPct val="0"/>
                  </a:spcAft>
                  <a:defRPr/>
                </a:pPr>
                <a:r>
                  <a:rPr lang="en-US" dirty="0">
                    <a:solidFill>
                      <a:prstClr val="white"/>
                    </a:solidFill>
                    <a:latin typeface="Calibri" panose="020F0502020204030204"/>
                  </a:rPr>
                  <a:t>Suspensions*</a:t>
                </a:r>
              </a:p>
            </p:txBody>
          </p:sp>
        </p:grpSp>
        <p:grpSp>
          <p:nvGrpSpPr>
            <p:cNvPr id="16" name="Group 15">
              <a:extLst>
                <a:ext uri="{FF2B5EF4-FFF2-40B4-BE49-F238E27FC236}">
                  <a16:creationId xmlns:a16="http://schemas.microsoft.com/office/drawing/2014/main" id="{FFBC71AC-0741-6B41-8AB9-7BA0BB3FFF9D}"/>
                </a:ext>
              </a:extLst>
            </p:cNvPr>
            <p:cNvGrpSpPr/>
            <p:nvPr/>
          </p:nvGrpSpPr>
          <p:grpSpPr>
            <a:xfrm>
              <a:off x="2857491" y="4119142"/>
              <a:ext cx="462092" cy="540561"/>
              <a:chOff x="2404944" y="2366556"/>
              <a:chExt cx="462092" cy="540561"/>
            </a:xfrm>
            <a:solidFill>
              <a:schemeClr val="accent6"/>
            </a:solidFill>
          </p:grpSpPr>
          <p:sp>
            <p:nvSpPr>
              <p:cNvPr id="17" name="Right Arrow 16">
                <a:extLst>
                  <a:ext uri="{FF2B5EF4-FFF2-40B4-BE49-F238E27FC236}">
                    <a16:creationId xmlns:a16="http://schemas.microsoft.com/office/drawing/2014/main" id="{BFC5AE25-9949-174E-827F-217FF8D717B0}"/>
                  </a:ext>
                </a:extLst>
              </p:cNvPr>
              <p:cNvSpPr/>
              <p:nvPr/>
            </p:nvSpPr>
            <p:spPr>
              <a:xfrm>
                <a:off x="2404944" y="2366556"/>
                <a:ext cx="462092" cy="540561"/>
              </a:xfrm>
              <a:prstGeom prst="rightArrow">
                <a:avLst>
                  <a:gd name="adj1" fmla="val 60000"/>
                  <a:gd name="adj2" fmla="val 50000"/>
                </a:avLst>
              </a:prstGeom>
              <a:grpFill/>
              <a:ln>
                <a:noFill/>
              </a:ln>
            </p:spPr>
            <p:style>
              <a:lnRef idx="1">
                <a:schemeClr val="accent6"/>
              </a:lnRef>
              <a:fillRef idx="2">
                <a:schemeClr val="accent6"/>
              </a:fillRef>
              <a:effectRef idx="1">
                <a:schemeClr val="accent6"/>
              </a:effectRef>
              <a:fontRef idx="minor">
                <a:schemeClr val="dk1"/>
              </a:fontRef>
            </p:style>
          </p:sp>
          <p:sp>
            <p:nvSpPr>
              <p:cNvPr id="18" name="Right Arrow 4">
                <a:extLst>
                  <a:ext uri="{FF2B5EF4-FFF2-40B4-BE49-F238E27FC236}">
                    <a16:creationId xmlns:a16="http://schemas.microsoft.com/office/drawing/2014/main" id="{36DCE40A-4DC0-574B-AEAA-49942C6956DB}"/>
                  </a:ext>
                </a:extLst>
              </p:cNvPr>
              <p:cNvSpPr txBox="1"/>
              <p:nvPr/>
            </p:nvSpPr>
            <p:spPr>
              <a:xfrm>
                <a:off x="2404944" y="2474668"/>
                <a:ext cx="323464" cy="324337"/>
              </a:xfrm>
              <a:prstGeom prst="rect">
                <a:avLst/>
              </a:prstGeom>
              <a:grpFill/>
              <a:ln>
                <a:noFill/>
              </a:ln>
            </p:spPr>
            <p:style>
              <a:lnRef idx="1">
                <a:schemeClr val="accent6"/>
              </a:lnRef>
              <a:fillRef idx="2">
                <a:schemeClr val="accent6"/>
              </a:fillRef>
              <a:effectRef idx="1">
                <a:schemeClr val="accent6"/>
              </a:effectRef>
              <a:fontRef idx="minor">
                <a:schemeClr val="dk1"/>
              </a:fontRef>
            </p:style>
            <p:txBody>
              <a:bodyPr spcFirstLastPara="0" vert="horz" wrap="square" lIns="0" tIns="0" rIns="0" bIns="0" numCol="1" spcCol="1270" anchor="ctr" anchorCtr="0">
                <a:noAutofit/>
              </a:bodyPr>
              <a:lstStyle/>
              <a:p>
                <a:pPr algn="ctr" defTabSz="622300" eaLnBrk="0" fontAlgn="base" hangingPunct="0">
                  <a:lnSpc>
                    <a:spcPct val="90000"/>
                  </a:lnSpc>
                  <a:spcBef>
                    <a:spcPct val="0"/>
                  </a:spcBef>
                  <a:spcAft>
                    <a:spcPct val="35000"/>
                  </a:spcAft>
                  <a:defRPr/>
                </a:pPr>
                <a:endParaRPr lang="en-US" sz="1400">
                  <a:solidFill>
                    <a:prstClr val="black"/>
                  </a:solidFill>
                  <a:latin typeface="Calibri" panose="020F0502020204030204"/>
                </a:endParaRPr>
              </a:p>
            </p:txBody>
          </p:sp>
        </p:grpSp>
        <p:grpSp>
          <p:nvGrpSpPr>
            <p:cNvPr id="19" name="Group 18">
              <a:extLst>
                <a:ext uri="{FF2B5EF4-FFF2-40B4-BE49-F238E27FC236}">
                  <a16:creationId xmlns:a16="http://schemas.microsoft.com/office/drawing/2014/main" id="{11DBA3AA-987D-C44F-BAD9-76C7ACCFAB1B}"/>
                </a:ext>
              </a:extLst>
            </p:cNvPr>
            <p:cNvGrpSpPr/>
            <p:nvPr/>
          </p:nvGrpSpPr>
          <p:grpSpPr>
            <a:xfrm>
              <a:off x="5863448" y="4119142"/>
              <a:ext cx="462092" cy="540561"/>
              <a:chOff x="2404944" y="2366556"/>
              <a:chExt cx="462092" cy="540561"/>
            </a:xfrm>
            <a:solidFill>
              <a:schemeClr val="accent6"/>
            </a:solidFill>
          </p:grpSpPr>
          <p:sp>
            <p:nvSpPr>
              <p:cNvPr id="20" name="Right Arrow 19">
                <a:extLst>
                  <a:ext uri="{FF2B5EF4-FFF2-40B4-BE49-F238E27FC236}">
                    <a16:creationId xmlns:a16="http://schemas.microsoft.com/office/drawing/2014/main" id="{BE430C45-00D7-8841-9309-AE885B436203}"/>
                  </a:ext>
                </a:extLst>
              </p:cNvPr>
              <p:cNvSpPr/>
              <p:nvPr/>
            </p:nvSpPr>
            <p:spPr>
              <a:xfrm>
                <a:off x="2404944" y="2366556"/>
                <a:ext cx="462092" cy="540561"/>
              </a:xfrm>
              <a:prstGeom prst="rightArrow">
                <a:avLst>
                  <a:gd name="adj1" fmla="val 60000"/>
                  <a:gd name="adj2" fmla="val 50000"/>
                </a:avLst>
              </a:prstGeom>
              <a:grpFill/>
              <a:ln>
                <a:noFill/>
              </a:ln>
            </p:spPr>
            <p:style>
              <a:lnRef idx="1">
                <a:schemeClr val="accent6"/>
              </a:lnRef>
              <a:fillRef idx="2">
                <a:schemeClr val="accent6"/>
              </a:fillRef>
              <a:effectRef idx="1">
                <a:schemeClr val="accent6"/>
              </a:effectRef>
              <a:fontRef idx="minor">
                <a:schemeClr val="dk1"/>
              </a:fontRef>
            </p:style>
          </p:sp>
          <p:sp>
            <p:nvSpPr>
              <p:cNvPr id="21" name="Right Arrow 4">
                <a:extLst>
                  <a:ext uri="{FF2B5EF4-FFF2-40B4-BE49-F238E27FC236}">
                    <a16:creationId xmlns:a16="http://schemas.microsoft.com/office/drawing/2014/main" id="{50E0AA37-C94D-F34A-BA05-9EE9C20B53AE}"/>
                  </a:ext>
                </a:extLst>
              </p:cNvPr>
              <p:cNvSpPr txBox="1"/>
              <p:nvPr/>
            </p:nvSpPr>
            <p:spPr>
              <a:xfrm>
                <a:off x="2404944" y="2474668"/>
                <a:ext cx="323464" cy="324337"/>
              </a:xfrm>
              <a:prstGeom prst="rect">
                <a:avLst/>
              </a:prstGeom>
              <a:grpFill/>
              <a:ln>
                <a:noFill/>
              </a:ln>
            </p:spPr>
            <p:style>
              <a:lnRef idx="1">
                <a:schemeClr val="accent6"/>
              </a:lnRef>
              <a:fillRef idx="2">
                <a:schemeClr val="accent6"/>
              </a:fillRef>
              <a:effectRef idx="1">
                <a:schemeClr val="accent6"/>
              </a:effectRef>
              <a:fontRef idx="minor">
                <a:schemeClr val="dk1"/>
              </a:fontRef>
            </p:style>
            <p:txBody>
              <a:bodyPr spcFirstLastPara="0" vert="horz" wrap="square" lIns="0" tIns="0" rIns="0" bIns="0" numCol="1" spcCol="1270" anchor="ctr" anchorCtr="0">
                <a:noAutofit/>
              </a:bodyPr>
              <a:lstStyle/>
              <a:p>
                <a:pPr algn="ctr" defTabSz="622300" eaLnBrk="0" fontAlgn="base" hangingPunct="0">
                  <a:lnSpc>
                    <a:spcPct val="90000"/>
                  </a:lnSpc>
                  <a:spcBef>
                    <a:spcPct val="0"/>
                  </a:spcBef>
                  <a:spcAft>
                    <a:spcPct val="35000"/>
                  </a:spcAft>
                  <a:defRPr/>
                </a:pPr>
                <a:endParaRPr lang="en-US" sz="1400">
                  <a:solidFill>
                    <a:prstClr val="black"/>
                  </a:solidFill>
                  <a:latin typeface="Calibri" panose="020F0502020204030204"/>
                </a:endParaRPr>
              </a:p>
            </p:txBody>
          </p:sp>
        </p:grpSp>
      </p:grpSp>
    </p:spTree>
    <p:extLst>
      <p:ext uri="{BB962C8B-B14F-4D97-AF65-F5344CB8AC3E}">
        <p14:creationId xmlns:p14="http://schemas.microsoft.com/office/powerpoint/2010/main" val="4283199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Cantwell et al. (2018)</a:t>
            </a:r>
          </a:p>
        </p:txBody>
      </p:sp>
      <p:graphicFrame>
        <p:nvGraphicFramePr>
          <p:cNvPr id="260144" name="Group 48"/>
          <p:cNvGraphicFramePr>
            <a:graphicFrameLocks noGrp="1"/>
          </p:cNvGraphicFramePr>
          <p:nvPr>
            <p:ph idx="4294967295"/>
          </p:nvPr>
        </p:nvGraphicFramePr>
        <p:xfrm>
          <a:off x="1905001" y="1600200"/>
          <a:ext cx="8534399" cy="4542622"/>
        </p:xfrm>
        <a:graphic>
          <a:graphicData uri="http://schemas.openxmlformats.org/drawingml/2006/table">
            <a:tbl>
              <a:tblPr>
                <a:tableStyleId>{35758FB7-9AC5-4552-8A53-C91805E547FA}</a:tableStyleId>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2,363</a:t>
                      </a:r>
                      <a:endParaRPr kumimoji="0" lang="en-US" sz="2000" b="0" i="1" u="none" strike="noStrike" cap="none" normalizeH="0" baseline="0" dirty="0">
                        <a:ln>
                          <a:noFill/>
                        </a:ln>
                        <a:solidFill>
                          <a:schemeClr val="tx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212</a:t>
                      </a:r>
                      <a:endParaRPr kumimoji="0" lang="en-US" sz="2000" b="0" i="1" u="none" strike="noStrike" cap="none" normalizeH="0" baseline="0" dirty="0">
                        <a:ln>
                          <a:noFill/>
                        </a:ln>
                        <a:solidFill>
                          <a:schemeClr val="tx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59</a:t>
                      </a:r>
                      <a:endParaRPr kumimoji="0" lang="en-US" sz="2000" b="0" i="1" u="none" strike="noStrike" cap="none" normalizeH="0" baseline="0" dirty="0">
                        <a:ln>
                          <a:noFill/>
                        </a:ln>
                        <a:solidFill>
                          <a:schemeClr val="tx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GPA</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3.07 (0.79)</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2.08 (0.81)</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1.96 (0.89)</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a:r>
                        <a:rPr kumimoji="0" lang="en-US" sz="2000" u="none" strike="noStrike" kern="1200" cap="none" normalizeH="0" baseline="0" dirty="0">
                          <a:ln>
                            <a:noFill/>
                          </a:ln>
                          <a:solidFill>
                            <a:schemeClr val="dk1"/>
                          </a:solidFill>
                          <a:effectLst/>
                          <a:latin typeface="+mn-lt"/>
                          <a:ea typeface="+mn-ea"/>
                          <a:cs typeface="+mn-cs"/>
                        </a:rPr>
                        <a:t>L &gt;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rPr>
                        <a:t>Course Failures</a:t>
                      </a: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1.16 (2.07)</a:t>
                      </a: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3.45 (3.18)</a:t>
                      </a: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3.08 (2.84)</a:t>
                      </a:r>
                    </a:p>
                  </a:txBody>
                  <a:tcPr marL="68580" marR="68580" marT="34290" marB="34290" anchor="ctr" horzOverflow="overflow">
                    <a:solidFill>
                      <a:schemeClr val="accent5">
                        <a:lumMod val="40000"/>
                        <a:lumOff val="60000"/>
                      </a:schemeClr>
                    </a:solidFill>
                  </a:tcPr>
                </a:tc>
                <a:tc>
                  <a:txBody>
                    <a:bodyPr/>
                    <a:lstStyle/>
                    <a:p>
                      <a:pPr algn="ctr"/>
                      <a:r>
                        <a:rPr kumimoji="0" lang="en-US" sz="2000" u="none" strike="noStrike" kern="1200" cap="none" normalizeH="0" baseline="0" dirty="0">
                          <a:ln>
                            <a:noFill/>
                          </a:ln>
                          <a:solidFill>
                            <a:schemeClr val="dk1"/>
                          </a:solidFill>
                          <a:effectLst/>
                          <a:latin typeface="+mn-lt"/>
                          <a:ea typeface="+mn-ea"/>
                          <a:cs typeface="+mn-cs"/>
                        </a:rPr>
                        <a:t>L &lt;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solidFill>
                      <a:schemeClr val="accent5">
                        <a:lumMod val="40000"/>
                        <a:lumOff val="6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1.34 (3.19)</a:t>
                      </a: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4.00 (5.62)</a:t>
                      </a: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5.85 (7.66)</a:t>
                      </a:r>
                    </a:p>
                  </a:txBody>
                  <a:tcPr marL="68580" marR="68580" marT="34290" marB="34290" anchor="ctr" horzOverflow="overflow">
                    <a:solidFill>
                      <a:schemeClr val="accent5">
                        <a:lumMod val="20000"/>
                        <a:lumOff val="80000"/>
                      </a:schemeClr>
                    </a:solidFill>
                  </a:tcPr>
                </a:tc>
                <a:tc>
                  <a:txBody>
                    <a:bodyPr/>
                    <a:lstStyle/>
                    <a:p>
                      <a:pPr algn="ctr"/>
                      <a:r>
                        <a:rPr kumimoji="0" lang="en-US" sz="2000" u="none" strike="noStrike" kern="1200" cap="none" normalizeH="0" baseline="0" dirty="0">
                          <a:ln>
                            <a:noFill/>
                          </a:ln>
                          <a:solidFill>
                            <a:schemeClr val="dk1"/>
                          </a:solidFill>
                          <a:effectLst/>
                          <a:latin typeface="+mn-lt"/>
                          <a:ea typeface="+mn-ea"/>
                          <a:cs typeface="+mn-cs"/>
                        </a:rPr>
                        <a:t>L &lt;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solidFill>
                      <a:schemeClr val="accent5">
                        <a:lumMod val="20000"/>
                        <a:lumOff val="80000"/>
                      </a:schemeClr>
                    </a:solidFill>
                  </a:tcPr>
                </a:tc>
                <a:extLst>
                  <a:ext uri="{0D108BD9-81ED-4DB2-BD59-A6C34878D82A}">
                    <a16:rowId xmlns:a16="http://schemas.microsoft.com/office/drawing/2014/main" val="10004"/>
                  </a:ext>
                </a:extLst>
              </a:tr>
              <a:tr h="7768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rPr>
                        <a:t>In-School Suspensions</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0.07 (0.44)</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0.67 (1.48)</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1.03 (1.86)</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0" lang="en-US" sz="2000" u="none" strike="noStrike" kern="1200" cap="none" normalizeH="0" baseline="0" dirty="0">
                          <a:ln>
                            <a:noFill/>
                          </a:ln>
                          <a:solidFill>
                            <a:schemeClr val="dk1"/>
                          </a:solidFill>
                          <a:effectLst/>
                          <a:latin typeface="+mn-lt"/>
                          <a:ea typeface="+mn-ea"/>
                          <a:cs typeface="+mn-cs"/>
                        </a:rPr>
                        <a:t>L &lt;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High school </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9" name="Diagram 8"/>
          <p:cNvGraphicFramePr/>
          <p:nvPr/>
        </p:nvGraphicFramePr>
        <p:xfrm>
          <a:off x="2023508" y="473144"/>
          <a:ext cx="8297383" cy="527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4800600" y="4884647"/>
            <a:ext cx="3048000" cy="9144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L &lt; M, H</a:t>
            </a:r>
          </a:p>
          <a:p>
            <a:pPr algn="ctr" eaLnBrk="0" fontAlgn="base" hangingPunct="0">
              <a:spcBef>
                <a:spcPct val="0"/>
              </a:spcBef>
              <a:spcAft>
                <a:spcPct val="0"/>
              </a:spcAft>
              <a:defRPr/>
            </a:pPr>
            <a:r>
              <a:rPr lang="en-US" dirty="0">
                <a:solidFill>
                  <a:prstClr val="white"/>
                </a:solidFill>
                <a:latin typeface="Calibri" panose="020F0502020204030204"/>
              </a:rPr>
              <a:t>M = H</a:t>
            </a:r>
          </a:p>
        </p:txBody>
      </p:sp>
    </p:spTree>
    <p:extLst>
      <p:ext uri="{BB962C8B-B14F-4D97-AF65-F5344CB8AC3E}">
        <p14:creationId xmlns:p14="http://schemas.microsoft.com/office/powerpoint/2010/main" val="392427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xfrm>
            <a:off x="4552949" y="6324601"/>
            <a:ext cx="30861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Cantwell et al. (2018)</a:t>
            </a:r>
          </a:p>
        </p:txBody>
      </p:sp>
      <p:sp>
        <p:nvSpPr>
          <p:cNvPr id="7" name="Title 1"/>
          <p:cNvSpPr txBox="1">
            <a:spLocks/>
          </p:cNvSpPr>
          <p:nvPr/>
        </p:nvSpPr>
        <p:spPr>
          <a:xfrm>
            <a:off x="1905000" y="76200"/>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Internalizing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High school </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6" name="Group 48"/>
          <p:cNvGraphicFramePr>
            <a:graphicFrameLocks/>
          </p:cNvGraphicFramePr>
          <p:nvPr/>
        </p:nvGraphicFramePr>
        <p:xfrm>
          <a:off x="1905001" y="1477178"/>
          <a:ext cx="8534399" cy="4542622"/>
        </p:xfrm>
        <a:graphic>
          <a:graphicData uri="http://schemas.openxmlformats.org/drawingml/2006/table">
            <a:tbl>
              <a:tblPr>
                <a:tableStyleId>{35758FB7-9AC5-4552-8A53-C91805E547FA}</a:tableStyleId>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a:t>
                      </a:r>
                      <a:r>
                        <a:rPr lang="en-US" sz="2000" b="0" i="0" u="none" strike="noStrike" kern="1200" baseline="0" dirty="0">
                          <a:solidFill>
                            <a:schemeClr val="dk1"/>
                          </a:solidFill>
                          <a:latin typeface="+mn-lt"/>
                          <a:ea typeface="+mn-ea"/>
                          <a:cs typeface="+mn-cs"/>
                        </a:rPr>
                        <a:t>2,379</a:t>
                      </a:r>
                      <a:endParaRPr kumimoji="0" lang="en-US" sz="2000" b="0" i="1" u="none" strike="noStrike" cap="none" normalizeH="0" baseline="0" dirty="0">
                        <a:ln>
                          <a:noFill/>
                        </a:ln>
                        <a:solidFill>
                          <a:schemeClr val="tx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dirty="0">
                          <a:solidFill>
                            <a:schemeClr val="dk1"/>
                          </a:solidFill>
                          <a:latin typeface="+mn-lt"/>
                          <a:ea typeface="+mn-ea"/>
                          <a:cs typeface="+mn-cs"/>
                        </a:rPr>
                        <a:t>M</a:t>
                      </a:r>
                      <a:r>
                        <a:rPr lang="en-US" sz="2000" b="0" i="0" u="none" strike="noStrike" kern="1200" baseline="0" dirty="0">
                          <a:solidFill>
                            <a:schemeClr val="dk1"/>
                          </a:solidFill>
                          <a:latin typeface="+mn-lt"/>
                          <a:ea typeface="+mn-ea"/>
                          <a:cs typeface="+mn-cs"/>
                        </a:rPr>
                        <a:t> (</a:t>
                      </a:r>
                      <a:r>
                        <a:rPr lang="en-US" sz="2000" b="0" i="1" u="none" strike="noStrike" kern="1200" baseline="0" dirty="0">
                          <a:solidFill>
                            <a:schemeClr val="dk1"/>
                          </a:solidFill>
                          <a:latin typeface="+mn-lt"/>
                          <a:ea typeface="+mn-ea"/>
                          <a:cs typeface="+mn-cs"/>
                        </a:rPr>
                        <a:t>SD</a:t>
                      </a:r>
                      <a:r>
                        <a:rPr lang="en-US" sz="2000" b="0" i="0" u="none" strike="noStrike" kern="1200" baseline="0" dirty="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dirty="0">
                          <a:solidFill>
                            <a:schemeClr val="dk1"/>
                          </a:solidFill>
                          <a:latin typeface="+mn-lt"/>
                          <a:ea typeface="+mn-ea"/>
                          <a:cs typeface="+mn-cs"/>
                        </a:rPr>
                        <a:t>n</a:t>
                      </a:r>
                      <a:r>
                        <a:rPr lang="en-US" sz="2000" b="0" i="0" u="none" strike="noStrike" kern="1200" baseline="0" dirty="0">
                          <a:solidFill>
                            <a:schemeClr val="dk1"/>
                          </a:solidFill>
                          <a:latin typeface="+mn-lt"/>
                          <a:ea typeface="+mn-ea"/>
                          <a:cs typeface="+mn-cs"/>
                        </a:rPr>
                        <a:t> = 123</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dirty="0">
                          <a:solidFill>
                            <a:schemeClr val="dk1"/>
                          </a:solidFill>
                          <a:latin typeface="+mn-lt"/>
                          <a:ea typeface="+mn-ea"/>
                          <a:cs typeface="+mn-cs"/>
                        </a:rPr>
                        <a:t>M</a:t>
                      </a:r>
                      <a:r>
                        <a:rPr lang="en-US" sz="2000" b="0" i="0" u="none" strike="noStrike" kern="1200" baseline="0" dirty="0">
                          <a:solidFill>
                            <a:schemeClr val="dk1"/>
                          </a:solidFill>
                          <a:latin typeface="+mn-lt"/>
                          <a:ea typeface="+mn-ea"/>
                          <a:cs typeface="+mn-cs"/>
                        </a:rPr>
                        <a:t> (</a:t>
                      </a:r>
                      <a:r>
                        <a:rPr lang="en-US" sz="2000" b="0" i="1" u="none" strike="noStrike" kern="1200" baseline="0" dirty="0">
                          <a:solidFill>
                            <a:schemeClr val="dk1"/>
                          </a:solidFill>
                          <a:latin typeface="+mn-lt"/>
                          <a:ea typeface="+mn-ea"/>
                          <a:cs typeface="+mn-cs"/>
                        </a:rPr>
                        <a:t>SD</a:t>
                      </a:r>
                      <a:r>
                        <a:rPr lang="en-US" sz="2000" b="0" i="0" u="none" strike="noStrike" kern="1200" baseline="0" dirty="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dirty="0">
                          <a:solidFill>
                            <a:schemeClr val="dk1"/>
                          </a:solidFill>
                          <a:latin typeface="+mn-lt"/>
                          <a:ea typeface="+mn-ea"/>
                          <a:cs typeface="+mn-cs"/>
                        </a:rPr>
                        <a:t>n</a:t>
                      </a:r>
                      <a:r>
                        <a:rPr lang="en-US" sz="2000" b="0" i="0" u="none" strike="noStrike" kern="1200" baseline="0" dirty="0">
                          <a:solidFill>
                            <a:schemeClr val="dk1"/>
                          </a:solidFill>
                          <a:latin typeface="+mn-lt"/>
                          <a:ea typeface="+mn-ea"/>
                          <a:cs typeface="+mn-cs"/>
                        </a:rPr>
                        <a:t> = 132</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GPA</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3.04 (0.82)</a:t>
                      </a:r>
                      <a:endParaRPr kumimoji="0" lang="en-US" sz="2000" u="none" strike="noStrike" cap="none" normalizeH="0" baseline="0" dirty="0">
                        <a:ln>
                          <a:noFill/>
                        </a:ln>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2.44 (0.83)</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2.27 (0.98)</a:t>
                      </a:r>
                      <a:endParaRPr kumimoji="0" lang="en-US" sz="2000" u="none" strike="noStrike" cap="none" normalizeH="0" baseline="0" dirty="0">
                        <a:ln>
                          <a:noFill/>
                        </a:ln>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a:r>
                        <a:rPr lang="en-US" sz="2000" b="0" i="0" u="none" strike="noStrike" kern="1200" baseline="0" dirty="0">
                          <a:solidFill>
                            <a:schemeClr val="dk1"/>
                          </a:solidFill>
                          <a:latin typeface="+mn-lt"/>
                          <a:ea typeface="+mn-ea"/>
                          <a:cs typeface="+mn-cs"/>
                        </a:rPr>
                        <a:t>L &gt;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rPr>
                        <a:t>Course Failures</a:t>
                      </a: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1.25 (2.17)</a:t>
                      </a:r>
                      <a:endParaRPr kumimoji="0" lang="en-US" sz="2000" u="none" strike="noStrike" cap="none" normalizeH="0" baseline="0" dirty="0">
                        <a:ln>
                          <a:noFill/>
                        </a:ln>
                        <a:effectLst/>
                        <a:latin typeface="+mn-lt"/>
                      </a:endParaRP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2.59 (2.66)</a:t>
                      </a:r>
                      <a:endParaRPr kumimoji="0" lang="en-US" sz="2000" u="none" strike="noStrike" cap="none" normalizeH="0" baseline="0" dirty="0">
                        <a:ln>
                          <a:noFill/>
                        </a:ln>
                        <a:effectLst/>
                        <a:latin typeface="+mn-lt"/>
                      </a:endParaRP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2.83 (3.21)</a:t>
                      </a:r>
                      <a:endParaRPr kumimoji="0" lang="en-US" sz="2000" u="none" strike="noStrike" cap="none" normalizeH="0" baseline="0" dirty="0">
                        <a:ln>
                          <a:noFill/>
                        </a:ln>
                        <a:effectLst/>
                        <a:latin typeface="+mn-lt"/>
                      </a:endParaRPr>
                    </a:p>
                  </a:txBody>
                  <a:tcPr marL="68580" marR="68580" marT="34290" marB="34290" anchor="ctr" horzOverflow="overflow">
                    <a:solidFill>
                      <a:schemeClr val="accent5">
                        <a:lumMod val="40000"/>
                        <a:lumOff val="60000"/>
                      </a:schemeClr>
                    </a:solidFill>
                  </a:tcPr>
                </a:tc>
                <a:tc>
                  <a:txBody>
                    <a:body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solidFill>
                      <a:schemeClr val="accent5">
                        <a:lumMod val="40000"/>
                        <a:lumOff val="6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1.43 (3.33)</a:t>
                      </a:r>
                      <a:endParaRPr kumimoji="0" lang="en-US" sz="2000" u="none" strike="noStrike" cap="none" normalizeH="0" baseline="0" dirty="0">
                        <a:ln>
                          <a:noFill/>
                        </a:ln>
                        <a:effectLst/>
                        <a:latin typeface="+mn-lt"/>
                      </a:endParaRP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3.54 (6.05)</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4.04 (5.80)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solidFill>
                      <a:schemeClr val="accent5">
                        <a:lumMod val="20000"/>
                        <a:lumOff val="80000"/>
                      </a:schemeClr>
                    </a:solidFill>
                  </a:tcPr>
                </a:tc>
                <a:tc>
                  <a:txBody>
                    <a:body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solidFill>
                      <a:schemeClr val="accent5">
                        <a:lumMod val="20000"/>
                        <a:lumOff val="80000"/>
                      </a:schemeClr>
                    </a:solidFill>
                  </a:tcPr>
                </a:tc>
                <a:extLst>
                  <a:ext uri="{0D108BD9-81ED-4DB2-BD59-A6C34878D82A}">
                    <a16:rowId xmlns:a16="http://schemas.microsoft.com/office/drawing/2014/main" val="10004"/>
                  </a:ext>
                </a:extLst>
              </a:tr>
              <a:tr h="7768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rPr>
                        <a:t>In-School Suspensions</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0.11 (0.57)</a:t>
                      </a:r>
                      <a:endParaRPr kumimoji="0" lang="en-US" sz="2000" u="none" strike="noStrike" cap="none" normalizeH="0" baseline="0" dirty="0">
                        <a:ln>
                          <a:noFill/>
                        </a:ln>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0.41 (1.36)</a:t>
                      </a:r>
                      <a:endParaRPr kumimoji="0" lang="en-US" sz="2000" u="none" strike="noStrike" cap="none" normalizeH="0" baseline="0" dirty="0">
                        <a:ln>
                          <a:noFill/>
                        </a:ln>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0.42 (1.28)</a:t>
                      </a:r>
                      <a:endParaRPr kumimoji="0" lang="en-US" sz="2000" u="none" strike="noStrike" cap="none" normalizeH="0" baseline="0" dirty="0">
                        <a:ln>
                          <a:noFill/>
                        </a:ln>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bl>
          </a:graphicData>
        </a:graphic>
      </p:graphicFrame>
      <p:grpSp>
        <p:nvGrpSpPr>
          <p:cNvPr id="2" name="Group 1">
            <a:extLst>
              <a:ext uri="{FF2B5EF4-FFF2-40B4-BE49-F238E27FC236}">
                <a16:creationId xmlns:a16="http://schemas.microsoft.com/office/drawing/2014/main" id="{44F7795E-AC9D-CE48-9257-36C1DD527BB1}"/>
              </a:ext>
            </a:extLst>
          </p:cNvPr>
          <p:cNvGrpSpPr/>
          <p:nvPr/>
        </p:nvGrpSpPr>
        <p:grpSpPr>
          <a:xfrm>
            <a:off x="2133601" y="3048001"/>
            <a:ext cx="7894683" cy="2952947"/>
            <a:chOff x="609600" y="3048000"/>
            <a:chExt cx="7894683" cy="2952947"/>
          </a:xfrm>
        </p:grpSpPr>
        <p:grpSp>
          <p:nvGrpSpPr>
            <p:cNvPr id="5" name="Group 4"/>
            <p:cNvGrpSpPr/>
            <p:nvPr/>
          </p:nvGrpSpPr>
          <p:grpSpPr>
            <a:xfrm>
              <a:off x="609600" y="3048000"/>
              <a:ext cx="2179683" cy="1920846"/>
              <a:chOff x="7292" y="1676414"/>
              <a:chExt cx="2179683" cy="1920846"/>
            </a:xfrm>
          </p:grpSpPr>
          <p:sp>
            <p:nvSpPr>
              <p:cNvPr id="8" name="Rounded Rectangle 7"/>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Fall Internalizing</a:t>
                </a:r>
              </a:p>
            </p:txBody>
          </p:sp>
        </p:grpSp>
        <p:grpSp>
          <p:nvGrpSpPr>
            <p:cNvPr id="10" name="Group 9"/>
            <p:cNvGrpSpPr/>
            <p:nvPr/>
          </p:nvGrpSpPr>
          <p:grpSpPr>
            <a:xfrm>
              <a:off x="3482158" y="3092032"/>
              <a:ext cx="2179683" cy="1920846"/>
              <a:chOff x="7292" y="1676414"/>
              <a:chExt cx="2179683" cy="1920846"/>
            </a:xfrm>
          </p:grpSpPr>
          <p:sp>
            <p:nvSpPr>
              <p:cNvPr id="11" name="Rounded Rectangle 10"/>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Winter Internalizing</a:t>
                </a:r>
              </a:p>
            </p:txBody>
          </p:sp>
        </p:grpSp>
        <p:grpSp>
          <p:nvGrpSpPr>
            <p:cNvPr id="13" name="Group 12"/>
            <p:cNvGrpSpPr/>
            <p:nvPr/>
          </p:nvGrpSpPr>
          <p:grpSpPr>
            <a:xfrm>
              <a:off x="6324600" y="3109441"/>
              <a:ext cx="2179683" cy="1920846"/>
              <a:chOff x="7292" y="1676414"/>
              <a:chExt cx="2179683" cy="1920846"/>
            </a:xfrm>
          </p:grpSpPr>
          <p:sp>
            <p:nvSpPr>
              <p:cNvPr id="14" name="Rounded Rectangle 13"/>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ounded Rectangle 4"/>
              <p:cNvSpPr txBox="1"/>
              <p:nvPr/>
            </p:nvSpPr>
            <p:spPr>
              <a:xfrm>
                <a:off x="7292" y="1771525"/>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Spring</a:t>
                </a:r>
              </a:p>
              <a:p>
                <a:pPr algn="ctr" eaLnBrk="0" fontAlgn="base" hangingPunct="0">
                  <a:spcBef>
                    <a:spcPct val="0"/>
                  </a:spcBef>
                  <a:spcAft>
                    <a:spcPct val="0"/>
                  </a:spcAft>
                  <a:defRPr/>
                </a:pPr>
                <a:r>
                  <a:rPr lang="en-US" dirty="0">
                    <a:solidFill>
                      <a:prstClr val="white"/>
                    </a:solidFill>
                    <a:latin typeface="Calibri" panose="020F0502020204030204"/>
                  </a:rPr>
                  <a:t>GPA</a:t>
                </a:r>
              </a:p>
              <a:p>
                <a:pPr algn="ctr" eaLnBrk="0" fontAlgn="base" hangingPunct="0">
                  <a:spcBef>
                    <a:spcPct val="0"/>
                  </a:spcBef>
                  <a:spcAft>
                    <a:spcPct val="0"/>
                  </a:spcAft>
                  <a:defRPr/>
                </a:pPr>
                <a:r>
                  <a:rPr lang="en-US" dirty="0">
                    <a:solidFill>
                      <a:prstClr val="white"/>
                    </a:solidFill>
                    <a:latin typeface="Calibri" panose="020F0502020204030204"/>
                  </a:rPr>
                  <a:t>Course Failures</a:t>
                </a:r>
              </a:p>
              <a:p>
                <a:pPr algn="ctr" eaLnBrk="0" fontAlgn="base" hangingPunct="0">
                  <a:spcBef>
                    <a:spcPct val="0"/>
                  </a:spcBef>
                  <a:spcAft>
                    <a:spcPct val="0"/>
                  </a:spcAft>
                  <a:defRPr/>
                </a:pPr>
                <a:r>
                  <a:rPr lang="en-US" dirty="0">
                    <a:solidFill>
                      <a:prstClr val="white"/>
                    </a:solidFill>
                    <a:latin typeface="Calibri" panose="020F0502020204030204"/>
                  </a:rPr>
                  <a:t>Nurse Visit</a:t>
                </a:r>
              </a:p>
              <a:p>
                <a:pPr algn="ctr" eaLnBrk="0" fontAlgn="base" hangingPunct="0">
                  <a:spcBef>
                    <a:spcPct val="0"/>
                  </a:spcBef>
                  <a:spcAft>
                    <a:spcPct val="0"/>
                  </a:spcAft>
                  <a:defRPr/>
                </a:pPr>
                <a:r>
                  <a:rPr lang="en-US" dirty="0">
                    <a:solidFill>
                      <a:prstClr val="white"/>
                    </a:solidFill>
                    <a:latin typeface="Calibri" panose="020F0502020204030204"/>
                  </a:rPr>
                  <a:t>ODR</a:t>
                </a:r>
              </a:p>
              <a:p>
                <a:pPr algn="ctr" eaLnBrk="0" fontAlgn="base" hangingPunct="0">
                  <a:spcBef>
                    <a:spcPct val="0"/>
                  </a:spcBef>
                  <a:spcAft>
                    <a:spcPct val="0"/>
                  </a:spcAft>
                  <a:defRPr/>
                </a:pPr>
                <a:r>
                  <a:rPr lang="en-US" dirty="0">
                    <a:solidFill>
                      <a:prstClr val="white"/>
                    </a:solidFill>
                    <a:latin typeface="Calibri" panose="020F0502020204030204"/>
                  </a:rPr>
                  <a:t>Suspensions</a:t>
                </a:r>
              </a:p>
            </p:txBody>
          </p:sp>
        </p:grpSp>
        <p:sp>
          <p:nvSpPr>
            <p:cNvPr id="16" name="Rectangle 15"/>
            <p:cNvSpPr/>
            <p:nvPr/>
          </p:nvSpPr>
          <p:spPr>
            <a:xfrm>
              <a:off x="3048000" y="5086547"/>
              <a:ext cx="3048000" cy="9144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L &lt; M, H</a:t>
              </a:r>
            </a:p>
            <a:p>
              <a:pPr algn="ctr" eaLnBrk="0" fontAlgn="base" hangingPunct="0">
                <a:spcBef>
                  <a:spcPct val="0"/>
                </a:spcBef>
                <a:spcAft>
                  <a:spcPct val="0"/>
                </a:spcAft>
                <a:defRPr/>
              </a:pPr>
              <a:r>
                <a:rPr lang="en-US" dirty="0">
                  <a:solidFill>
                    <a:prstClr val="white"/>
                  </a:solidFill>
                  <a:latin typeface="Calibri" panose="020F0502020204030204"/>
                </a:rPr>
                <a:t>M = H</a:t>
              </a:r>
            </a:p>
          </p:txBody>
        </p:sp>
        <p:grpSp>
          <p:nvGrpSpPr>
            <p:cNvPr id="17" name="Group 16">
              <a:extLst>
                <a:ext uri="{FF2B5EF4-FFF2-40B4-BE49-F238E27FC236}">
                  <a16:creationId xmlns:a16="http://schemas.microsoft.com/office/drawing/2014/main" id="{4DF43544-7A08-3A41-B777-EC1FF39ED0CC}"/>
                </a:ext>
              </a:extLst>
            </p:cNvPr>
            <p:cNvGrpSpPr/>
            <p:nvPr/>
          </p:nvGrpSpPr>
          <p:grpSpPr>
            <a:xfrm>
              <a:off x="2900064" y="3838434"/>
              <a:ext cx="462092" cy="540561"/>
              <a:chOff x="2404944" y="2366556"/>
              <a:chExt cx="462092" cy="540561"/>
            </a:xfrm>
            <a:solidFill>
              <a:schemeClr val="accent6"/>
            </a:solidFill>
          </p:grpSpPr>
          <p:sp>
            <p:nvSpPr>
              <p:cNvPr id="18" name="Right Arrow 17">
                <a:extLst>
                  <a:ext uri="{FF2B5EF4-FFF2-40B4-BE49-F238E27FC236}">
                    <a16:creationId xmlns:a16="http://schemas.microsoft.com/office/drawing/2014/main" id="{031B196B-A7AC-944D-ABAA-8495A08D3D26}"/>
                  </a:ext>
                </a:extLst>
              </p:cNvPr>
              <p:cNvSpPr/>
              <p:nvPr/>
            </p:nvSpPr>
            <p:spPr>
              <a:xfrm>
                <a:off x="2404944" y="2366556"/>
                <a:ext cx="462092" cy="540561"/>
              </a:xfrm>
              <a:prstGeom prst="rightArrow">
                <a:avLst>
                  <a:gd name="adj1" fmla="val 60000"/>
                  <a:gd name="adj2" fmla="val 50000"/>
                </a:avLst>
              </a:prstGeom>
              <a:grpFill/>
              <a:ln>
                <a:noFill/>
              </a:ln>
            </p:spPr>
            <p:style>
              <a:lnRef idx="1">
                <a:schemeClr val="accent6"/>
              </a:lnRef>
              <a:fillRef idx="2">
                <a:schemeClr val="accent6"/>
              </a:fillRef>
              <a:effectRef idx="1">
                <a:schemeClr val="accent6"/>
              </a:effectRef>
              <a:fontRef idx="minor">
                <a:schemeClr val="dk1"/>
              </a:fontRef>
            </p:style>
          </p:sp>
          <p:sp>
            <p:nvSpPr>
              <p:cNvPr id="19" name="Right Arrow 4">
                <a:extLst>
                  <a:ext uri="{FF2B5EF4-FFF2-40B4-BE49-F238E27FC236}">
                    <a16:creationId xmlns:a16="http://schemas.microsoft.com/office/drawing/2014/main" id="{6F338B80-2C92-8D4D-A16C-60A7C83264D7}"/>
                  </a:ext>
                </a:extLst>
              </p:cNvPr>
              <p:cNvSpPr txBox="1"/>
              <p:nvPr/>
            </p:nvSpPr>
            <p:spPr>
              <a:xfrm>
                <a:off x="2404944" y="2474668"/>
                <a:ext cx="323464" cy="324337"/>
              </a:xfrm>
              <a:prstGeom prst="rect">
                <a:avLst/>
              </a:prstGeom>
              <a:grpFill/>
              <a:ln>
                <a:noFill/>
              </a:ln>
            </p:spPr>
            <p:style>
              <a:lnRef idx="1">
                <a:schemeClr val="accent6"/>
              </a:lnRef>
              <a:fillRef idx="2">
                <a:schemeClr val="accent6"/>
              </a:fillRef>
              <a:effectRef idx="1">
                <a:schemeClr val="accent6"/>
              </a:effectRef>
              <a:fontRef idx="minor">
                <a:schemeClr val="dk1"/>
              </a:fontRef>
            </p:style>
            <p:txBody>
              <a:bodyPr spcFirstLastPara="0" vert="horz" wrap="square" lIns="0" tIns="0" rIns="0" bIns="0" numCol="1" spcCol="1270" anchor="ctr" anchorCtr="0">
                <a:noAutofit/>
              </a:bodyPr>
              <a:lstStyle/>
              <a:p>
                <a:pPr algn="ctr" defTabSz="622300" eaLnBrk="0" fontAlgn="base" hangingPunct="0">
                  <a:lnSpc>
                    <a:spcPct val="90000"/>
                  </a:lnSpc>
                  <a:spcBef>
                    <a:spcPct val="0"/>
                  </a:spcBef>
                  <a:spcAft>
                    <a:spcPct val="35000"/>
                  </a:spcAft>
                  <a:defRPr/>
                </a:pPr>
                <a:endParaRPr lang="en-US" sz="1400">
                  <a:solidFill>
                    <a:prstClr val="black"/>
                  </a:solidFill>
                  <a:latin typeface="Calibri" panose="020F0502020204030204"/>
                </a:endParaRPr>
              </a:p>
            </p:txBody>
          </p:sp>
        </p:grpSp>
        <p:grpSp>
          <p:nvGrpSpPr>
            <p:cNvPr id="20" name="Group 19">
              <a:extLst>
                <a:ext uri="{FF2B5EF4-FFF2-40B4-BE49-F238E27FC236}">
                  <a16:creationId xmlns:a16="http://schemas.microsoft.com/office/drawing/2014/main" id="{742FAE4A-D4CC-5F45-BFB5-F3D4D7A6AC95}"/>
                </a:ext>
              </a:extLst>
            </p:cNvPr>
            <p:cNvGrpSpPr/>
            <p:nvPr/>
          </p:nvGrpSpPr>
          <p:grpSpPr>
            <a:xfrm>
              <a:off x="5774098" y="3799583"/>
              <a:ext cx="462092" cy="540561"/>
              <a:chOff x="2404944" y="2366556"/>
              <a:chExt cx="462092" cy="540561"/>
            </a:xfrm>
            <a:solidFill>
              <a:schemeClr val="accent6"/>
            </a:solidFill>
          </p:grpSpPr>
          <p:sp>
            <p:nvSpPr>
              <p:cNvPr id="21" name="Right Arrow 20">
                <a:extLst>
                  <a:ext uri="{FF2B5EF4-FFF2-40B4-BE49-F238E27FC236}">
                    <a16:creationId xmlns:a16="http://schemas.microsoft.com/office/drawing/2014/main" id="{900B2F6D-66ED-C44D-8580-59DAE23F45BB}"/>
                  </a:ext>
                </a:extLst>
              </p:cNvPr>
              <p:cNvSpPr/>
              <p:nvPr/>
            </p:nvSpPr>
            <p:spPr>
              <a:xfrm>
                <a:off x="2404944" y="2366556"/>
                <a:ext cx="462092" cy="540561"/>
              </a:xfrm>
              <a:prstGeom prst="rightArrow">
                <a:avLst>
                  <a:gd name="adj1" fmla="val 60000"/>
                  <a:gd name="adj2" fmla="val 50000"/>
                </a:avLst>
              </a:prstGeom>
              <a:grpFill/>
              <a:ln>
                <a:noFill/>
              </a:ln>
            </p:spPr>
            <p:style>
              <a:lnRef idx="1">
                <a:schemeClr val="accent6"/>
              </a:lnRef>
              <a:fillRef idx="2">
                <a:schemeClr val="accent6"/>
              </a:fillRef>
              <a:effectRef idx="1">
                <a:schemeClr val="accent6"/>
              </a:effectRef>
              <a:fontRef idx="minor">
                <a:schemeClr val="dk1"/>
              </a:fontRef>
            </p:style>
          </p:sp>
          <p:sp>
            <p:nvSpPr>
              <p:cNvPr id="22" name="Right Arrow 4">
                <a:extLst>
                  <a:ext uri="{FF2B5EF4-FFF2-40B4-BE49-F238E27FC236}">
                    <a16:creationId xmlns:a16="http://schemas.microsoft.com/office/drawing/2014/main" id="{AF364067-4531-D444-9837-88EA7983D19E}"/>
                  </a:ext>
                </a:extLst>
              </p:cNvPr>
              <p:cNvSpPr txBox="1"/>
              <p:nvPr/>
            </p:nvSpPr>
            <p:spPr>
              <a:xfrm>
                <a:off x="2404944" y="2474668"/>
                <a:ext cx="323464" cy="324337"/>
              </a:xfrm>
              <a:prstGeom prst="rect">
                <a:avLst/>
              </a:prstGeom>
              <a:grpFill/>
              <a:ln>
                <a:noFill/>
              </a:ln>
            </p:spPr>
            <p:style>
              <a:lnRef idx="1">
                <a:schemeClr val="accent6"/>
              </a:lnRef>
              <a:fillRef idx="2">
                <a:schemeClr val="accent6"/>
              </a:fillRef>
              <a:effectRef idx="1">
                <a:schemeClr val="accent6"/>
              </a:effectRef>
              <a:fontRef idx="minor">
                <a:schemeClr val="dk1"/>
              </a:fontRef>
            </p:style>
            <p:txBody>
              <a:bodyPr spcFirstLastPara="0" vert="horz" wrap="square" lIns="0" tIns="0" rIns="0" bIns="0" numCol="1" spcCol="1270" anchor="ctr" anchorCtr="0">
                <a:noAutofit/>
              </a:bodyPr>
              <a:lstStyle/>
              <a:p>
                <a:pPr algn="ctr" defTabSz="622300" eaLnBrk="0" fontAlgn="base" hangingPunct="0">
                  <a:lnSpc>
                    <a:spcPct val="90000"/>
                  </a:lnSpc>
                  <a:spcBef>
                    <a:spcPct val="0"/>
                  </a:spcBef>
                  <a:spcAft>
                    <a:spcPct val="35000"/>
                  </a:spcAft>
                  <a:defRPr/>
                </a:pPr>
                <a:endParaRPr lang="en-US" sz="1400">
                  <a:solidFill>
                    <a:prstClr val="black"/>
                  </a:solidFill>
                  <a:latin typeface="Calibri" panose="020F0502020204030204"/>
                </a:endParaRPr>
              </a:p>
            </p:txBody>
          </p:sp>
        </p:grpSp>
      </p:grpSp>
    </p:spTree>
    <p:extLst>
      <p:ext uri="{BB962C8B-B14F-4D97-AF65-F5344CB8AC3E}">
        <p14:creationId xmlns:p14="http://schemas.microsoft.com/office/powerpoint/2010/main" val="3554106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3"/>
          <p:cNvSpPr>
            <a:spLocks noGrp="1"/>
          </p:cNvSpPr>
          <p:nvPr>
            <p:ph type="title"/>
          </p:nvPr>
        </p:nvSpPr>
        <p:spPr>
          <a:xfrm>
            <a:off x="1981200" y="1327151"/>
            <a:ext cx="3949700" cy="1501775"/>
          </a:xfrm>
        </p:spPr>
        <p:txBody>
          <a:bodyPr>
            <a:noAutofit/>
          </a:bodyPr>
          <a:lstStyle/>
          <a:p>
            <a:pPr algn="ctr" eaLnBrk="1" hangingPunct="1">
              <a:defRPr/>
            </a:pPr>
            <a:r>
              <a:rPr lang="en-US" sz="4000" dirty="0"/>
              <a:t>BASC</a:t>
            </a:r>
            <a:r>
              <a:rPr lang="en-US" sz="4000" baseline="30000" dirty="0"/>
              <a:t>3</a:t>
            </a:r>
            <a:r>
              <a:rPr lang="en-US" sz="4000" dirty="0"/>
              <a:t> Behavioral and Emotional Screening Scale</a:t>
            </a:r>
            <a:r>
              <a:rPr lang="en-US" sz="2800" baseline="30000" dirty="0"/>
              <a:t>©</a:t>
            </a:r>
          </a:p>
        </p:txBody>
      </p:sp>
      <p:sp>
        <p:nvSpPr>
          <p:cNvPr id="5" name="Content Placeholder 4"/>
          <p:cNvSpPr>
            <a:spLocks noGrp="1"/>
          </p:cNvSpPr>
          <p:nvPr>
            <p:ph idx="1"/>
          </p:nvPr>
        </p:nvSpPr>
        <p:spPr>
          <a:xfrm>
            <a:off x="5987223" y="980346"/>
            <a:ext cx="4341408" cy="4732990"/>
          </a:xfrm>
        </p:spPr>
        <p:txBody>
          <a:bodyPr rtlCol="0">
            <a:normAutofit fontScale="85000" lnSpcReduction="20000"/>
          </a:bodyPr>
          <a:lstStyle/>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0" indent="0" algn="ctr">
              <a:buNone/>
              <a:defRPr/>
            </a:pPr>
            <a:r>
              <a:rPr lang="en-US" dirty="0"/>
              <a:t>Available from Pearson Education, </a:t>
            </a:r>
            <a:r>
              <a:rPr lang="en-US" dirty="0" err="1"/>
              <a:t>PsychCorp</a:t>
            </a:r>
            <a:r>
              <a:rPr lang="en-US" sz="2400" baseline="30000" dirty="0" err="1"/>
              <a:t>TM</a:t>
            </a:r>
            <a:r>
              <a:rPr lang="en-US" dirty="0"/>
              <a:t> </a:t>
            </a:r>
          </a:p>
          <a:p>
            <a:pPr marL="0" indent="0" algn="ctr">
              <a:buNone/>
              <a:defRPr/>
            </a:pPr>
            <a:endParaRPr lang="en-US" sz="2800" dirty="0"/>
          </a:p>
          <a:p>
            <a:pPr marL="0" indent="0" algn="ctr">
              <a:buNone/>
              <a:defRPr/>
            </a:pPr>
            <a:r>
              <a:rPr lang="en-US" sz="2800" dirty="0"/>
              <a:t>(BASC</a:t>
            </a:r>
            <a:r>
              <a:rPr lang="en-US" sz="2800" baseline="30000" dirty="0"/>
              <a:t>3</a:t>
            </a:r>
            <a:r>
              <a:rPr lang="en-US" sz="2800" dirty="0"/>
              <a:t> BESS; </a:t>
            </a:r>
          </a:p>
          <a:p>
            <a:pPr marL="0" indent="0" algn="ctr">
              <a:buNone/>
              <a:defRPr/>
            </a:pPr>
            <a:r>
              <a:rPr lang="en-US" sz="2800" dirty="0" err="1"/>
              <a:t>Kamphaus</a:t>
            </a:r>
            <a:r>
              <a:rPr lang="en-US" sz="2800" dirty="0"/>
              <a:t> &amp; Reynolds, 2015)</a:t>
            </a:r>
          </a:p>
        </p:txBody>
      </p:sp>
      <p:pic>
        <p:nvPicPr>
          <p:cNvPr id="93188"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44100" y="2828925"/>
            <a:ext cx="30239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
          <p:cNvSpPr>
            <a:spLocks noChangeArrowheads="1"/>
          </p:cNvSpPr>
          <p:nvPr/>
        </p:nvSpPr>
        <p:spPr bwMode="auto">
          <a:xfrm>
            <a:off x="6324600" y="6413500"/>
            <a:ext cx="38058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solidFill>
                  <a:prstClr val="white"/>
                </a:solidFill>
              </a:rPr>
              <a:t>Copyright NCS Pearson, 2007</a:t>
            </a:r>
            <a:endParaRPr lang="en-US" sz="2000" dirty="0">
              <a:solidFill>
                <a:prstClr val="white"/>
              </a:solidFill>
            </a:endParaRPr>
          </a:p>
        </p:txBody>
      </p:sp>
    </p:spTree>
    <p:extLst>
      <p:ext uri="{BB962C8B-B14F-4D97-AF65-F5344CB8AC3E}">
        <p14:creationId xmlns:p14="http://schemas.microsoft.com/office/powerpoint/2010/main" val="10229782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020762"/>
          </a:xfrm>
        </p:spPr>
        <p:txBody>
          <a:bodyPr>
            <a:noAutofit/>
          </a:bodyPr>
          <a:lstStyle/>
          <a:p>
            <a:r>
              <a:rPr lang="en-US" sz="3000" dirty="0">
                <a:latin typeface="Bradley Hand ITC" pitchFamily="66" charset="0"/>
              </a:rPr>
              <a:t>BASC</a:t>
            </a:r>
            <a:r>
              <a:rPr lang="en-US" sz="3000" baseline="30000" dirty="0"/>
              <a:t>2</a:t>
            </a:r>
            <a:r>
              <a:rPr lang="en-US" sz="3000" dirty="0"/>
              <a:t> – Behavior and Emotional Screening Scale</a:t>
            </a:r>
            <a:br>
              <a:rPr lang="en-US" sz="3000" dirty="0"/>
            </a:br>
            <a:r>
              <a:rPr lang="en-US" sz="3000" dirty="0"/>
              <a:t>Spring 2012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5984974"/>
              </p:ext>
            </p:extLst>
          </p:nvPr>
        </p:nvGraphicFramePr>
        <p:xfrm>
          <a:off x="1620819" y="1191409"/>
          <a:ext cx="9144000"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2895600" y="1767840"/>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24</a:t>
            </a:r>
          </a:p>
        </p:txBody>
      </p:sp>
      <p:sp>
        <p:nvSpPr>
          <p:cNvPr id="6" name="Rectangle 5"/>
          <p:cNvSpPr/>
          <p:nvPr/>
        </p:nvSpPr>
        <p:spPr>
          <a:xfrm>
            <a:off x="2895600" y="2225040"/>
            <a:ext cx="7620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a:t>
            </a:r>
            <a:r>
              <a:rPr lang="en-US" sz="1400" dirty="0">
                <a:solidFill>
                  <a:prstClr val="black"/>
                </a:solidFill>
              </a:rPr>
              <a:t>= 67</a:t>
            </a:r>
          </a:p>
        </p:txBody>
      </p:sp>
      <p:sp>
        <p:nvSpPr>
          <p:cNvPr id="7" name="Rectangle 6"/>
          <p:cNvSpPr/>
          <p:nvPr/>
        </p:nvSpPr>
        <p:spPr>
          <a:xfrm>
            <a:off x="2743201" y="2682240"/>
            <a:ext cx="907473"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533</a:t>
            </a:r>
          </a:p>
        </p:txBody>
      </p:sp>
      <p:sp>
        <p:nvSpPr>
          <p:cNvPr id="8" name="Rectangle 7"/>
          <p:cNvSpPr/>
          <p:nvPr/>
        </p:nvSpPr>
        <p:spPr>
          <a:xfrm>
            <a:off x="2895600" y="5839609"/>
            <a:ext cx="7047807"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black"/>
                </a:solidFill>
              </a:rPr>
              <a:t>N = 624                  n = 219                n = 202               n = 203</a:t>
            </a:r>
          </a:p>
        </p:txBody>
      </p:sp>
      <p:sp>
        <p:nvSpPr>
          <p:cNvPr id="9" name="TextBox 8"/>
          <p:cNvSpPr txBox="1"/>
          <p:nvPr/>
        </p:nvSpPr>
        <p:spPr>
          <a:xfrm>
            <a:off x="1336638" y="6079877"/>
            <a:ext cx="10465398" cy="738664"/>
          </a:xfrm>
          <a:prstGeom prst="rect">
            <a:avLst/>
          </a:prstGeom>
          <a:noFill/>
        </p:spPr>
        <p:txBody>
          <a:bodyPr wrap="square" rtlCol="0">
            <a:spAutoFit/>
          </a:bodyPr>
          <a:lstStyle/>
          <a:p>
            <a:pPr indent="-457200"/>
            <a:r>
              <a:rPr lang="en-US" altLang="en-US" sz="1400" dirty="0">
                <a:solidFill>
                  <a:prstClr val="black"/>
                </a:solidFill>
                <a:latin typeface="Times New Roman" panose="02020603050405020304" pitchFamily="18" charset="0"/>
                <a:cs typeface="Times New Roman" panose="02020603050405020304" pitchFamily="18" charset="0"/>
              </a:rPr>
              <a:t>Lane, K. L., Oakes, W. P., Common, E. A., </a:t>
            </a:r>
            <a:r>
              <a:rPr lang="en-US" altLang="en-US" sz="1400" dirty="0" err="1">
                <a:solidFill>
                  <a:prstClr val="black"/>
                </a:solidFill>
                <a:latin typeface="Times New Roman" panose="02020603050405020304" pitchFamily="18" charset="0"/>
                <a:cs typeface="Times New Roman" panose="02020603050405020304" pitchFamily="18" charset="0"/>
              </a:rPr>
              <a:t>Zorigian</a:t>
            </a:r>
            <a:r>
              <a:rPr lang="en-US" altLang="en-US" sz="1400" dirty="0">
                <a:solidFill>
                  <a:prstClr val="black"/>
                </a:solidFill>
                <a:latin typeface="Times New Roman" panose="02020603050405020304" pitchFamily="18" charset="0"/>
                <a:cs typeface="Times New Roman" panose="02020603050405020304" pitchFamily="18" charset="0"/>
              </a:rPr>
              <a:t>, K., &amp; Brunsting, N. (2012). Project Screen and Support: Initial </a:t>
            </a:r>
            <a:endParaRPr lang="en-US" altLang="en-US" sz="600" dirty="0">
              <a:solidFill>
                <a:prstClr val="black"/>
              </a:solidFill>
            </a:endParaRPr>
          </a:p>
          <a:p>
            <a:pPr indent="-457200"/>
            <a:r>
              <a:rPr lang="en-US" altLang="en-US" sz="1400" dirty="0">
                <a:solidFill>
                  <a:prstClr val="black"/>
                </a:solidFill>
                <a:latin typeface="Times New Roman" panose="02020603050405020304" pitchFamily="18" charset="0"/>
                <a:cs typeface="Times New Roman" panose="02020603050405020304" pitchFamily="18" charset="0"/>
              </a:rPr>
              <a:t>evidence between the SRSS-IE and the BASC2-BESS at the middle school level. </a:t>
            </a:r>
            <a:r>
              <a:rPr lang="en-US" altLang="en-US" sz="1400" i="1" dirty="0">
                <a:solidFill>
                  <a:prstClr val="black"/>
                </a:solidFill>
                <a:latin typeface="Times New Roman" panose="02020603050405020304" pitchFamily="18" charset="0"/>
                <a:cs typeface="Times New Roman" panose="02020603050405020304" pitchFamily="18" charset="0"/>
              </a:rPr>
              <a:t>Behavioral Disorders, 44</a:t>
            </a:r>
            <a:r>
              <a:rPr lang="en-US" altLang="en-US" sz="1400" dirty="0">
                <a:solidFill>
                  <a:prstClr val="black"/>
                </a:solidFill>
                <a:latin typeface="Times New Roman" panose="02020603050405020304" pitchFamily="18" charset="0"/>
                <a:cs typeface="Times New Roman" panose="02020603050405020304" pitchFamily="18" charset="0"/>
              </a:rPr>
              <a:t>(3), 162-174. </a:t>
            </a:r>
            <a:r>
              <a:rPr lang="en-US" sz="1400" dirty="0">
                <a:solidFill>
                  <a:prstClr val="black"/>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https://doi.org/10.1177/0198742918794843</a:t>
            </a:r>
            <a:r>
              <a:rPr lang="en-US" altLang="en-US" sz="1400" dirty="0">
                <a:solidFill>
                  <a:prstClr val="black"/>
                </a:solidFill>
                <a:latin typeface="Times New Roman" panose="02020603050405020304" pitchFamily="18" charset="0"/>
                <a:cs typeface="Times New Roman" panose="02020603050405020304" pitchFamily="18" charset="0"/>
              </a:rPr>
              <a:t> </a:t>
            </a:r>
            <a:endParaRPr lang="en-US"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273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1693244" y="1006450"/>
            <a:ext cx="4710143" cy="1700212"/>
          </a:xfrm>
        </p:spPr>
        <p:txBody>
          <a:bodyPr>
            <a:noAutofit/>
          </a:bodyPr>
          <a:lstStyle/>
          <a:p>
            <a:pPr algn="ctr" eaLnBrk="1" hangingPunct="1">
              <a:defRPr/>
            </a:pPr>
            <a:r>
              <a:rPr lang="en-US" sz="3600" dirty="0"/>
              <a:t>Social Skills </a:t>
            </a:r>
            <a:br>
              <a:rPr lang="en-US" sz="3600" dirty="0"/>
            </a:br>
            <a:r>
              <a:rPr lang="en-US" sz="3600" dirty="0"/>
              <a:t>Improvement System – Performance Screening Guide</a:t>
            </a:r>
          </a:p>
        </p:txBody>
      </p:sp>
      <p:sp>
        <p:nvSpPr>
          <p:cNvPr id="5" name="Content Placeholder 4"/>
          <p:cNvSpPr>
            <a:spLocks noGrp="1"/>
          </p:cNvSpPr>
          <p:nvPr>
            <p:ph idx="1"/>
          </p:nvPr>
        </p:nvSpPr>
        <p:spPr>
          <a:xfrm>
            <a:off x="6013939" y="1017947"/>
            <a:ext cx="3970806" cy="5105400"/>
          </a:xfrm>
        </p:spPr>
        <p:txBody>
          <a:bodyPr rtlCol="0">
            <a:normAutofit fontScale="85000" lnSpcReduction="20000"/>
          </a:bodyPr>
          <a:lstStyle/>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0" indent="0">
              <a:buNone/>
              <a:defRPr/>
            </a:pPr>
            <a:endParaRPr lang="en-US" dirty="0"/>
          </a:p>
          <a:p>
            <a:pPr marL="0" indent="0" algn="ctr">
              <a:buNone/>
              <a:defRPr/>
            </a:pPr>
            <a:r>
              <a:rPr lang="en-US" dirty="0"/>
              <a:t>Available from Pearson Education, </a:t>
            </a:r>
            <a:r>
              <a:rPr lang="en-US" dirty="0" err="1"/>
              <a:t>PsychCorp</a:t>
            </a:r>
            <a:r>
              <a:rPr lang="en-US" sz="2400" baseline="30000" dirty="0" err="1"/>
              <a:t>TM</a:t>
            </a:r>
            <a:r>
              <a:rPr lang="en-US" dirty="0"/>
              <a:t> </a:t>
            </a:r>
          </a:p>
          <a:p>
            <a:pPr marL="0" indent="0">
              <a:buNone/>
              <a:defRPr/>
            </a:pPr>
            <a:endParaRPr lang="en-US" dirty="0"/>
          </a:p>
          <a:p>
            <a:pPr marL="0" indent="0" algn="ctr">
              <a:buNone/>
              <a:defRPr/>
            </a:pPr>
            <a:endParaRPr lang="en-US" sz="2800" dirty="0"/>
          </a:p>
          <a:p>
            <a:pPr marL="0" indent="0" algn="ctr">
              <a:buNone/>
              <a:defRPr/>
            </a:pPr>
            <a:r>
              <a:rPr lang="en-US" dirty="0"/>
              <a:t>(</a:t>
            </a:r>
            <a:r>
              <a:rPr lang="en-US" dirty="0" err="1"/>
              <a:t>SSiS</a:t>
            </a:r>
            <a:r>
              <a:rPr lang="en-US" dirty="0"/>
              <a:t>- PSG; Elliott &amp; Gresham, 2007)</a:t>
            </a:r>
          </a:p>
        </p:txBody>
      </p:sp>
      <p:pic>
        <p:nvPicPr>
          <p:cNvPr id="96260"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04280" y="3090926"/>
            <a:ext cx="30239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97722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noFill/>
          <a:ln>
            <a:noFill/>
          </a:ln>
        </p:spPr>
        <p:txBody>
          <a:bodyPr>
            <a:noAutofit/>
          </a:bodyPr>
          <a:lstStyle/>
          <a:p>
            <a:r>
              <a:rPr lang="en-US" sz="2400">
                <a:cs typeface="Times New Roman" pitchFamily="18" charset="0"/>
              </a:rPr>
              <a:t>Social Skills Improvement System – Performance Screening Guide</a:t>
            </a:r>
            <a:br>
              <a:rPr lang="en-US" sz="2400">
                <a:cs typeface="Times New Roman" pitchFamily="18" charset="0"/>
              </a:rPr>
            </a:br>
            <a:r>
              <a:rPr lang="en-US" sz="2400">
                <a:cs typeface="Times New Roman" pitchFamily="18" charset="0"/>
              </a:rPr>
              <a:t>Spring 2012 – Total School</a:t>
            </a:r>
            <a:endParaRPr lang="en-US" sz="2400" dirty="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0616142"/>
              </p:ext>
            </p:extLst>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a:t>
            </a:r>
            <a:r>
              <a:rPr lang="en-US" sz="1400" dirty="0">
                <a:solidFill>
                  <a:prstClr val="black"/>
                </a:solidFill>
              </a:rPr>
              <a:t>=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212</a:t>
            </a:r>
          </a:p>
        </p:txBody>
      </p:sp>
      <p:sp>
        <p:nvSpPr>
          <p:cNvPr id="8" name="Rectangle 7"/>
          <p:cNvSpPr/>
          <p:nvPr/>
        </p:nvSpPr>
        <p:spPr>
          <a:xfrm>
            <a:off x="2805356" y="58914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black"/>
                </a:solidFill>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a:t>
            </a:r>
            <a:r>
              <a:rPr lang="en-US" sz="1400" dirty="0">
                <a:solidFill>
                  <a:prstClr val="black"/>
                </a:solidFill>
              </a:rPr>
              <a:t>=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a:t>
            </a:r>
            <a:r>
              <a:rPr lang="en-US" sz="1400" dirty="0">
                <a:solidFill>
                  <a:prstClr val="black"/>
                </a:solidFill>
              </a:rPr>
              <a:t>=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31</a:t>
            </a:r>
          </a:p>
        </p:txBody>
      </p:sp>
      <p:sp>
        <p:nvSpPr>
          <p:cNvPr id="16" name="Rectangle 15"/>
          <p:cNvSpPr/>
          <p:nvPr/>
        </p:nvSpPr>
        <p:spPr>
          <a:xfrm>
            <a:off x="9129956" y="2758621"/>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271</a:t>
            </a:r>
          </a:p>
        </p:txBody>
      </p:sp>
      <p:sp>
        <p:nvSpPr>
          <p:cNvPr id="18" name="TextBox 17"/>
          <p:cNvSpPr txBox="1"/>
          <p:nvPr/>
        </p:nvSpPr>
        <p:spPr>
          <a:xfrm>
            <a:off x="1524001" y="6391570"/>
            <a:ext cx="9143999" cy="461665"/>
          </a:xfrm>
          <a:prstGeom prst="rect">
            <a:avLst/>
          </a:prstGeom>
          <a:noFill/>
        </p:spPr>
        <p:txBody>
          <a:bodyPr wrap="square" rtlCol="0">
            <a:spAutoFit/>
          </a:bodyPr>
          <a:lstStyle/>
          <a:p>
            <a:r>
              <a:rPr lang="en-US" sz="1200" dirty="0">
                <a:solidFill>
                  <a:prstClr val="black"/>
                </a:solidFill>
              </a:rPr>
              <a:t>Lane, K. L., Oakes, W. P., &amp; Magill, L. (2013). Primary prevention efforts: How do we implemented and monitor the Tier 1 component of our Comprehensive, Integrated, Three-Tiered (Ci3T) Model?, </a:t>
            </a:r>
            <a:r>
              <a:rPr lang="en-US" sz="1200" i="1" dirty="0">
                <a:solidFill>
                  <a:prstClr val="black"/>
                </a:solidFill>
              </a:rPr>
              <a:t>Preventing School Failure, 58</a:t>
            </a:r>
            <a:r>
              <a:rPr lang="en-US" sz="1200" dirty="0">
                <a:solidFill>
                  <a:prstClr val="black"/>
                </a:solidFill>
              </a:rPr>
              <a:t>(1), 143-158. </a:t>
            </a:r>
          </a:p>
        </p:txBody>
      </p:sp>
    </p:spTree>
    <p:extLst>
      <p:ext uri="{BB962C8B-B14F-4D97-AF65-F5344CB8AC3E}">
        <p14:creationId xmlns:p14="http://schemas.microsoft.com/office/powerpoint/2010/main" val="30694235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1693244" y="1006450"/>
            <a:ext cx="4710143" cy="1700212"/>
          </a:xfrm>
        </p:spPr>
        <p:txBody>
          <a:bodyPr>
            <a:noAutofit/>
          </a:bodyPr>
          <a:lstStyle/>
          <a:p>
            <a:pPr algn="ctr" eaLnBrk="1" hangingPunct="1">
              <a:defRPr/>
            </a:pPr>
            <a:r>
              <a:rPr lang="en-US" sz="3600" dirty="0"/>
              <a:t>Social, Academic, and Emotional Behavior Risk Screener</a:t>
            </a:r>
          </a:p>
        </p:txBody>
      </p:sp>
      <p:sp>
        <p:nvSpPr>
          <p:cNvPr id="5" name="Content Placeholder 4"/>
          <p:cNvSpPr>
            <a:spLocks noGrp="1"/>
          </p:cNvSpPr>
          <p:nvPr>
            <p:ph idx="1"/>
          </p:nvPr>
        </p:nvSpPr>
        <p:spPr>
          <a:xfrm>
            <a:off x="6013939" y="1017947"/>
            <a:ext cx="3970806" cy="5105400"/>
          </a:xfrm>
        </p:spPr>
        <p:txBody>
          <a:bodyPr rtlCol="0">
            <a:normAutofit fontScale="77500" lnSpcReduction="20000"/>
          </a:bodyPr>
          <a:lstStyle/>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0" indent="0">
              <a:buNone/>
              <a:defRPr/>
            </a:pPr>
            <a:endParaRPr lang="en-US" dirty="0"/>
          </a:p>
          <a:p>
            <a:pPr marL="0" indent="0" algn="ctr">
              <a:buNone/>
              <a:defRPr/>
            </a:pPr>
            <a:r>
              <a:rPr lang="en-US" dirty="0"/>
              <a:t>Available from </a:t>
            </a:r>
            <a:r>
              <a:rPr lang="en-US" dirty="0" err="1"/>
              <a:t>Fastbridge</a:t>
            </a:r>
            <a:r>
              <a:rPr lang="en-US" dirty="0"/>
              <a:t> Learning</a:t>
            </a:r>
          </a:p>
          <a:p>
            <a:pPr marL="0" indent="0">
              <a:buNone/>
              <a:defRPr/>
            </a:pPr>
            <a:endParaRPr lang="en-US" dirty="0"/>
          </a:p>
          <a:p>
            <a:pPr marL="0" indent="0" algn="ctr">
              <a:buNone/>
              <a:defRPr/>
            </a:pPr>
            <a:endParaRPr lang="en-US" sz="2800" dirty="0"/>
          </a:p>
          <a:p>
            <a:pPr marL="0" indent="0" algn="ctr">
              <a:buNone/>
              <a:defRPr/>
            </a:pPr>
            <a:r>
              <a:rPr lang="en-US" dirty="0"/>
              <a:t>(SAEBRS; </a:t>
            </a:r>
            <a:r>
              <a:rPr lang="en-US" dirty="0" err="1"/>
              <a:t>Kilgus</a:t>
            </a:r>
            <a:r>
              <a:rPr lang="en-US" dirty="0"/>
              <a:t>, </a:t>
            </a:r>
            <a:r>
              <a:rPr lang="en-US" dirty="0" err="1"/>
              <a:t>Chafouleas</a:t>
            </a:r>
            <a:r>
              <a:rPr lang="en-US" dirty="0"/>
              <a:t>, &amp; Riley-Tillman, 2013)</a:t>
            </a:r>
          </a:p>
        </p:txBody>
      </p:sp>
      <p:pic>
        <p:nvPicPr>
          <p:cNvPr id="96260"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04280" y="3090926"/>
            <a:ext cx="30239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1129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864351169"/>
              </p:ext>
            </p:extLst>
          </p:nvPr>
        </p:nvGraphicFramePr>
        <p:xfrm>
          <a:off x="1990165" y="761064"/>
          <a:ext cx="7913161" cy="5037203"/>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1714500" y="5903893"/>
            <a:ext cx="8966200" cy="954107"/>
          </a:xfrm>
          <a:prstGeom prst="rect">
            <a:avLst/>
          </a:prstGeom>
        </p:spPr>
        <p:txBody>
          <a:bodyPr wrap="square">
            <a:spAutoFit/>
          </a:bodyPr>
          <a:lstStyle/>
          <a:p>
            <a:r>
              <a:rPr lang="en-US" sz="1400" dirty="0">
                <a:solidFill>
                  <a:prstClr val="black"/>
                </a:solidFill>
                <a:latin typeface="Times New Roman" panose="02020603050405020304" pitchFamily="18" charset="0"/>
                <a:ea typeface="Calibri" panose="020F0502020204030204" pitchFamily="34" charset="0"/>
              </a:rPr>
              <a:t>Note - we present the percentage of students by risk category on the total scale and each subscale, as we find the two-step approach to subscale interpretation is the most defensible). </a:t>
            </a:r>
            <a:r>
              <a:rPr lang="en-US" sz="1400" dirty="0">
                <a:solidFill>
                  <a:prstClr val="black"/>
                </a:solidFill>
                <a:latin typeface="Times New Roman" panose="02020603050405020304" pitchFamily="18" charset="0"/>
              </a:rPr>
              <a:t>Source. </a:t>
            </a:r>
            <a:r>
              <a:rPr lang="en-US" sz="1400" dirty="0" err="1">
                <a:solidFill>
                  <a:prstClr val="black"/>
                </a:solidFill>
                <a:latin typeface="Times New Roman" panose="02020603050405020304" pitchFamily="18" charset="0"/>
              </a:rPr>
              <a:t>Kilgus</a:t>
            </a:r>
            <a:r>
              <a:rPr lang="en-US" sz="1400" dirty="0">
                <a:solidFill>
                  <a:prstClr val="black"/>
                </a:solidFill>
                <a:latin typeface="Times New Roman" panose="02020603050405020304" pitchFamily="18" charset="0"/>
              </a:rPr>
              <a:t>, Kilpatrick, Taylor, Eklund, &amp; von der </a:t>
            </a:r>
            <a:r>
              <a:rPr lang="en-US" sz="1400" dirty="0" err="1">
                <a:solidFill>
                  <a:prstClr val="black"/>
                </a:solidFill>
                <a:latin typeface="Times New Roman" panose="02020603050405020304" pitchFamily="18" charset="0"/>
              </a:rPr>
              <a:t>Embse</a:t>
            </a:r>
            <a:r>
              <a:rPr lang="en-US" sz="1400" dirty="0">
                <a:solidFill>
                  <a:prstClr val="black"/>
                </a:solidFill>
                <a:latin typeface="Times New Roman" panose="02020603050405020304" pitchFamily="18" charset="0"/>
              </a:rPr>
              <a:t>, 2016 </a:t>
            </a:r>
          </a:p>
          <a:p>
            <a:endParaRPr lang="en-US" sz="1400" dirty="0">
              <a:solidFill>
                <a:prstClr val="black"/>
              </a:solidFill>
              <a:latin typeface="Times New Roman" panose="02020603050405020304" pitchFamily="18" charset="0"/>
              <a:ea typeface="Calibri" panose="020F0502020204030204" pitchFamily="34" charset="0"/>
            </a:endParaRPr>
          </a:p>
        </p:txBody>
      </p:sp>
      <p:sp>
        <p:nvSpPr>
          <p:cNvPr id="8" name="TextBox 7"/>
          <p:cNvSpPr txBox="1"/>
          <p:nvPr/>
        </p:nvSpPr>
        <p:spPr>
          <a:xfrm>
            <a:off x="1524000" y="1"/>
            <a:ext cx="8864600" cy="830997"/>
          </a:xfrm>
          <a:prstGeom prst="rect">
            <a:avLst/>
          </a:prstGeom>
          <a:noFill/>
        </p:spPr>
        <p:txBody>
          <a:bodyPr wrap="square" rtlCol="0">
            <a:spAutoFit/>
          </a:bodyPr>
          <a:lstStyle/>
          <a:p>
            <a:r>
              <a:rPr lang="en-US" sz="2400" dirty="0">
                <a:solidFill>
                  <a:prstClr val="black"/>
                </a:solidFill>
                <a:latin typeface="Calibri Light" panose="020F0302020204030204"/>
              </a:rPr>
              <a:t>SAMPLE DATA: SAEBRS</a:t>
            </a:r>
          </a:p>
          <a:p>
            <a:r>
              <a:rPr lang="en-US" sz="2400" dirty="0">
                <a:solidFill>
                  <a:prstClr val="black"/>
                </a:solidFill>
                <a:latin typeface="Calibri Light" panose="020F0302020204030204"/>
              </a:rPr>
              <a:t>Large Urban Elementary - Fall Screening Data </a:t>
            </a:r>
          </a:p>
        </p:txBody>
      </p:sp>
    </p:spTree>
    <p:extLst>
      <p:ext uri="{BB962C8B-B14F-4D97-AF65-F5344CB8AC3E}">
        <p14:creationId xmlns:p14="http://schemas.microsoft.com/office/powerpoint/2010/main" val="285110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133600" y="381000"/>
          <a:ext cx="79248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7916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Tree>
    <p:extLst>
      <p:ext uri="{BB962C8B-B14F-4D97-AF65-F5344CB8AC3E}">
        <p14:creationId xmlns:p14="http://schemas.microsoft.com/office/powerpoint/2010/main" val="1729710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717385"/>
            <a:ext cx="8229600" cy="609600"/>
          </a:xfrm>
          <a:prstGeom prst="rect">
            <a:avLst/>
          </a:prstGeom>
        </p:spPr>
        <p:txBody>
          <a:bodyPr rtlCol="0">
            <a:noAutofit/>
          </a:bodyPr>
          <a:lstStyle/>
          <a:p>
            <a:pPr algn="ctr">
              <a:defRPr/>
            </a:pPr>
            <a:r>
              <a:rPr lang="en-US" sz="3200" dirty="0">
                <a:solidFill>
                  <a:prstClr val="black"/>
                </a:solidFill>
                <a:latin typeface="Calibri"/>
              </a:rPr>
              <a:t>SRSS-E7 Results – All Students</a:t>
            </a:r>
          </a:p>
        </p:txBody>
      </p:sp>
      <p:sp>
        <p:nvSpPr>
          <p:cNvPr id="8" name="Rectangle 2"/>
          <p:cNvSpPr txBox="1">
            <a:spLocks noChangeArrowheads="1"/>
          </p:cNvSpPr>
          <p:nvPr/>
        </p:nvSpPr>
        <p:spPr>
          <a:xfrm>
            <a:off x="1981200" y="152400"/>
            <a:ext cx="8229600" cy="609600"/>
          </a:xfrm>
          <a:prstGeom prst="rect">
            <a:avLst/>
          </a:prstGeom>
          <a:noFill/>
        </p:spPr>
        <p:txBody>
          <a:bodyPr rtlCol="0">
            <a:noAutofit/>
          </a:bodyPr>
          <a:lstStyle/>
          <a:p>
            <a:pPr algn="ctr">
              <a:defRPr/>
            </a:pPr>
            <a:r>
              <a:rPr lang="en-US" sz="3200" dirty="0">
                <a:solidFill>
                  <a:prstClr val="black"/>
                </a:solidFill>
                <a:latin typeface="Arial" charset="0"/>
              </a:rPr>
              <a:t>Sample Middle School:</a:t>
            </a:r>
            <a:r>
              <a:rPr lang="en-US" sz="3600" dirty="0">
                <a:solidFill>
                  <a:prstClr val="black"/>
                </a:solidFill>
                <a:latin typeface="Calibri"/>
              </a:rPr>
              <a:t> Fall</a:t>
            </a:r>
          </a:p>
        </p:txBody>
      </p:sp>
      <p:graphicFrame>
        <p:nvGraphicFramePr>
          <p:cNvPr id="2" name="Chart 1"/>
          <p:cNvGraphicFramePr/>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ight Arrow 10"/>
          <p:cNvSpPr/>
          <p:nvPr/>
        </p:nvSpPr>
        <p:spPr>
          <a:xfrm>
            <a:off x="1676400" y="54864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4108373" y="1784185"/>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26</a:t>
            </a:r>
          </a:p>
        </p:txBody>
      </p:sp>
      <p:sp>
        <p:nvSpPr>
          <p:cNvPr id="9" name="Rectangle 8"/>
          <p:cNvSpPr/>
          <p:nvPr/>
        </p:nvSpPr>
        <p:spPr>
          <a:xfrm>
            <a:off x="4135915" y="2241385"/>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N = 89</a:t>
            </a:r>
          </a:p>
        </p:txBody>
      </p:sp>
      <p:sp>
        <p:nvSpPr>
          <p:cNvPr id="10" name="Rectangle 9"/>
          <p:cNvSpPr/>
          <p:nvPr/>
        </p:nvSpPr>
        <p:spPr>
          <a:xfrm>
            <a:off x="4135915" y="2698585"/>
            <a:ext cx="8382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554</a:t>
            </a:r>
          </a:p>
        </p:txBody>
      </p:sp>
      <p:sp>
        <p:nvSpPr>
          <p:cNvPr id="12" name="Rectangle 11"/>
          <p:cNvSpPr/>
          <p:nvPr/>
        </p:nvSpPr>
        <p:spPr>
          <a:xfrm>
            <a:off x="5687458" y="1781801"/>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12</a:t>
            </a:r>
          </a:p>
        </p:txBody>
      </p:sp>
      <p:sp>
        <p:nvSpPr>
          <p:cNvPr id="13" name="Rectangle 12"/>
          <p:cNvSpPr/>
          <p:nvPr/>
        </p:nvSpPr>
        <p:spPr>
          <a:xfrm>
            <a:off x="5715000" y="2239001"/>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N = 66</a:t>
            </a:r>
          </a:p>
        </p:txBody>
      </p:sp>
      <p:sp>
        <p:nvSpPr>
          <p:cNvPr id="14" name="Rectangle 13"/>
          <p:cNvSpPr/>
          <p:nvPr/>
        </p:nvSpPr>
        <p:spPr>
          <a:xfrm>
            <a:off x="5715000" y="2696201"/>
            <a:ext cx="8382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550</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2339092"/>
            <a:ext cx="9144000" cy="3000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04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dirty="0"/>
              <a:t>Screening Data: High School Yrs1-3</a:t>
            </a:r>
          </a:p>
        </p:txBody>
      </p:sp>
      <p:graphicFrame>
        <p:nvGraphicFramePr>
          <p:cNvPr id="4" name="Content Placeholder 3"/>
          <p:cNvGraphicFramePr>
            <a:graphicFrameLocks noGrp="1"/>
          </p:cNvGraphicFramePr>
          <p:nvPr>
            <p:ph idx="1"/>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100" b="1" u="none" strike="noStrike" dirty="0">
                          <a:effectLst/>
                        </a:rPr>
                        <a:t>Fall- SRSSIE-I</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Fall- SRSSIE-E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Low</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Moderate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80.28%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10.36%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9.36%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89.56%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2.42%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90.18%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5.66%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2017</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91.29%</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6.18%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2.54%</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90.91%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3.86%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5.23%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92.22%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6.20%</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1.58%</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100" b="1" u="none" strike="noStrike" dirty="0">
                          <a:effectLst/>
                        </a:rPr>
                        <a:t>WTR-SRSSIE-I</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WTR-SRSSIE-E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Low</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Moderate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3.26%</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4.85%</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2017</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4.85%</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88.79%</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8.52%</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2.69%</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3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7886700" cy="1325563"/>
          </a:xfrm>
        </p:spPr>
        <p:txBody>
          <a:bodyPr/>
          <a:lstStyle/>
          <a:p>
            <a:r>
              <a:rPr lang="en-US" dirty="0"/>
              <a:t>Data sharing…</a:t>
            </a:r>
          </a:p>
        </p:txBody>
      </p:sp>
      <p:sp>
        <p:nvSpPr>
          <p:cNvPr id="3" name="Content Placeholder 2"/>
          <p:cNvSpPr>
            <a:spLocks noGrp="1"/>
          </p:cNvSpPr>
          <p:nvPr>
            <p:ph idx="1"/>
          </p:nvPr>
        </p:nvSpPr>
        <p:spPr>
          <a:xfrm>
            <a:off x="1834058" y="1971414"/>
            <a:ext cx="8229600" cy="4819326"/>
          </a:xfrm>
        </p:spPr>
        <p:txBody>
          <a:bodyPr/>
          <a:lstStyle/>
          <a:p>
            <a:r>
              <a:rPr lang="en-US" dirty="0"/>
              <a:t>Schoolwide data</a:t>
            </a:r>
          </a:p>
          <a:p>
            <a:pPr marL="457200" lvl="1" indent="0">
              <a:buNone/>
            </a:pPr>
            <a:r>
              <a:rPr lang="en-US" dirty="0"/>
              <a:t>…decisions related to primary prevention efforts</a:t>
            </a:r>
          </a:p>
          <a:p>
            <a:pPr marL="457200" lvl="1" indent="0">
              <a:buNone/>
            </a:pPr>
            <a:endParaRPr lang="en-US" dirty="0"/>
          </a:p>
          <a:p>
            <a:r>
              <a:rPr lang="en-US" dirty="0"/>
              <a:t>Grade / Department / Class</a:t>
            </a:r>
          </a:p>
          <a:p>
            <a:pPr marL="457200" lvl="1" indent="0">
              <a:buNone/>
            </a:pPr>
            <a:r>
              <a:rPr lang="en-US" dirty="0"/>
              <a:t>…implications for teachers’ practice</a:t>
            </a:r>
          </a:p>
          <a:p>
            <a:pPr marL="0" indent="0">
              <a:buNone/>
            </a:pPr>
            <a:endParaRPr lang="en-US" dirty="0"/>
          </a:p>
          <a:p>
            <a:pPr marL="0" indent="0">
              <a:buNone/>
            </a:pPr>
            <a:endParaRPr lang="en-US" dirty="0"/>
          </a:p>
          <a:p>
            <a:pPr marL="347663" indent="-347663"/>
            <a:r>
              <a:rPr lang="en-US" dirty="0"/>
              <a:t>Individual student </a:t>
            </a:r>
          </a:p>
          <a:p>
            <a:pPr marL="457200" lvl="1" indent="0">
              <a:buNone/>
            </a:pPr>
            <a:r>
              <a:rPr lang="en-US" dirty="0"/>
              <a:t>…decisions about student-based interventions</a:t>
            </a:r>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2847" y="4267201"/>
            <a:ext cx="2114361" cy="1357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5680239" y="948187"/>
            <a:ext cx="1938528" cy="1514475"/>
          </a:xfrm>
          <a:prstGeom prst="rect">
            <a:avLst/>
          </a:prstGeom>
        </p:spPr>
      </p:pic>
      <p:pic>
        <p:nvPicPr>
          <p:cNvPr id="8" name="Picture 7"/>
          <p:cNvPicPr>
            <a:picLocks noChangeAspect="1"/>
          </p:cNvPicPr>
          <p:nvPr/>
        </p:nvPicPr>
        <p:blipFill>
          <a:blip r:embed="rId4"/>
          <a:stretch>
            <a:fillRect/>
          </a:stretch>
        </p:blipFill>
        <p:spPr>
          <a:xfrm>
            <a:off x="7674389" y="2971800"/>
            <a:ext cx="2112089" cy="1526402"/>
          </a:xfrm>
          <a:prstGeom prst="rect">
            <a:avLst/>
          </a:prstGeom>
        </p:spPr>
      </p:pic>
    </p:spTree>
    <p:extLst>
      <p:ext uri="{BB962C8B-B14F-4D97-AF65-F5344CB8AC3E}">
        <p14:creationId xmlns:p14="http://schemas.microsoft.com/office/powerpoint/2010/main" val="33890127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81400" y="152400"/>
            <a:ext cx="51816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panose="020F0502020204030204"/>
              </a:rPr>
              <a:t>Communication and Continuous Improvement</a:t>
            </a:r>
          </a:p>
        </p:txBody>
      </p:sp>
      <p:sp>
        <p:nvSpPr>
          <p:cNvPr id="3" name="Oval 2"/>
          <p:cNvSpPr/>
          <p:nvPr/>
        </p:nvSpPr>
        <p:spPr>
          <a:xfrm>
            <a:off x="4457700" y="1524000"/>
            <a:ext cx="3429000" cy="13716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white"/>
                </a:solidFill>
                <a:latin typeface="Calibri" panose="020F0502020204030204"/>
              </a:rPr>
              <a:t>Ci3T District Leadership Team</a:t>
            </a:r>
          </a:p>
        </p:txBody>
      </p:sp>
      <p:sp>
        <p:nvSpPr>
          <p:cNvPr id="4" name="Rectangle 3"/>
          <p:cNvSpPr/>
          <p:nvPr/>
        </p:nvSpPr>
        <p:spPr>
          <a:xfrm>
            <a:off x="2057400" y="3276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5" name="Rectangle 4"/>
          <p:cNvSpPr/>
          <p:nvPr/>
        </p:nvSpPr>
        <p:spPr>
          <a:xfrm>
            <a:off x="2209800" y="3429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6" name="Rectangle 5"/>
          <p:cNvSpPr/>
          <p:nvPr/>
        </p:nvSpPr>
        <p:spPr>
          <a:xfrm>
            <a:off x="2362200" y="3581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7" name="Rectangle 6"/>
          <p:cNvSpPr/>
          <p:nvPr/>
        </p:nvSpPr>
        <p:spPr>
          <a:xfrm>
            <a:off x="2514600" y="37338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8" name="Rectangle 7"/>
          <p:cNvSpPr/>
          <p:nvPr/>
        </p:nvSpPr>
        <p:spPr>
          <a:xfrm>
            <a:off x="2667000" y="38862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9" name="Rectangle 8"/>
          <p:cNvSpPr/>
          <p:nvPr/>
        </p:nvSpPr>
        <p:spPr>
          <a:xfrm>
            <a:off x="2819400" y="4038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0" name="Rectangle 9"/>
          <p:cNvSpPr/>
          <p:nvPr/>
        </p:nvSpPr>
        <p:spPr>
          <a:xfrm>
            <a:off x="2971800" y="4191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1" name="Rectangle 10"/>
          <p:cNvSpPr/>
          <p:nvPr/>
        </p:nvSpPr>
        <p:spPr>
          <a:xfrm>
            <a:off x="3124200" y="4343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2" name="Rectangle 11"/>
          <p:cNvSpPr/>
          <p:nvPr/>
        </p:nvSpPr>
        <p:spPr>
          <a:xfrm>
            <a:off x="3276600" y="44958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3" name="Rectangle 12"/>
          <p:cNvSpPr/>
          <p:nvPr/>
        </p:nvSpPr>
        <p:spPr>
          <a:xfrm>
            <a:off x="3429000" y="46482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4" name="Rectangle 13"/>
          <p:cNvSpPr/>
          <p:nvPr/>
        </p:nvSpPr>
        <p:spPr>
          <a:xfrm>
            <a:off x="3581400" y="4800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5" name="Rectangle 14"/>
          <p:cNvSpPr/>
          <p:nvPr/>
        </p:nvSpPr>
        <p:spPr>
          <a:xfrm>
            <a:off x="3733800" y="49530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6" name="Rectangle 15"/>
          <p:cNvSpPr/>
          <p:nvPr/>
        </p:nvSpPr>
        <p:spPr>
          <a:xfrm>
            <a:off x="3886200" y="5105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7" name="Rectangle 16"/>
          <p:cNvSpPr/>
          <p:nvPr/>
        </p:nvSpPr>
        <p:spPr>
          <a:xfrm>
            <a:off x="4038600" y="52578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8" name="Rectangle 17"/>
          <p:cNvSpPr/>
          <p:nvPr/>
        </p:nvSpPr>
        <p:spPr>
          <a:xfrm>
            <a:off x="5257800" y="32766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9" name="Rectangle 18"/>
          <p:cNvSpPr/>
          <p:nvPr/>
        </p:nvSpPr>
        <p:spPr>
          <a:xfrm>
            <a:off x="5410200" y="3429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0" name="Rectangle 19"/>
          <p:cNvSpPr/>
          <p:nvPr/>
        </p:nvSpPr>
        <p:spPr>
          <a:xfrm>
            <a:off x="5595938" y="35814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1" name="Rectangle 20"/>
          <p:cNvSpPr/>
          <p:nvPr/>
        </p:nvSpPr>
        <p:spPr>
          <a:xfrm>
            <a:off x="5715000" y="37338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2" name="Rectangle 21"/>
          <p:cNvSpPr/>
          <p:nvPr/>
        </p:nvSpPr>
        <p:spPr>
          <a:xfrm>
            <a:off x="8091488" y="32766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3" name="Rectangle 22"/>
          <p:cNvSpPr/>
          <p:nvPr/>
        </p:nvSpPr>
        <p:spPr>
          <a:xfrm>
            <a:off x="8243888" y="3429000"/>
            <a:ext cx="2209800" cy="838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4" name="Rectangle 23"/>
          <p:cNvSpPr/>
          <p:nvPr/>
        </p:nvSpPr>
        <p:spPr>
          <a:xfrm>
            <a:off x="3962400" y="6208714"/>
            <a:ext cx="2438400" cy="536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latin typeface="Calibri" panose="020F0502020204030204"/>
              </a:rPr>
              <a:t>Elementary</a:t>
            </a:r>
          </a:p>
        </p:txBody>
      </p:sp>
      <p:sp>
        <p:nvSpPr>
          <p:cNvPr id="25" name="Rectangle 24"/>
          <p:cNvSpPr/>
          <p:nvPr/>
        </p:nvSpPr>
        <p:spPr>
          <a:xfrm>
            <a:off x="5614988" y="4708525"/>
            <a:ext cx="24765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latin typeface="Calibri" panose="020F0502020204030204"/>
              </a:rPr>
              <a:t>Middle </a:t>
            </a:r>
          </a:p>
        </p:txBody>
      </p:sp>
      <p:sp>
        <p:nvSpPr>
          <p:cNvPr id="26" name="Rectangle 25"/>
          <p:cNvSpPr/>
          <p:nvPr/>
        </p:nvSpPr>
        <p:spPr>
          <a:xfrm>
            <a:off x="8110538" y="4411663"/>
            <a:ext cx="24765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latin typeface="Calibri" panose="020F0502020204030204"/>
              </a:rPr>
              <a:t>High</a:t>
            </a:r>
          </a:p>
        </p:txBody>
      </p:sp>
      <p:pic>
        <p:nvPicPr>
          <p:cNvPr id="275483"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8138" y="357188"/>
            <a:ext cx="18669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1905000" y="457200"/>
            <a:ext cx="1257300" cy="381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Effective</a:t>
            </a:r>
          </a:p>
          <a:p>
            <a:pPr algn="ctr">
              <a:defRPr/>
            </a:pPr>
            <a:r>
              <a:rPr lang="en-US" dirty="0">
                <a:solidFill>
                  <a:prstClr val="white"/>
                </a:solidFill>
                <a:latin typeface="Calibri" panose="020F0502020204030204"/>
              </a:rPr>
              <a:t>Teams</a:t>
            </a:r>
          </a:p>
        </p:txBody>
      </p:sp>
      <p:cxnSp>
        <p:nvCxnSpPr>
          <p:cNvPr id="31" name="Straight Connector 30"/>
          <p:cNvCxnSpPr>
            <a:endCxn id="4" idx="0"/>
          </p:cNvCxnSpPr>
          <p:nvPr/>
        </p:nvCxnSpPr>
        <p:spPr>
          <a:xfrm flipH="1">
            <a:off x="3162300" y="2590800"/>
            <a:ext cx="16764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 idx="4"/>
            <a:endCxn id="18" idx="0"/>
          </p:cNvCxnSpPr>
          <p:nvPr/>
        </p:nvCxnSpPr>
        <p:spPr>
          <a:xfrm>
            <a:off x="6172200" y="2895600"/>
            <a:ext cx="1905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805739" y="2028826"/>
            <a:ext cx="1781175" cy="485775"/>
          </a:xfrm>
          <a:prstGeom prst="line">
            <a:avLst/>
          </a:prstGeom>
        </p:spPr>
        <p:style>
          <a:lnRef idx="1">
            <a:schemeClr val="accent1"/>
          </a:lnRef>
          <a:fillRef idx="0">
            <a:schemeClr val="accent1"/>
          </a:fillRef>
          <a:effectRef idx="0">
            <a:schemeClr val="accent1"/>
          </a:effectRef>
          <a:fontRef idx="minor">
            <a:schemeClr val="tx1"/>
          </a:fontRef>
        </p:style>
      </p:cxnSp>
      <p:pic>
        <p:nvPicPr>
          <p:cNvPr id="275488" name="Picture 4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8926" y="4038600"/>
            <a:ext cx="44767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89" name="Picture 5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57939" y="509746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65964" y="564991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8339" y="508476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13501" y="5686425"/>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93" name="Picture 61"/>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96300" y="4956175"/>
            <a:ext cx="838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340850" y="4953000"/>
            <a:ext cx="838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46226" y="4572000"/>
            <a:ext cx="44926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46226" y="5611814"/>
            <a:ext cx="4492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57338" y="5097464"/>
            <a:ext cx="44926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573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6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65338" y="4572000"/>
            <a:ext cx="449262"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90739" y="5097464"/>
            <a:ext cx="447675"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84388" y="5605464"/>
            <a:ext cx="44926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161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619376" y="5095875"/>
            <a:ext cx="4492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19376" y="5605464"/>
            <a:ext cx="4492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632076" y="6164263"/>
            <a:ext cx="4492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38488" y="5610225"/>
            <a:ext cx="449262"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75"/>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702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Straight Connector 76"/>
          <p:cNvCxnSpPr/>
          <p:nvPr/>
        </p:nvCxnSpPr>
        <p:spPr>
          <a:xfrm>
            <a:off x="7620000" y="2743200"/>
            <a:ext cx="1728788"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8318500" y="21082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79" name="Rectangle 78"/>
          <p:cNvSpPr/>
          <p:nvPr/>
        </p:nvSpPr>
        <p:spPr>
          <a:xfrm>
            <a:off x="8523288" y="2263775"/>
            <a:ext cx="2209800" cy="8382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pic>
        <p:nvPicPr>
          <p:cNvPr id="275511" name="Picture 79"/>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52014" y="1144588"/>
            <a:ext cx="8397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p:cNvSpPr/>
          <p:nvPr/>
        </p:nvSpPr>
        <p:spPr>
          <a:xfrm>
            <a:off x="7681913" y="1714501"/>
            <a:ext cx="2476500" cy="455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latin typeface="Calibri" panose="020F0502020204030204"/>
              </a:rPr>
              <a:t>College &amp; Career</a:t>
            </a:r>
          </a:p>
        </p:txBody>
      </p:sp>
      <p:sp>
        <p:nvSpPr>
          <p:cNvPr id="27" name="Oval 26"/>
          <p:cNvSpPr/>
          <p:nvPr/>
        </p:nvSpPr>
        <p:spPr>
          <a:xfrm>
            <a:off x="949326" y="3775075"/>
            <a:ext cx="3649663"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58" name="Oval 57"/>
          <p:cNvSpPr/>
          <p:nvPr/>
        </p:nvSpPr>
        <p:spPr>
          <a:xfrm>
            <a:off x="7994651" y="160338"/>
            <a:ext cx="3648075"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82" name="Oval 81"/>
          <p:cNvSpPr/>
          <p:nvPr/>
        </p:nvSpPr>
        <p:spPr>
          <a:xfrm>
            <a:off x="7342189" y="3732213"/>
            <a:ext cx="3648075"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83" name="Oval 82"/>
          <p:cNvSpPr/>
          <p:nvPr/>
        </p:nvSpPr>
        <p:spPr>
          <a:xfrm>
            <a:off x="4959351" y="4135438"/>
            <a:ext cx="3649663"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pic>
        <p:nvPicPr>
          <p:cNvPr id="30" name="Picture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1410" y="953037"/>
            <a:ext cx="794006" cy="870206"/>
          </a:xfrm>
          <a:prstGeom prst="rect">
            <a:avLst/>
          </a:prstGeom>
        </p:spPr>
      </p:pic>
    </p:spTree>
    <p:extLst>
      <p:ext uri="{BB962C8B-B14F-4D97-AF65-F5344CB8AC3E}">
        <p14:creationId xmlns:p14="http://schemas.microsoft.com/office/powerpoint/2010/main" val="1818009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ppt_x"/>
                                          </p:val>
                                        </p:tav>
                                        <p:tav tm="100000">
                                          <p:val>
                                            <p:strVal val="#ppt_x"/>
                                          </p:val>
                                        </p:tav>
                                      </p:tavLst>
                                    </p:anim>
                                    <p:anim calcmode="lin" valueType="num">
                                      <p:cBhvr additive="base">
                                        <p:cTn id="12" dur="500" fill="hold"/>
                                        <p:tgtEl>
                                          <p:spTgt spid="6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additive="base">
                                        <p:cTn id="15" dur="500" fill="hold"/>
                                        <p:tgtEl>
                                          <p:spTgt spid="66"/>
                                        </p:tgtEl>
                                        <p:attrNameLst>
                                          <p:attrName>ppt_x</p:attrName>
                                        </p:attrNameLst>
                                      </p:cBhvr>
                                      <p:tavLst>
                                        <p:tav tm="0">
                                          <p:val>
                                            <p:strVal val="#ppt_x"/>
                                          </p:val>
                                        </p:tav>
                                        <p:tav tm="100000">
                                          <p:val>
                                            <p:strVal val="#ppt_x"/>
                                          </p:val>
                                        </p:tav>
                                      </p:tavLst>
                                    </p:anim>
                                    <p:anim calcmode="lin" valueType="num">
                                      <p:cBhvr additive="base">
                                        <p:cTn id="16" dur="500" fill="hold"/>
                                        <p:tgtEl>
                                          <p:spTgt spid="6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500" fill="hold"/>
                                        <p:tgtEl>
                                          <p:spTgt spid="67"/>
                                        </p:tgtEl>
                                        <p:attrNameLst>
                                          <p:attrName>ppt_x</p:attrName>
                                        </p:attrNameLst>
                                      </p:cBhvr>
                                      <p:tavLst>
                                        <p:tav tm="0">
                                          <p:val>
                                            <p:strVal val="#ppt_x"/>
                                          </p:val>
                                        </p:tav>
                                        <p:tav tm="100000">
                                          <p:val>
                                            <p:strVal val="#ppt_x"/>
                                          </p:val>
                                        </p:tav>
                                      </p:tavLst>
                                    </p:anim>
                                    <p:anim calcmode="lin" valueType="num">
                                      <p:cBhvr additive="base">
                                        <p:cTn id="20" dur="500" fill="hold"/>
                                        <p:tgtEl>
                                          <p:spTgt spid="6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500" fill="hold"/>
                                        <p:tgtEl>
                                          <p:spTgt spid="68"/>
                                        </p:tgtEl>
                                        <p:attrNameLst>
                                          <p:attrName>ppt_x</p:attrName>
                                        </p:attrNameLst>
                                      </p:cBhvr>
                                      <p:tavLst>
                                        <p:tav tm="0">
                                          <p:val>
                                            <p:strVal val="#ppt_x"/>
                                          </p:val>
                                        </p:tav>
                                        <p:tav tm="100000">
                                          <p:val>
                                            <p:strVal val="#ppt_x"/>
                                          </p:val>
                                        </p:tav>
                                      </p:tavLst>
                                    </p:anim>
                                    <p:anim calcmode="lin" valueType="num">
                                      <p:cBhvr additive="base">
                                        <p:cTn id="24" dur="500" fill="hold"/>
                                        <p:tgtEl>
                                          <p:spTgt spid="6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500" fill="hold"/>
                                        <p:tgtEl>
                                          <p:spTgt spid="69"/>
                                        </p:tgtEl>
                                        <p:attrNameLst>
                                          <p:attrName>ppt_x</p:attrName>
                                        </p:attrNameLst>
                                      </p:cBhvr>
                                      <p:tavLst>
                                        <p:tav tm="0">
                                          <p:val>
                                            <p:strVal val="#ppt_x"/>
                                          </p:val>
                                        </p:tav>
                                        <p:tav tm="100000">
                                          <p:val>
                                            <p:strVal val="#ppt_x"/>
                                          </p:val>
                                        </p:tav>
                                      </p:tavLst>
                                    </p:anim>
                                    <p:anim calcmode="lin" valueType="num">
                                      <p:cBhvr additive="base">
                                        <p:cTn id="28" dur="500" fill="hold"/>
                                        <p:tgtEl>
                                          <p:spTgt spid="6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fill="hold"/>
                                        <p:tgtEl>
                                          <p:spTgt spid="70"/>
                                        </p:tgtEl>
                                        <p:attrNameLst>
                                          <p:attrName>ppt_x</p:attrName>
                                        </p:attrNameLst>
                                      </p:cBhvr>
                                      <p:tavLst>
                                        <p:tav tm="0">
                                          <p:val>
                                            <p:strVal val="#ppt_x"/>
                                          </p:val>
                                        </p:tav>
                                        <p:tav tm="100000">
                                          <p:val>
                                            <p:strVal val="#ppt_x"/>
                                          </p:val>
                                        </p:tav>
                                      </p:tavLst>
                                    </p:anim>
                                    <p:anim calcmode="lin" valueType="num">
                                      <p:cBhvr additive="base">
                                        <p:cTn id="32" dur="500" fill="hold"/>
                                        <p:tgtEl>
                                          <p:spTgt spid="7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 calcmode="lin" valueType="num">
                                      <p:cBhvr additive="base">
                                        <p:cTn id="35" dur="500" fill="hold"/>
                                        <p:tgtEl>
                                          <p:spTgt spid="71"/>
                                        </p:tgtEl>
                                        <p:attrNameLst>
                                          <p:attrName>ppt_x</p:attrName>
                                        </p:attrNameLst>
                                      </p:cBhvr>
                                      <p:tavLst>
                                        <p:tav tm="0">
                                          <p:val>
                                            <p:strVal val="#ppt_x"/>
                                          </p:val>
                                        </p:tav>
                                        <p:tav tm="100000">
                                          <p:val>
                                            <p:strVal val="#ppt_x"/>
                                          </p:val>
                                        </p:tav>
                                      </p:tavLst>
                                    </p:anim>
                                    <p:anim calcmode="lin" valueType="num">
                                      <p:cBhvr additive="base">
                                        <p:cTn id="36" dur="500" fill="hold"/>
                                        <p:tgtEl>
                                          <p:spTgt spid="7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anim calcmode="lin" valueType="num">
                                      <p:cBhvr additive="base">
                                        <p:cTn id="39" dur="500" fill="hold"/>
                                        <p:tgtEl>
                                          <p:spTgt spid="72"/>
                                        </p:tgtEl>
                                        <p:attrNameLst>
                                          <p:attrName>ppt_x</p:attrName>
                                        </p:attrNameLst>
                                      </p:cBhvr>
                                      <p:tavLst>
                                        <p:tav tm="0">
                                          <p:val>
                                            <p:strVal val="#ppt_x"/>
                                          </p:val>
                                        </p:tav>
                                        <p:tav tm="100000">
                                          <p:val>
                                            <p:strVal val="#ppt_x"/>
                                          </p:val>
                                        </p:tav>
                                      </p:tavLst>
                                    </p:anim>
                                    <p:anim calcmode="lin" valueType="num">
                                      <p:cBhvr additive="base">
                                        <p:cTn id="40" dur="500" fill="hold"/>
                                        <p:tgtEl>
                                          <p:spTgt spid="7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3"/>
                                        </p:tgtEl>
                                        <p:attrNameLst>
                                          <p:attrName>style.visibility</p:attrName>
                                        </p:attrNameLst>
                                      </p:cBhvr>
                                      <p:to>
                                        <p:strVal val="visible"/>
                                      </p:to>
                                    </p:set>
                                    <p:anim calcmode="lin" valueType="num">
                                      <p:cBhvr additive="base">
                                        <p:cTn id="43" dur="500" fill="hold"/>
                                        <p:tgtEl>
                                          <p:spTgt spid="73"/>
                                        </p:tgtEl>
                                        <p:attrNameLst>
                                          <p:attrName>ppt_x</p:attrName>
                                        </p:attrNameLst>
                                      </p:cBhvr>
                                      <p:tavLst>
                                        <p:tav tm="0">
                                          <p:val>
                                            <p:strVal val="#ppt_x"/>
                                          </p:val>
                                        </p:tav>
                                        <p:tav tm="100000">
                                          <p:val>
                                            <p:strVal val="#ppt_x"/>
                                          </p:val>
                                        </p:tav>
                                      </p:tavLst>
                                    </p:anim>
                                    <p:anim calcmode="lin" valueType="num">
                                      <p:cBhvr additive="base">
                                        <p:cTn id="44" dur="500" fill="hold"/>
                                        <p:tgtEl>
                                          <p:spTgt spid="7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additive="base">
                                        <p:cTn id="47" dur="500" fill="hold"/>
                                        <p:tgtEl>
                                          <p:spTgt spid="74"/>
                                        </p:tgtEl>
                                        <p:attrNameLst>
                                          <p:attrName>ppt_x</p:attrName>
                                        </p:attrNameLst>
                                      </p:cBhvr>
                                      <p:tavLst>
                                        <p:tav tm="0">
                                          <p:val>
                                            <p:strVal val="#ppt_x"/>
                                          </p:val>
                                        </p:tav>
                                        <p:tav tm="100000">
                                          <p:val>
                                            <p:strVal val="#ppt_x"/>
                                          </p:val>
                                        </p:tav>
                                      </p:tavLst>
                                    </p:anim>
                                    <p:anim calcmode="lin" valueType="num">
                                      <p:cBhvr additive="base">
                                        <p:cTn id="48" dur="500" fill="hold"/>
                                        <p:tgtEl>
                                          <p:spTgt spid="7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anim calcmode="lin" valueType="num">
                                      <p:cBhvr additive="base">
                                        <p:cTn id="51" dur="500" fill="hold"/>
                                        <p:tgtEl>
                                          <p:spTgt spid="75"/>
                                        </p:tgtEl>
                                        <p:attrNameLst>
                                          <p:attrName>ppt_x</p:attrName>
                                        </p:attrNameLst>
                                      </p:cBhvr>
                                      <p:tavLst>
                                        <p:tav tm="0">
                                          <p:val>
                                            <p:strVal val="#ppt_x"/>
                                          </p:val>
                                        </p:tav>
                                        <p:tav tm="100000">
                                          <p:val>
                                            <p:strVal val="#ppt_x"/>
                                          </p:val>
                                        </p:tav>
                                      </p:tavLst>
                                    </p:anim>
                                    <p:anim calcmode="lin" valueType="num">
                                      <p:cBhvr additive="base">
                                        <p:cTn id="52" dur="500" fill="hold"/>
                                        <p:tgtEl>
                                          <p:spTgt spid="7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6"/>
                                        </p:tgtEl>
                                        <p:attrNameLst>
                                          <p:attrName>style.visibility</p:attrName>
                                        </p:attrNameLst>
                                      </p:cBhvr>
                                      <p:to>
                                        <p:strVal val="visible"/>
                                      </p:to>
                                    </p:set>
                                    <p:anim calcmode="lin" valueType="num">
                                      <p:cBhvr additive="base">
                                        <p:cTn id="55" dur="500" fill="hold"/>
                                        <p:tgtEl>
                                          <p:spTgt spid="76"/>
                                        </p:tgtEl>
                                        <p:attrNameLst>
                                          <p:attrName>ppt_x</p:attrName>
                                        </p:attrNameLst>
                                      </p:cBhvr>
                                      <p:tavLst>
                                        <p:tav tm="0">
                                          <p:val>
                                            <p:strVal val="#ppt_x"/>
                                          </p:val>
                                        </p:tav>
                                        <p:tav tm="100000">
                                          <p:val>
                                            <p:strVal val="#ppt_x"/>
                                          </p:val>
                                        </p:tav>
                                      </p:tavLst>
                                    </p:anim>
                                    <p:anim calcmode="lin" valueType="num">
                                      <p:cBhvr additive="base">
                                        <p:cTn id="56" dur="500" fill="hold"/>
                                        <p:tgtEl>
                                          <p:spTgt spid="7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9"/>
                                        </p:tgtEl>
                                        <p:attrNameLst>
                                          <p:attrName>style.visibility</p:attrName>
                                        </p:attrNameLst>
                                      </p:cBhvr>
                                      <p:to>
                                        <p:strVal val="visible"/>
                                      </p:to>
                                    </p:set>
                                    <p:anim calcmode="lin" valueType="num">
                                      <p:cBhvr additive="base">
                                        <p:cTn id="59" dur="500" fill="hold"/>
                                        <p:tgtEl>
                                          <p:spTgt spid="59"/>
                                        </p:tgtEl>
                                        <p:attrNameLst>
                                          <p:attrName>ppt_x</p:attrName>
                                        </p:attrNameLst>
                                      </p:cBhvr>
                                      <p:tavLst>
                                        <p:tav tm="0">
                                          <p:val>
                                            <p:strVal val="#ppt_x"/>
                                          </p:val>
                                        </p:tav>
                                        <p:tav tm="100000">
                                          <p:val>
                                            <p:strVal val="#ppt_x"/>
                                          </p:val>
                                        </p:tav>
                                      </p:tavLst>
                                    </p:anim>
                                    <p:anim calcmode="lin" valueType="num">
                                      <p:cBhvr additive="base">
                                        <p:cTn id="60" dur="500" fill="hold"/>
                                        <p:tgtEl>
                                          <p:spTgt spid="5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 calcmode="lin" valueType="num">
                                      <p:cBhvr additive="base">
                                        <p:cTn id="63" dur="500" fill="hold"/>
                                        <p:tgtEl>
                                          <p:spTgt spid="60"/>
                                        </p:tgtEl>
                                        <p:attrNameLst>
                                          <p:attrName>ppt_x</p:attrName>
                                        </p:attrNameLst>
                                      </p:cBhvr>
                                      <p:tavLst>
                                        <p:tav tm="0">
                                          <p:val>
                                            <p:strVal val="#ppt_x"/>
                                          </p:val>
                                        </p:tav>
                                        <p:tav tm="100000">
                                          <p:val>
                                            <p:strVal val="#ppt_x"/>
                                          </p:val>
                                        </p:tav>
                                      </p:tavLst>
                                    </p:anim>
                                    <p:anim calcmode="lin" valueType="num">
                                      <p:cBhvr additive="base">
                                        <p:cTn id="64" dur="500" fill="hold"/>
                                        <p:tgtEl>
                                          <p:spTgt spid="6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additive="base">
                                        <p:cTn id="67" dur="500" fill="hold"/>
                                        <p:tgtEl>
                                          <p:spTgt spid="61"/>
                                        </p:tgtEl>
                                        <p:attrNameLst>
                                          <p:attrName>ppt_x</p:attrName>
                                        </p:attrNameLst>
                                      </p:cBhvr>
                                      <p:tavLst>
                                        <p:tav tm="0">
                                          <p:val>
                                            <p:strVal val="#ppt_x"/>
                                          </p:val>
                                        </p:tav>
                                        <p:tav tm="100000">
                                          <p:val>
                                            <p:strVal val="#ppt_x"/>
                                          </p:val>
                                        </p:tav>
                                      </p:tavLst>
                                    </p:anim>
                                    <p:anim calcmode="lin" valueType="num">
                                      <p:cBhvr additive="base">
                                        <p:cTn id="68" dur="500" fill="hold"/>
                                        <p:tgtEl>
                                          <p:spTgt spid="61"/>
                                        </p:tgtEl>
                                        <p:attrNameLst>
                                          <p:attrName>ppt_y</p:attrName>
                                        </p:attrNameLst>
                                      </p:cBhvr>
                                      <p:tavLst>
                                        <p:tav tm="0">
                                          <p:val>
                                            <p:strVal val="1+#ppt_h/2"/>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63"/>
                                        </p:tgtEl>
                                        <p:attrNameLst>
                                          <p:attrName>style.visibility</p:attrName>
                                        </p:attrNameLst>
                                      </p:cBhvr>
                                      <p:to>
                                        <p:strVal val="visible"/>
                                      </p:to>
                                    </p:set>
                                    <p:anim calcmode="lin" valueType="num">
                                      <p:cBhvr additive="base">
                                        <p:cTn id="71" dur="500" fill="hold"/>
                                        <p:tgtEl>
                                          <p:spTgt spid="63"/>
                                        </p:tgtEl>
                                        <p:attrNameLst>
                                          <p:attrName>ppt_x</p:attrName>
                                        </p:attrNameLst>
                                      </p:cBhvr>
                                      <p:tavLst>
                                        <p:tav tm="0">
                                          <p:val>
                                            <p:strVal val="1+#ppt_w/2"/>
                                          </p:val>
                                        </p:tav>
                                        <p:tav tm="100000">
                                          <p:val>
                                            <p:strVal val="#ppt_x"/>
                                          </p:val>
                                        </p:tav>
                                      </p:tavLst>
                                    </p:anim>
                                    <p:anim calcmode="lin" valueType="num">
                                      <p:cBhvr additive="base">
                                        <p:cTn id="72"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7704" r="29718"/>
          <a:stretch/>
        </p:blipFill>
        <p:spPr>
          <a:xfrm>
            <a:off x="148635" y="2151655"/>
            <a:ext cx="4785879" cy="3340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4"/>
          <a:srcRect l="2865" t="1350" r="1961" b="1445"/>
          <a:stretch/>
        </p:blipFill>
        <p:spPr>
          <a:xfrm>
            <a:off x="8738201" y="1071154"/>
            <a:ext cx="3310758" cy="434171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4987043" y="2839768"/>
            <a:ext cx="3518974" cy="3755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35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468379" y="4970971"/>
            <a:ext cx="5076823" cy="1800292"/>
          </a:xfrm>
          <a:prstGeom prst="rect">
            <a:avLst/>
          </a:prstGeom>
          <a:noFill/>
        </p:spPr>
      </p:pic>
      <p:sp>
        <p:nvSpPr>
          <p:cNvPr id="20" name="TextBox 19">
            <a:extLst>
              <a:ext uri="{FF2B5EF4-FFF2-40B4-BE49-F238E27FC236}">
                <a16:creationId xmlns:a16="http://schemas.microsoft.com/office/drawing/2014/main" id="{3F98D2AB-04E5-4BED-BF81-9D2CBDCA26DC}"/>
              </a:ext>
            </a:extLst>
          </p:cNvPr>
          <p:cNvSpPr txBox="1"/>
          <p:nvPr/>
        </p:nvSpPr>
        <p:spPr>
          <a:xfrm>
            <a:off x="2366211" y="4228843"/>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dirty="0"/>
              <a:t>What are some of the potential benefits of systematic screening? Challenges? Questions?</a:t>
            </a:r>
          </a:p>
        </p:txBody>
      </p:sp>
      <p:pic>
        <p:nvPicPr>
          <p:cNvPr id="21" name="Content Placeholder 5">
            <a:extLst>
              <a:ext uri="{FF2B5EF4-FFF2-40B4-BE49-F238E27FC236}">
                <a16:creationId xmlns:a16="http://schemas.microsoft.com/office/drawing/2014/main" id="{4EF4E7B5-929C-4006-AEBE-ED659F621F96}"/>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6379"/>
          <a:stretch/>
        </p:blipFill>
        <p:spPr>
          <a:xfrm>
            <a:off x="2715941" y="239449"/>
            <a:ext cx="6760118" cy="3801979"/>
          </a:xfrm>
          <a:prstGeom prst="rect">
            <a:avLst/>
          </a:prstGeom>
        </p:spPr>
      </p:pic>
    </p:spTree>
    <p:extLst>
      <p:ext uri="{BB962C8B-B14F-4D97-AF65-F5344CB8AC3E}">
        <p14:creationId xmlns:p14="http://schemas.microsoft.com/office/powerpoint/2010/main" val="1991729378"/>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42291266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49173" y="2743890"/>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18081" y="1374973"/>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7" y="4277122"/>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4277122"/>
            <a:ext cx="5076823" cy="1800292"/>
          </a:xfrm>
          <a:prstGeom prst="rect">
            <a:avLst/>
          </a:prstGeom>
          <a:noFill/>
        </p:spPr>
      </p:pic>
      <p:sp>
        <p:nvSpPr>
          <p:cNvPr id="2" name="TextBox 1">
            <a:extLst>
              <a:ext uri="{FF2B5EF4-FFF2-40B4-BE49-F238E27FC236}">
                <a16:creationId xmlns:a16="http://schemas.microsoft.com/office/drawing/2014/main" id="{697B0333-31F0-4E86-967F-01BF98AEC56C}"/>
              </a:ext>
            </a:extLst>
          </p:cNvPr>
          <p:cNvSpPr txBox="1"/>
          <p:nvPr/>
        </p:nvSpPr>
        <p:spPr>
          <a:xfrm>
            <a:off x="3191108" y="2297151"/>
            <a:ext cx="5809785" cy="1015663"/>
          </a:xfrm>
          <a:prstGeom prst="rect">
            <a:avLst/>
          </a:prstGeom>
          <a:noFill/>
        </p:spPr>
        <p:txBody>
          <a:bodyPr wrap="square" rtlCol="0">
            <a:spAutoFit/>
          </a:bodyPr>
          <a:lstStyle/>
          <a:p>
            <a:pPr algn="ctr"/>
            <a:r>
              <a:rPr lang="en-US" sz="6000" dirty="0">
                <a:latin typeface="+mj-lt"/>
              </a:rPr>
              <a:t>Break</a:t>
            </a:r>
          </a:p>
        </p:txBody>
      </p:sp>
    </p:spTree>
    <p:extLst>
      <p:ext uri="{BB962C8B-B14F-4D97-AF65-F5344CB8AC3E}">
        <p14:creationId xmlns:p14="http://schemas.microsoft.com/office/powerpoint/2010/main" val="1266845263"/>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b="1" dirty="0"/>
              <a:t>The Role of Screening: Using Screening Data to Shape Instruction  </a:t>
            </a:r>
          </a:p>
          <a:p>
            <a:pPr lvl="1"/>
            <a:r>
              <a:rPr lang="en-US" b="1"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2785685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p">
            <a:extLst>
              <a:ext uri="{FF2B5EF4-FFF2-40B4-BE49-F238E27FC236}">
                <a16:creationId xmlns:a16="http://schemas.microsoft.com/office/drawing/2014/main" id="{35C098EC-15A6-4DF6-926D-C14429B52E09}"/>
              </a:ext>
            </a:extLst>
          </p:cNvPr>
          <p:cNvPicPr>
            <a:picLocks noChangeAspect="1"/>
          </p:cNvPicPr>
          <p:nvPr/>
        </p:nvPicPr>
        <p:blipFill>
          <a:blip r:embed="rId3" cstate="screen">
            <a:alphaModFix amt="92000"/>
            <a:extLst>
              <a:ext uri="{28A0092B-C50C-407E-A947-70E740481C1C}">
                <a14:useLocalDpi xmlns:a14="http://schemas.microsoft.com/office/drawing/2010/main"/>
              </a:ext>
            </a:extLst>
          </a:blip>
          <a:stretch>
            <a:fillRect/>
          </a:stretch>
        </p:blipFill>
        <p:spPr>
          <a:xfrm>
            <a:off x="1614115" y="881370"/>
            <a:ext cx="8963771" cy="5752478"/>
          </a:xfrm>
          <a:prstGeom prst="rect">
            <a:avLst/>
          </a:prstGeom>
        </p:spPr>
      </p:pic>
      <p:sp>
        <p:nvSpPr>
          <p:cNvPr id="38" name="Title 1">
            <a:extLst>
              <a:ext uri="{FF2B5EF4-FFF2-40B4-BE49-F238E27FC236}">
                <a16:creationId xmlns:a16="http://schemas.microsoft.com/office/drawing/2014/main" id="{2EC53407-F724-4069-988F-FC0CFDFCD6FE}"/>
              </a:ext>
            </a:extLst>
          </p:cNvPr>
          <p:cNvSpPr txBox="1">
            <a:spLocks/>
          </p:cNvSpPr>
          <p:nvPr/>
        </p:nvSpPr>
        <p:spPr>
          <a:xfrm>
            <a:off x="149757" y="89694"/>
            <a:ext cx="4800795" cy="1325563"/>
          </a:xfrm>
          <a:prstGeom prst="rect">
            <a:avLst/>
          </a:prstGeom>
          <a:noFill/>
        </p:spPr>
        <p:txBody>
          <a:bodyPr vert="horz" lIns="91440" tIns="45720" rIns="91440" bIns="45720" rtlCol="0" anchor="ctr">
            <a:normAutofit fontScale="97500" lnSpcReduction="10000"/>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t>Implementing Ci3T Models: </a:t>
            </a:r>
            <a:b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t>A Respectful Partnership</a:t>
            </a:r>
            <a:br>
              <a:rPr kumimoji="0" lang="en-US" alt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br>
            <a:endParaRPr kumimoji="0" lang="en-US" altLang="en-US" sz="3600" b="1"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52" name="Rectangle 2">
            <a:extLst>
              <a:ext uri="{FF2B5EF4-FFF2-40B4-BE49-F238E27FC236}">
                <a16:creationId xmlns:a16="http://schemas.microsoft.com/office/drawing/2014/main" id="{4FB3E230-3727-4A6F-B58B-EDEF8AE27A71}"/>
              </a:ext>
            </a:extLst>
          </p:cNvPr>
          <p:cNvSpPr>
            <a:spLocks noChangeArrowheads="1"/>
          </p:cNvSpPr>
          <p:nvPr/>
        </p:nvSpPr>
        <p:spPr bwMode="auto">
          <a:xfrm>
            <a:off x="9194568" y="452639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4830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dirty="0">
                <a:cs typeface="Times New Roman" pitchFamily="18" charset="0"/>
              </a:rPr>
              <a:t>Social Skills Improvement System – Performance Screening Guide Spring 2012 – Total School</a:t>
            </a:r>
          </a:p>
        </p:txBody>
      </p:sp>
      <p:graphicFrame>
        <p:nvGraphicFramePr>
          <p:cNvPr id="4" name="Content Placeholder 3"/>
          <p:cNvGraphicFramePr>
            <a:graphicFrameLocks noGrp="1"/>
          </p:cNvGraphicFramePr>
          <p:nvPr>
            <p:ph idx="1"/>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r>
              <a:rPr lang="en-US" sz="1200" dirty="0">
                <a:solidFill>
                  <a:prstClr val="black"/>
                </a:solidFill>
              </a:rPr>
              <a:t>Lane, K. L., Oakes, W. P., &amp; Magill, L. (2013). Primary prevention efforts: How do we implemented and monitor the Tier 1 component of our Comprehensive, Integrated, Three-Tiered (Ci3T) Model?, </a:t>
            </a:r>
            <a:r>
              <a:rPr lang="en-US" sz="1200" i="1" dirty="0">
                <a:solidFill>
                  <a:prstClr val="black"/>
                </a:solidFill>
              </a:rPr>
              <a:t>Preventing School Failure, 58</a:t>
            </a:r>
            <a:r>
              <a:rPr lang="en-US" sz="1200" dirty="0">
                <a:solidFill>
                  <a:prstClr val="black"/>
                </a:solidFill>
              </a:rPr>
              <a:t>(1), 143-158. </a:t>
            </a:r>
          </a:p>
        </p:txBody>
      </p:sp>
    </p:spTree>
    <p:extLst>
      <p:ext uri="{BB962C8B-B14F-4D97-AF65-F5344CB8AC3E}">
        <p14:creationId xmlns:p14="http://schemas.microsoft.com/office/powerpoint/2010/main" val="38718164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doi:10.1080/1045988X.2014.893978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7261177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b="1" dirty="0"/>
              <a:t>The Role of Screening: Using Screening Data to Shape Instruction  </a:t>
            </a:r>
          </a:p>
          <a:p>
            <a:pPr lvl="1"/>
            <a:r>
              <a:rPr lang="en-US" dirty="0"/>
              <a:t>At Tier 1: Primary Preventions Efforts </a:t>
            </a:r>
          </a:p>
          <a:p>
            <a:pPr lvl="1"/>
            <a:r>
              <a:rPr lang="en-US" b="1"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41023606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0086" y="1676402"/>
            <a:ext cx="7861114" cy="423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346031"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3246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181088"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037576"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2672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8750155"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485900" y="202163"/>
            <a:ext cx="8686800" cy="9906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Elementary School Level</a:t>
            </a:r>
          </a:p>
        </p:txBody>
      </p:sp>
    </p:spTree>
    <p:extLst>
      <p:ext uri="{BB962C8B-B14F-4D97-AF65-F5344CB8AC3E}">
        <p14:creationId xmlns:p14="http://schemas.microsoft.com/office/powerpoint/2010/main" val="306995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1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0" y="1176339"/>
            <a:ext cx="4114800" cy="3055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3" name="Content Placeholder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6975" y="2668588"/>
            <a:ext cx="1365250" cy="191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16"/>
          <p:cNvPicPr>
            <a:picLocks noChangeAspect="1"/>
          </p:cNvPicPr>
          <p:nvPr/>
        </p:nvPicPr>
        <p:blipFill>
          <a:blip r:embed="rId5"/>
          <a:srcRect/>
          <a:stretch>
            <a:fillRect/>
          </a:stretch>
        </p:blipFill>
        <p:spPr bwMode="auto">
          <a:xfrm>
            <a:off x="1528764" y="884239"/>
            <a:ext cx="3095625" cy="4135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5" name="Picture 4" descr="Cover Graphic"/>
          <p:cNvPicPr>
            <a:picLocks noChangeAspect="1" noChangeArrowheads="1"/>
          </p:cNvPicPr>
          <p:nvPr/>
        </p:nvPicPr>
        <p:blipFill>
          <a:blip r:embed="rId6"/>
          <a:srcRect/>
          <a:stretch>
            <a:fillRect/>
          </a:stretch>
        </p:blipFill>
        <p:spPr bwMode="auto">
          <a:xfrm>
            <a:off x="8610601" y="2387601"/>
            <a:ext cx="1903413" cy="2486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p:cNvGraphicFramePr>
            <a:graphicFrameLocks noGrp="1"/>
          </p:cNvGraphicFramePr>
          <p:nvPr>
            <p:ph idx="1"/>
          </p:nvPr>
        </p:nvGraphicFramePr>
        <p:xfrm>
          <a:off x="2473606" y="2210056"/>
          <a:ext cx="4343400" cy="46099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44743" name="Group 7"/>
          <p:cNvGrpSpPr>
            <a:grpSpLocks/>
          </p:cNvGrpSpPr>
          <p:nvPr/>
        </p:nvGrpSpPr>
        <p:grpSpPr bwMode="auto">
          <a:xfrm>
            <a:off x="7815263" y="4527551"/>
            <a:ext cx="2354262" cy="720725"/>
            <a:chOff x="2413046" y="3396728"/>
            <a:chExt cx="3083146" cy="488774"/>
          </a:xfrm>
        </p:grpSpPr>
        <p:sp>
          <p:nvSpPr>
            <p:cNvPr id="9" name="Rounded Rectangle 8"/>
            <p:cNvSpPr/>
            <p:nvPr/>
          </p:nvSpPr>
          <p:spPr>
            <a:xfrm>
              <a:off x="2533628" y="3397805"/>
              <a:ext cx="2962564" cy="487697"/>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2413046" y="3396728"/>
              <a:ext cx="2902274" cy="461859"/>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Self-monitoring</a:t>
              </a:r>
            </a:p>
          </p:txBody>
        </p:sp>
      </p:grpSp>
      <p:grpSp>
        <p:nvGrpSpPr>
          <p:cNvPr id="244744" name="Group 11"/>
          <p:cNvGrpSpPr>
            <a:grpSpLocks/>
          </p:cNvGrpSpPr>
          <p:nvPr/>
        </p:nvGrpSpPr>
        <p:grpSpPr bwMode="auto">
          <a:xfrm>
            <a:off x="7927976" y="5289550"/>
            <a:ext cx="2208213" cy="774700"/>
            <a:chOff x="2633471" y="3254803"/>
            <a:chExt cx="2962656" cy="619888"/>
          </a:xfrm>
        </p:grpSpPr>
        <p:sp>
          <p:nvSpPr>
            <p:cNvPr id="13" name="Rounded Rectangle 12"/>
            <p:cNvSpPr/>
            <p:nvPr/>
          </p:nvSpPr>
          <p:spPr>
            <a:xfrm>
              <a:off x="2633471" y="3254803"/>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Rounded Rectangle 4"/>
            <p:cNvSpPr/>
            <p:nvPr/>
          </p:nvSpPr>
          <p:spPr>
            <a:xfrm>
              <a:off x="2663289" y="3285289"/>
              <a:ext cx="2903020" cy="558915"/>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 Contracts</a:t>
              </a:r>
            </a:p>
          </p:txBody>
        </p:sp>
      </p:grpSp>
      <p:sp>
        <p:nvSpPr>
          <p:cNvPr id="11" name="Title 1"/>
          <p:cNvSpPr txBox="1">
            <a:spLocks/>
          </p:cNvSpPr>
          <p:nvPr/>
        </p:nvSpPr>
        <p:spPr bwMode="auto">
          <a:xfrm>
            <a:off x="2133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Low-Intensity Strategies</a:t>
            </a:r>
          </a:p>
        </p:txBody>
      </p:sp>
      <p:pic>
        <p:nvPicPr>
          <p:cNvPr id="240650" name="Picture 2" descr="142499888448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97026" y="4324350"/>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4267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25135"/>
            <a:ext cx="4824350" cy="3586386"/>
          </a:xfrm>
          <a:prstGeom prst="rect">
            <a:avLst/>
          </a:prstGeom>
        </p:spPr>
      </p:pic>
      <p:pic>
        <p:nvPicPr>
          <p:cNvPr id="11" name="Picture 10">
            <a:extLst>
              <a:ext uri="{FF2B5EF4-FFF2-40B4-BE49-F238E27FC236}">
                <a16:creationId xmlns:a16="http://schemas.microsoft.com/office/drawing/2014/main" id="{71770DEC-76C0-4AB7-B936-B4310C2C2815}"/>
              </a:ext>
            </a:extLst>
          </p:cNvPr>
          <p:cNvPicPr>
            <a:picLocks noChangeAspect="1"/>
          </p:cNvPicPr>
          <p:nvPr/>
        </p:nvPicPr>
        <p:blipFill>
          <a:blip r:embed="rId4"/>
          <a:stretch>
            <a:fillRect/>
          </a:stretch>
        </p:blipFill>
        <p:spPr>
          <a:xfrm>
            <a:off x="6227659" y="1135645"/>
            <a:ext cx="4908541" cy="543559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6442356" y="2652359"/>
            <a:ext cx="4479146" cy="3840422"/>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2720139" y="727132"/>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5"/>
          <a:stretch>
            <a:fillRect/>
          </a:stretch>
        </p:blipFill>
        <p:spPr>
          <a:xfrm>
            <a:off x="151498" y="1219649"/>
            <a:ext cx="5327504" cy="579571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a:stretch>
            <a:fillRect/>
          </a:stretch>
        </p:blipFill>
        <p:spPr>
          <a:xfrm>
            <a:off x="0" y="1558403"/>
            <a:ext cx="7575562" cy="5225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607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13214"/>
            <a:ext cx="7057768" cy="6844787"/>
          </a:xfrm>
          <a:prstGeom prst="rect">
            <a:avLst/>
          </a:prstGeom>
        </p:spPr>
      </p:pic>
      <p:sp>
        <p:nvSpPr>
          <p:cNvPr id="5" name="Rounded Rectangle 4"/>
          <p:cNvSpPr/>
          <p:nvPr/>
        </p:nvSpPr>
        <p:spPr>
          <a:xfrm>
            <a:off x="6332308" y="132792"/>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ci3t.org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Professional Learning tab</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7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3712"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7161" y="4463505"/>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6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ext uri="{D42A27DB-BD31-4B8C-83A1-F6EECF244321}">
                <p14:modId xmlns:p14="http://schemas.microsoft.com/office/powerpoint/2010/main" val="2115998687"/>
              </p:ext>
            </p:extLst>
          </p:nvPr>
        </p:nvGraphicFramePr>
        <p:xfrm>
          <a:off x="1323191" y="104510"/>
          <a:ext cx="9046360" cy="6405880"/>
        </p:xfrm>
        <a:graphic>
          <a:graphicData uri="http://schemas.openxmlformats.org/drawingml/2006/table">
            <a:tbl>
              <a:tblPr firstRow="1" bandRow="1">
                <a:tableStyleId>{5C22544A-7EE6-4342-B048-85BDC9FD1C3A}</a:tableStyleId>
              </a:tblPr>
              <a:tblGrid>
                <a:gridCol w="4523180">
                  <a:extLst>
                    <a:ext uri="{9D8B030D-6E8A-4147-A177-3AD203B41FA5}">
                      <a16:colId xmlns:a16="http://schemas.microsoft.com/office/drawing/2014/main" val="3475468031"/>
                    </a:ext>
                  </a:extLst>
                </a:gridCol>
                <a:gridCol w="4523180">
                  <a:extLst>
                    <a:ext uri="{9D8B030D-6E8A-4147-A177-3AD203B41FA5}">
                      <a16:colId xmlns:a16="http://schemas.microsoft.com/office/drawing/2014/main" val="3555776466"/>
                    </a:ext>
                  </a:extLst>
                </a:gridCol>
              </a:tblGrid>
              <a:tr h="370840">
                <a:tc>
                  <a:txBody>
                    <a:bodyPr/>
                    <a:lstStyle/>
                    <a:p>
                      <a:r>
                        <a:rPr lang="en-US" dirty="0"/>
                        <a:t>Low-Intensity Strategy</a:t>
                      </a:r>
                    </a:p>
                  </a:txBody>
                  <a:tcPr/>
                </a:tc>
                <a:tc>
                  <a:txBody>
                    <a:bodyPr/>
                    <a:lstStyle/>
                    <a:p>
                      <a:r>
                        <a:rPr lang="en-US" dirty="0"/>
                        <a:t>Lincoln Elementary On-Site</a:t>
                      </a:r>
                      <a:r>
                        <a:rPr lang="en-US" baseline="0" dirty="0"/>
                        <a:t> Expert</a:t>
                      </a:r>
                      <a:endParaRPr lang="en-US" dirty="0"/>
                    </a:p>
                  </a:txBody>
                  <a:tcPr/>
                </a:tc>
                <a:extLst>
                  <a:ext uri="{0D108BD9-81ED-4DB2-BD59-A6C34878D82A}">
                    <a16:rowId xmlns:a16="http://schemas.microsoft.com/office/drawing/2014/main" val="545248379"/>
                  </a:ext>
                </a:extLst>
              </a:tr>
              <a:tr h="370840">
                <a:tc>
                  <a:txBody>
                    <a:bodyPr/>
                    <a:lstStyle/>
                    <a:p>
                      <a:pPr marL="0" indent="0">
                        <a:buFont typeface="Courier New" panose="02070309020205020404" pitchFamily="49" charset="0"/>
                        <a:buNone/>
                      </a:pPr>
                      <a:r>
                        <a:rPr lang="en-US" b="1" dirty="0">
                          <a:solidFill>
                            <a:schemeClr val="accent5">
                              <a:lumMod val="50000"/>
                            </a:schemeClr>
                          </a:solidFill>
                        </a:rPr>
                        <a:t>Behavior-Specific</a:t>
                      </a:r>
                      <a:r>
                        <a:rPr lang="en-US" b="1" baseline="0" dirty="0">
                          <a:solidFill>
                            <a:schemeClr val="accent5">
                              <a:lumMod val="50000"/>
                            </a:schemeClr>
                          </a:solidFill>
                        </a:rPr>
                        <a:t> Praise</a:t>
                      </a:r>
                      <a:r>
                        <a:rPr lang="en-US" baseline="0" dirty="0"/>
                        <a:t>: Identifying the specific expectation the student met.</a:t>
                      </a:r>
                    </a:p>
                    <a:p>
                      <a:pPr marL="285750" indent="-285750">
                        <a:buFont typeface="Courier New" panose="02070309020205020404" pitchFamily="49" charset="0"/>
                        <a:buChar char="o"/>
                      </a:pPr>
                      <a:r>
                        <a:rPr lang="en-US" baseline="0" dirty="0"/>
                        <a:t>“</a:t>
                      </a:r>
                      <a:r>
                        <a:rPr lang="en-US" baseline="0" dirty="0" err="1"/>
                        <a:t>Niama</a:t>
                      </a:r>
                      <a:r>
                        <a:rPr lang="en-US" baseline="0" dirty="0"/>
                        <a:t>, great job using your graphic organizer to draft your essay.”</a:t>
                      </a:r>
                    </a:p>
                    <a:p>
                      <a:pPr marL="285750" indent="-285750">
                        <a:buFont typeface="Courier New" panose="02070309020205020404" pitchFamily="49" charset="0"/>
                        <a:buChar char="o"/>
                      </a:pPr>
                      <a:r>
                        <a:rPr lang="en-US" baseline="0" dirty="0"/>
                        <a:t>“Justice, thank you for pushing in your chair to keep the walkway safe.”</a:t>
                      </a:r>
                      <a:endParaRPr lang="en-US" dirty="0"/>
                    </a:p>
                  </a:txBody>
                  <a:tcPr/>
                </a:tc>
                <a:tc>
                  <a:txBody>
                    <a:bodyPr/>
                    <a:lstStyle/>
                    <a:p>
                      <a:pPr marL="285750" indent="-285750">
                        <a:buFont typeface="Arial" panose="020B0604020202020204" pitchFamily="34" charset="0"/>
                        <a:buChar char="•"/>
                      </a:pPr>
                      <a:r>
                        <a:rPr lang="en-US" dirty="0"/>
                        <a:t>Eric Common, Behavior Specialist</a:t>
                      </a:r>
                    </a:p>
                    <a:p>
                      <a:pPr marL="285750" indent="-285750">
                        <a:buFont typeface="Arial" panose="020B0604020202020204" pitchFamily="34" charset="0"/>
                        <a:buChar char="•"/>
                      </a:pPr>
                      <a:r>
                        <a:rPr lang="en-US" dirty="0"/>
                        <a:t>Mark Buckman, Special Education</a:t>
                      </a:r>
                    </a:p>
                    <a:p>
                      <a:pPr marL="285750" indent="-285750">
                        <a:buFont typeface="Arial" panose="020B0604020202020204" pitchFamily="34" charset="0"/>
                        <a:buChar char="•"/>
                      </a:pPr>
                      <a:r>
                        <a:rPr lang="en-US" baseline="0" dirty="0"/>
                        <a:t>Grant Allen, Parent Volunteer</a:t>
                      </a:r>
                      <a:endParaRPr lang="en-US" dirty="0"/>
                    </a:p>
                  </a:txBody>
                  <a:tcPr/>
                </a:tc>
                <a:extLst>
                  <a:ext uri="{0D108BD9-81ED-4DB2-BD59-A6C34878D82A}">
                    <a16:rowId xmlns:a16="http://schemas.microsoft.com/office/drawing/2014/main" val="3297779822"/>
                  </a:ext>
                </a:extLst>
              </a:tr>
              <a:tr h="370840">
                <a:tc>
                  <a:txBody>
                    <a:bodyPr/>
                    <a:lstStyle/>
                    <a:p>
                      <a:pPr marL="0" indent="0">
                        <a:buFont typeface="Courier New" panose="02070309020205020404" pitchFamily="49" charset="0"/>
                        <a:buNone/>
                      </a:pPr>
                      <a:r>
                        <a:rPr lang="en-US" b="1" dirty="0">
                          <a:solidFill>
                            <a:schemeClr val="accent5">
                              <a:lumMod val="50000"/>
                            </a:schemeClr>
                          </a:solidFill>
                        </a:rPr>
                        <a:t>Opportunities to Respond</a:t>
                      </a:r>
                      <a:r>
                        <a:rPr lang="en-US" baseline="0" dirty="0"/>
                        <a:t>: Providing 4-6 opportunities per minute for students to respond individually, choral, verbal, written, gesture, or symbol.</a:t>
                      </a:r>
                    </a:p>
                    <a:p>
                      <a:pPr marL="285750" indent="-285750">
                        <a:buFont typeface="Courier New" panose="02070309020205020404" pitchFamily="49" charset="0"/>
                        <a:buChar char="o"/>
                      </a:pPr>
                      <a:r>
                        <a:rPr lang="en-US" baseline="0" dirty="0"/>
                        <a:t>“Show me thumbs or thumbs down if...”</a:t>
                      </a:r>
                    </a:p>
                    <a:p>
                      <a:pPr marL="285750" indent="-285750">
                        <a:buFont typeface="Courier New" panose="02070309020205020404" pitchFamily="49" charset="0"/>
                        <a:buChar char="o"/>
                      </a:pPr>
                      <a:r>
                        <a:rPr lang="en-US" baseline="0" dirty="0"/>
                        <a:t>“Show me on your white board what…”</a:t>
                      </a:r>
                    </a:p>
                    <a:p>
                      <a:pPr marL="285750" indent="-285750">
                        <a:buFont typeface="Courier New" panose="02070309020205020404" pitchFamily="49" charset="0"/>
                        <a:buChar char="o"/>
                      </a:pPr>
                      <a:r>
                        <a:rPr lang="en-US" baseline="0" dirty="0"/>
                        <a:t>“Turn to your elbow partner and say…”</a:t>
                      </a:r>
                    </a:p>
                    <a:p>
                      <a:pPr marL="285750" indent="-285750">
                        <a:buFont typeface="Courier New" panose="02070309020205020404" pitchFamily="49" charset="0"/>
                        <a:buChar char="o"/>
                      </a:pPr>
                      <a:r>
                        <a:rPr lang="en-US" baseline="0" dirty="0"/>
                        <a:t>“All together now, what is…”</a:t>
                      </a:r>
                      <a:endParaRPr lang="en-US" dirty="0"/>
                    </a:p>
                  </a:txBody>
                  <a:tcPr/>
                </a:tc>
                <a:tc>
                  <a:txBody>
                    <a:bodyPr/>
                    <a:lstStyle/>
                    <a:p>
                      <a:pPr marL="285750" indent="-285750">
                        <a:buFont typeface="Arial" panose="020B0604020202020204" pitchFamily="34" charset="0"/>
                        <a:buChar char="•"/>
                      </a:pPr>
                      <a:r>
                        <a:rPr lang="en-US" dirty="0"/>
                        <a:t>David Royer, Administration</a:t>
                      </a:r>
                    </a:p>
                    <a:p>
                      <a:pPr marL="285750" indent="-285750">
                        <a:buFont typeface="Arial" panose="020B0604020202020204" pitchFamily="34" charset="0"/>
                        <a:buChar char="•"/>
                      </a:pPr>
                      <a:r>
                        <a:rPr lang="en-US" dirty="0"/>
                        <a:t>Emily Cantwell,</a:t>
                      </a:r>
                      <a:r>
                        <a:rPr lang="en-US" baseline="0" dirty="0"/>
                        <a:t> 5</a:t>
                      </a:r>
                      <a:r>
                        <a:rPr lang="en-US" baseline="30000" dirty="0"/>
                        <a:t>th</a:t>
                      </a:r>
                      <a:r>
                        <a:rPr lang="en-US" baseline="0"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Scarlett Lane, 3</a:t>
                      </a:r>
                      <a:r>
                        <a:rPr lang="en-US" baseline="30000" dirty="0"/>
                        <a:t>rd</a:t>
                      </a:r>
                      <a:r>
                        <a:rPr lang="en-US" baseline="0" dirty="0"/>
                        <a:t> Grade</a:t>
                      </a:r>
                    </a:p>
                    <a:p>
                      <a:pPr marL="285750" indent="-285750">
                        <a:buFont typeface="Arial" panose="020B0604020202020204" pitchFamily="34" charset="0"/>
                        <a:buChar char="•"/>
                      </a:pPr>
                      <a:r>
                        <a:rPr lang="en-US" baseline="0" dirty="0"/>
                        <a:t>Mallory Messenger, Counselor</a:t>
                      </a:r>
                    </a:p>
                  </a:txBody>
                  <a:tcPr/>
                </a:tc>
                <a:extLst>
                  <a:ext uri="{0D108BD9-81ED-4DB2-BD59-A6C34878D82A}">
                    <a16:rowId xmlns:a16="http://schemas.microsoft.com/office/drawing/2014/main" val="2955642090"/>
                  </a:ext>
                </a:extLst>
              </a:tr>
              <a:tr h="370840">
                <a:tc>
                  <a:txBody>
                    <a:bodyPr/>
                    <a:lstStyle/>
                    <a:p>
                      <a:pPr marL="0" indent="0">
                        <a:buFont typeface="Courier New" panose="02070309020205020404" pitchFamily="49" charset="0"/>
                        <a:buNone/>
                      </a:pPr>
                      <a:r>
                        <a:rPr lang="en-US" b="1" dirty="0">
                          <a:solidFill>
                            <a:schemeClr val="accent5">
                              <a:lumMod val="50000"/>
                            </a:schemeClr>
                          </a:solidFill>
                        </a:rPr>
                        <a:t>Instructional Choice</a:t>
                      </a:r>
                      <a:r>
                        <a:rPr lang="en-US" baseline="0" dirty="0"/>
                        <a:t>: Providing within-task or between task choices to increase academic engaged time and motivation.</a:t>
                      </a:r>
                    </a:p>
                    <a:p>
                      <a:pPr marL="285750" indent="-285750">
                        <a:buFont typeface="Courier New" panose="02070309020205020404" pitchFamily="49" charset="0"/>
                        <a:buChar char="o"/>
                      </a:pPr>
                      <a:r>
                        <a:rPr lang="en-US" baseline="0" dirty="0"/>
                        <a:t>“Ronaldo, of these 3 tasks today, which would you like to work on first?”</a:t>
                      </a:r>
                    </a:p>
                    <a:p>
                      <a:pPr marL="285750" indent="-285750">
                        <a:buFont typeface="Courier New" panose="02070309020205020404" pitchFamily="49" charset="0"/>
                        <a:buChar char="o"/>
                      </a:pPr>
                      <a:r>
                        <a:rPr lang="en-US" baseline="0" dirty="0"/>
                        <a:t>“Suzy, do you want to work with colored pencils, crayons, or sparkly markers?”</a:t>
                      </a:r>
                      <a:endParaRPr lang="en-US" dirty="0"/>
                    </a:p>
                  </a:txBody>
                  <a:tcPr/>
                </a:tc>
                <a:tc>
                  <a:txBody>
                    <a:bodyPr/>
                    <a:lstStyle/>
                    <a:p>
                      <a:pPr marL="285750" indent="-285750">
                        <a:buFont typeface="Arial" panose="020B0604020202020204" pitchFamily="34" charset="0"/>
                        <a:buChar char="•"/>
                      </a:pPr>
                      <a:r>
                        <a:rPr lang="en-US" dirty="0"/>
                        <a:t>Abbie Jenkins, 2</a:t>
                      </a:r>
                      <a:r>
                        <a:rPr lang="en-US" baseline="30000" dirty="0"/>
                        <a:t>nd</a:t>
                      </a:r>
                      <a:r>
                        <a:rPr lang="en-US"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Scarlett Lane, 3</a:t>
                      </a:r>
                      <a:r>
                        <a:rPr lang="en-US" baseline="30000" dirty="0"/>
                        <a:t>rd</a:t>
                      </a:r>
                      <a:r>
                        <a:rPr lang="en-US" baseline="0"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Bryan Simmons,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Liane Johl, Kindergarten</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5057708"/>
            <a:ext cx="5076823" cy="1800292"/>
          </a:xfrm>
          <a:prstGeom prst="rect">
            <a:avLst/>
          </a:prstGeom>
          <a:noFill/>
        </p:spPr>
      </p:pic>
      <p:pic>
        <p:nvPicPr>
          <p:cNvPr id="20" name="Content Placeholder 5">
            <a:extLst>
              <a:ext uri="{FF2B5EF4-FFF2-40B4-BE49-F238E27FC236}">
                <a16:creationId xmlns:a16="http://schemas.microsoft.com/office/drawing/2014/main" id="{CEB8F6A1-A193-4C25-AA98-4E4AF2A9B3AD}"/>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6379"/>
          <a:stretch/>
        </p:blipFill>
        <p:spPr>
          <a:xfrm>
            <a:off x="674751" y="320648"/>
            <a:ext cx="6760118" cy="3801979"/>
          </a:xfrm>
          <a:prstGeom prst="rect">
            <a:avLst/>
          </a:prstGeom>
        </p:spPr>
      </p:pic>
      <p:pic>
        <p:nvPicPr>
          <p:cNvPr id="21" name="Picture 20">
            <a:extLst>
              <a:ext uri="{FF2B5EF4-FFF2-40B4-BE49-F238E27FC236}">
                <a16:creationId xmlns:a16="http://schemas.microsoft.com/office/drawing/2014/main" id="{2B14D75E-6CC8-4158-8B04-FFDECCE4B347}"/>
              </a:ext>
            </a:extLst>
          </p:cNvPr>
          <p:cNvPicPr>
            <a:picLocks noChangeAspect="1"/>
          </p:cNvPicPr>
          <p:nvPr/>
        </p:nvPicPr>
        <p:blipFill>
          <a:blip r:embed="rId21"/>
          <a:stretch>
            <a:fillRect/>
          </a:stretch>
        </p:blipFill>
        <p:spPr>
          <a:xfrm>
            <a:off x="6032810" y="420272"/>
            <a:ext cx="5342269" cy="3688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Oval 21">
            <a:extLst>
              <a:ext uri="{FF2B5EF4-FFF2-40B4-BE49-F238E27FC236}">
                <a16:creationId xmlns:a16="http://schemas.microsoft.com/office/drawing/2014/main" id="{8BAAC526-86CD-4505-B978-CC077B84E511}"/>
              </a:ext>
            </a:extLst>
          </p:cNvPr>
          <p:cNvSpPr/>
          <p:nvPr/>
        </p:nvSpPr>
        <p:spPr>
          <a:xfrm>
            <a:off x="6478525" y="1693073"/>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AE1255B-B75D-479F-B8EA-059449C32393}"/>
              </a:ext>
            </a:extLst>
          </p:cNvPr>
          <p:cNvSpPr txBox="1"/>
          <p:nvPr/>
        </p:nvSpPr>
        <p:spPr>
          <a:xfrm>
            <a:off x="2366209" y="4364113"/>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dirty="0"/>
              <a:t>Exploring Teacher-Delivered, Low-Intensity Supports … </a:t>
            </a:r>
          </a:p>
          <a:p>
            <a:pPr algn="ctr"/>
            <a:r>
              <a:rPr lang="en-US" sz="2000" dirty="0"/>
              <a:t>Ci3T Professional Learning Tab</a:t>
            </a:r>
          </a:p>
        </p:txBody>
      </p:sp>
    </p:spTree>
    <p:extLst>
      <p:ext uri="{BB962C8B-B14F-4D97-AF65-F5344CB8AC3E}">
        <p14:creationId xmlns:p14="http://schemas.microsoft.com/office/powerpoint/2010/main" val="1371207314"/>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b="1"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229446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16" name="Right Arrow 2">
            <a:extLst>
              <a:ext uri="{FF2B5EF4-FFF2-40B4-BE49-F238E27FC236}">
                <a16:creationId xmlns:a16="http://schemas.microsoft.com/office/drawing/2014/main" id="{D9752A31-2CFB-4FD4-B3F4-A56534B6B71B}"/>
              </a:ext>
            </a:extLst>
          </p:cNvPr>
          <p:cNvSpPr>
            <a:spLocks noChangeArrowheads="1"/>
          </p:cNvSpPr>
          <p:nvPr/>
        </p:nvSpPr>
        <p:spPr bwMode="auto">
          <a:xfrm rot="1546713">
            <a:off x="1487422" y="1776063"/>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dirty="0">
                <a:solidFill>
                  <a:prstClr val="white"/>
                </a:solidFill>
                <a:latin typeface="Calibri" panose="020F0502020204030204"/>
                <a:ea typeface="MS PGothic" charset="-128"/>
              </a:rPr>
              <a:t>Reading Street  </a:t>
            </a:r>
          </a:p>
        </p:txBody>
      </p:sp>
      <p:sp>
        <p:nvSpPr>
          <p:cNvPr id="18" name="Right Arrow 3">
            <a:extLst>
              <a:ext uri="{FF2B5EF4-FFF2-40B4-BE49-F238E27FC236}">
                <a16:creationId xmlns:a16="http://schemas.microsoft.com/office/drawing/2014/main" id="{897A91D4-E5B7-45AD-BD4E-A722AFC5FDD1}"/>
              </a:ext>
            </a:extLst>
          </p:cNvPr>
          <p:cNvSpPr>
            <a:spLocks noChangeArrowheads="1"/>
          </p:cNvSpPr>
          <p:nvPr/>
        </p:nvSpPr>
        <p:spPr bwMode="auto">
          <a:xfrm rot="1546713">
            <a:off x="236913" y="3206554"/>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dirty="0">
                <a:solidFill>
                  <a:prstClr val="white"/>
                </a:solidFill>
                <a:latin typeface="Calibri" panose="020F0502020204030204"/>
                <a:ea typeface="MS PGothic" charset="-128"/>
              </a:rPr>
              <a:t>District &amp; State Standard</a:t>
            </a:r>
            <a:r>
              <a:rPr lang="en-US" sz="2000" dirty="0">
                <a:solidFill>
                  <a:prstClr val="white"/>
                </a:solidFill>
                <a:latin typeface="Calibri" panose="020F0502020204030204"/>
                <a:ea typeface="MS PGothic" charset="-128"/>
              </a:rPr>
              <a:t>s</a:t>
            </a:r>
          </a:p>
          <a:p>
            <a:pPr algn="ctr" defTabSz="457200">
              <a:defRPr/>
            </a:pPr>
            <a:r>
              <a:rPr lang="en-US" sz="2000" b="1" dirty="0">
                <a:solidFill>
                  <a:prstClr val="white"/>
                </a:solidFill>
                <a:latin typeface="Calibri" panose="020F0502020204030204"/>
                <a:ea typeface="MS PGothic" charset="-128"/>
              </a:rPr>
              <a:t>High Quality Instruction</a:t>
            </a:r>
          </a:p>
        </p:txBody>
      </p:sp>
    </p:spTree>
    <p:extLst>
      <p:ext uri="{BB962C8B-B14F-4D97-AF65-F5344CB8AC3E}">
        <p14:creationId xmlns:p14="http://schemas.microsoft.com/office/powerpoint/2010/main" val="14447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A7DAAD5F-DD01-451C-9A96-3AF39F18CC82}"/>
              </a:ext>
            </a:extLst>
          </p:cNvPr>
          <p:cNvSpPr/>
          <p:nvPr/>
        </p:nvSpPr>
        <p:spPr>
          <a:xfrm>
            <a:off x="3893085" y="1954435"/>
            <a:ext cx="4190999" cy="1370318"/>
          </a:xfrm>
          <a:prstGeom prst="ellipse">
            <a:avLst/>
          </a:prstGeom>
          <a:noFill/>
          <a:ln w="571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1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02719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79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086600" y="0"/>
            <a:ext cx="3581400" cy="758952"/>
          </a:xfrm>
        </p:spPr>
        <p:txBody>
          <a:bodyPr>
            <a:normAutofit/>
          </a:bodyPr>
          <a:lstStyle/>
          <a:p>
            <a:pPr algn="ctr" eaLnBrk="1" hangingPunct="1"/>
            <a:r>
              <a:rPr lang="en-US" sz="3200" dirty="0">
                <a:solidFill>
                  <a:schemeClr val="bg1"/>
                </a:solidFill>
                <a:ea typeface="ＭＳ Ｐゴシック" pitchFamily="34" charset="-128"/>
              </a:rPr>
              <a:t>An illustration</a:t>
            </a:r>
            <a:endParaRPr lang="en-US" sz="2800" dirty="0">
              <a:solidFill>
                <a:schemeClr val="bg1"/>
              </a:solidFill>
              <a:ea typeface="ＭＳ Ｐゴシック" pitchFamily="34" charset="-128"/>
            </a:endParaRPr>
          </a:p>
        </p:txBody>
      </p:sp>
      <p:graphicFrame>
        <p:nvGraphicFramePr>
          <p:cNvPr id="51224" name="Group 24"/>
          <p:cNvGraphicFramePr>
            <a:graphicFrameLocks noGrp="1"/>
          </p:cNvGraphicFramePr>
          <p:nvPr>
            <p:extLst>
              <p:ext uri="{D42A27DB-BD31-4B8C-83A1-F6EECF244321}">
                <p14:modId xmlns:p14="http://schemas.microsoft.com/office/powerpoint/2010/main" val="7530008"/>
              </p:ext>
            </p:extLst>
          </p:nvPr>
        </p:nvGraphicFramePr>
        <p:xfrm>
          <a:off x="1330363" y="457200"/>
          <a:ext cx="9144000" cy="5943600"/>
        </p:xfrm>
        <a:graphic>
          <a:graphicData uri="http://schemas.openxmlformats.org/drawingml/2006/table">
            <a:tbl>
              <a:tblPr/>
              <a:tblGrid>
                <a:gridCol w="1371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838200">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Support</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Description</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err="1">
                          <a:ln>
                            <a:noFill/>
                          </a:ln>
                          <a:solidFill>
                            <a:schemeClr val="bg1"/>
                          </a:solidFill>
                          <a:effectLst/>
                          <a:latin typeface="Times New Roman" pitchFamily="18" charset="0"/>
                          <a:ea typeface="ＭＳ Ｐゴシック" pitchFamily="34" charset="-128"/>
                          <a:cs typeface="Times New Roman" pitchFamily="18" charset="0"/>
                        </a:rPr>
                        <a:t>Schoolwide</a:t>
                      </a: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 Data:  Entry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Data to Monitor Progress:</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Exit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3563938">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with self-monitoring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(30 min, 3 days per week). Students monitored their participation in the reading instructional tasks. Students used checklists of reading lesson components each day to complete and compare to teachers’ rating.</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K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Students who:</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Behavior: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Fall SRSS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at moderate (4 -8) or high (9 – 21) risk </a:t>
                      </a: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Academic</a:t>
                      </a:r>
                      <a:r>
                        <a:rPr kumimoji="0" lang="en-US" sz="1800" b="1" i="0" u="none" strike="noStrike" cap="none" normalizeH="0" baseline="0" dirty="0">
                          <a:ln>
                            <a:noFill/>
                          </a:ln>
                          <a:solidFill>
                            <a:schemeClr val="tx1"/>
                          </a:solidFill>
                          <a:effectLst/>
                          <a:latin typeface="Times New Roman" pitchFamily="18" charset="0"/>
                          <a:ea typeface="ＭＳ Ｐゴシック" pitchFamily="34" charset="-128"/>
                        </a:rPr>
                        <a: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Fall </a:t>
                      </a:r>
                      <a:r>
                        <a:rPr kumimoji="0" lang="en-US" sz="1800" b="0" i="0" u="none" strike="noStrike" cap="none" normalizeH="0" baseline="0" dirty="0" err="1">
                          <a:ln>
                            <a:noFill/>
                          </a:ln>
                          <a:solidFill>
                            <a:schemeClr val="tx1"/>
                          </a:solidFill>
                          <a:effectLst/>
                          <a:latin typeface="Times New Roman" pitchFamily="18" charset="0"/>
                          <a:ea typeface="ＭＳ Ｐゴシック" pitchFamily="34" charset="-128"/>
                          <a:cs typeface="Calibri" pitchFamily="34" charset="0"/>
                        </a:rPr>
                        <a:t>AIMSweb</a:t>
                      </a: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LNF at the strategic or intensive level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AIMSweb reading PSF and NWF progress monitoring probes (weekly).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Daily self-monitoring checklists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Social Validity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Meet AIMSweb reading benchmark at next screening time point.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Low Risk on SRSS at next screening time point.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92570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29" t="29000" r="18285" b="10600"/>
          <a:stretch/>
        </p:blipFill>
        <p:spPr bwMode="auto">
          <a:xfrm>
            <a:off x="1617074" y="209550"/>
            <a:ext cx="898942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57714" y="5664054"/>
            <a:ext cx="4267200" cy="5843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Small group Reading Instruction with Self-Monitoring</a:t>
            </a:r>
          </a:p>
        </p:txBody>
      </p:sp>
      <p:cxnSp>
        <p:nvCxnSpPr>
          <p:cNvPr id="7" name="Straight Arrow Connector 6"/>
          <p:cNvCxnSpPr>
            <a:stCxn id="11" idx="1"/>
          </p:cNvCxnSpPr>
          <p:nvPr/>
        </p:nvCxnSpPr>
        <p:spPr>
          <a:xfrm flipH="1">
            <a:off x="7848565" y="5342802"/>
            <a:ext cx="1035267" cy="7804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2" idx="1"/>
          </p:cNvCxnSpPr>
          <p:nvPr/>
        </p:nvCxnSpPr>
        <p:spPr>
          <a:xfrm flipH="1">
            <a:off x="7443916" y="3831136"/>
            <a:ext cx="1395285" cy="1853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0" idx="1"/>
          </p:cNvCxnSpPr>
          <p:nvPr/>
        </p:nvCxnSpPr>
        <p:spPr>
          <a:xfrm flipH="1">
            <a:off x="7748715" y="4908498"/>
            <a:ext cx="1116974" cy="8570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865690" y="4787794"/>
            <a:ext cx="1639651" cy="241406"/>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8883832" y="5225903"/>
            <a:ext cx="1639651" cy="233799"/>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8839200" y="3710996"/>
            <a:ext cx="1676400" cy="24028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602428" y="6316385"/>
            <a:ext cx="9949630" cy="523220"/>
          </a:xfrm>
          <a:prstGeom prst="rect">
            <a:avLst/>
          </a:prstGeom>
          <a:solidFill>
            <a:schemeClr val="bg2"/>
          </a:solidFill>
        </p:spPr>
        <p:txBody>
          <a:bodyPr wrap="square">
            <a:spAutoFit/>
          </a:bodyPr>
          <a:lstStyle/>
          <a:p>
            <a:r>
              <a:rPr lang="en-US" sz="1400" dirty="0">
                <a:solidFill>
                  <a:prstClr val="black"/>
                </a:solidFill>
              </a:rPr>
              <a:t>Lane, K. L., Oakes, W. P., &amp; Magill, L. (2013). Primary prevention efforts: How do we implemented and monitor the Tier 1 component of our Comprehensive, Integrated, Three-Tiered (Ci3T) Model?, </a:t>
            </a:r>
            <a:r>
              <a:rPr lang="en-US" sz="1400" i="1" dirty="0">
                <a:solidFill>
                  <a:prstClr val="black"/>
                </a:solidFill>
              </a:rPr>
              <a:t>Preventing School Failure, 58</a:t>
            </a:r>
            <a:r>
              <a:rPr lang="en-US" sz="1400" dirty="0">
                <a:solidFill>
                  <a:prstClr val="black"/>
                </a:solidFill>
              </a:rPr>
              <a:t>(1), 143-158. </a:t>
            </a:r>
          </a:p>
        </p:txBody>
      </p:sp>
    </p:spTree>
    <p:extLst>
      <p:ext uri="{BB962C8B-B14F-4D97-AF65-F5344CB8AC3E}">
        <p14:creationId xmlns:p14="http://schemas.microsoft.com/office/powerpoint/2010/main" val="181225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971800" y="840156"/>
            <a:ext cx="6248400" cy="5486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pic>
        <p:nvPicPr>
          <p:cNvPr id="2" name="Picture 5"/>
          <p:cNvPicPr>
            <a:picLocks noChangeAspect="1" noChangeArrowheads="1"/>
          </p:cNvPicPr>
          <p:nvPr/>
        </p:nvPicPr>
        <p:blipFill>
          <a:blip r:embed="rId3" cstate="print"/>
          <a:srcRect l="28084" t="18831" r="26461" b="8441"/>
          <a:stretch>
            <a:fillRect/>
          </a:stretch>
        </p:blipFill>
        <p:spPr bwMode="auto">
          <a:xfrm>
            <a:off x="3657600" y="1030656"/>
            <a:ext cx="4927600" cy="5105400"/>
          </a:xfrm>
          <a:prstGeom prst="rect">
            <a:avLst/>
          </a:prstGeom>
          <a:noFill/>
          <a:ln w="9525">
            <a:noFill/>
            <a:miter lim="800000"/>
            <a:headEnd/>
            <a:tailEnd/>
          </a:ln>
        </p:spPr>
      </p:pic>
      <p:sp>
        <p:nvSpPr>
          <p:cNvPr id="7" name="Rectangle 6"/>
          <p:cNvSpPr/>
          <p:nvPr/>
        </p:nvSpPr>
        <p:spPr>
          <a:xfrm>
            <a:off x="1714500" y="153927"/>
            <a:ext cx="8763000" cy="584775"/>
          </a:xfrm>
          <a:prstGeom prst="rect">
            <a:avLst/>
          </a:prstGeom>
          <a:noFill/>
          <a:ln>
            <a:noFill/>
          </a:ln>
        </p:spPr>
        <p:txBody>
          <a:bodyPr wrap="square" lIns="91440" tIns="45720" rIns="91440" bIns="45720">
            <a:spAutoFit/>
          </a:bodyPr>
          <a:lstStyle/>
          <a:p>
            <a:pPr algn="ctr" eaLnBrk="1" hangingPunct="1"/>
            <a:r>
              <a:rPr lang="en-US" sz="3200" b="1" dirty="0">
                <a:ln w="10541" cmpd="sng">
                  <a:noFill/>
                  <a:prstDash val="solid"/>
                </a:ln>
                <a:solidFill>
                  <a:sysClr val="windowText" lastClr="000000"/>
                </a:solidFill>
                <a:latin typeface="Calibri" panose="020F0502020204030204"/>
              </a:rPr>
              <a:t>First Grade Students’ Self Monitoring Form</a:t>
            </a:r>
          </a:p>
        </p:txBody>
      </p:sp>
      <p:sp>
        <p:nvSpPr>
          <p:cNvPr id="5" name="Rectangle 4"/>
          <p:cNvSpPr/>
          <p:nvPr/>
        </p:nvSpPr>
        <p:spPr>
          <a:xfrm>
            <a:off x="2044700" y="6326557"/>
            <a:ext cx="8153400" cy="461665"/>
          </a:xfrm>
          <a:prstGeom prst="rect">
            <a:avLst/>
          </a:prstGeom>
          <a:noFill/>
        </p:spPr>
        <p:txBody>
          <a:bodyPr wrap="square">
            <a:spAutoFit/>
          </a:bodyPr>
          <a:lstStyle/>
          <a:p>
            <a:r>
              <a:rPr lang="en-US" sz="1200" dirty="0" err="1">
                <a:solidFill>
                  <a:prstClr val="black"/>
                </a:solidFill>
                <a:latin typeface="Calibri" panose="020F0502020204030204"/>
              </a:rPr>
              <a:t>Altmann</a:t>
            </a:r>
            <a:r>
              <a:rPr lang="en-US" sz="1200" dirty="0">
                <a:solidFill>
                  <a:prstClr val="black"/>
                </a:solidFill>
                <a:latin typeface="Calibri" panose="020F0502020204030204"/>
              </a:rPr>
              <a:t>, S. A. (2010</a:t>
            </a:r>
            <a:r>
              <a:rPr lang="en-US" sz="1200" i="1" dirty="0">
                <a:solidFill>
                  <a:prstClr val="black"/>
                </a:solidFill>
                <a:latin typeface="Calibri" panose="020F0502020204030204"/>
              </a:rPr>
              <a:t>). Project support and include: the additive benefits of self-monitoring on students’ reading acquisition</a:t>
            </a:r>
            <a:r>
              <a:rPr lang="en-US" sz="1200" dirty="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2043096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77143" y="1722120"/>
            <a:ext cx="3886200" cy="1447800"/>
          </a:xfrm>
        </p:spPr>
        <p:txBody>
          <a:bodyPr>
            <a:noAutofit/>
          </a:bodyPr>
          <a:lstStyle/>
          <a:p>
            <a:br>
              <a:rPr lang="en-US" sz="2800" dirty="0"/>
            </a:br>
            <a:br>
              <a:rPr lang="en-US" sz="2800" dirty="0"/>
            </a:br>
            <a:r>
              <a:rPr lang="en-US" sz="2800" dirty="0"/>
              <a:t>Treatment Integrity</a:t>
            </a:r>
            <a:br>
              <a:rPr lang="en-US" sz="2800" dirty="0"/>
            </a:br>
            <a:r>
              <a:rPr lang="en-US" sz="2800" dirty="0"/>
              <a:t>Social Validity</a:t>
            </a:r>
            <a:br>
              <a:rPr lang="en-US" sz="2800" dirty="0"/>
            </a:br>
            <a:r>
              <a:rPr lang="en-US" sz="2800" dirty="0"/>
              <a:t>Monitor student progress</a:t>
            </a:r>
          </a:p>
        </p:txBody>
      </p:sp>
      <p:pic>
        <p:nvPicPr>
          <p:cNvPr id="319490" name="Picture 2"/>
          <p:cNvPicPr>
            <a:picLocks noChangeAspect="1" noChangeArrowheads="1"/>
          </p:cNvPicPr>
          <p:nvPr/>
        </p:nvPicPr>
        <p:blipFill>
          <a:blip r:embed="rId3" cstate="print"/>
          <a:srcRect l="26250" t="23333" r="26875" b="11723"/>
          <a:stretch>
            <a:fillRect/>
          </a:stretch>
        </p:blipFill>
        <p:spPr bwMode="auto">
          <a:xfrm>
            <a:off x="1832975" y="914399"/>
            <a:ext cx="4918308" cy="4787153"/>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905000" y="6320136"/>
            <a:ext cx="8153400" cy="461665"/>
          </a:xfrm>
          <a:prstGeom prst="rect">
            <a:avLst/>
          </a:prstGeom>
          <a:solidFill>
            <a:schemeClr val="bg2"/>
          </a:solidFill>
        </p:spPr>
        <p:txBody>
          <a:bodyPr wrap="square">
            <a:spAutoFit/>
          </a:bodyPr>
          <a:lstStyle/>
          <a:p>
            <a:r>
              <a:rPr lang="en-US" sz="1200" dirty="0" err="1">
                <a:solidFill>
                  <a:prstClr val="black"/>
                </a:solidFill>
                <a:latin typeface="Calibri" panose="020F0502020204030204"/>
              </a:rPr>
              <a:t>Altmann</a:t>
            </a:r>
            <a:r>
              <a:rPr lang="en-US" sz="1200" dirty="0">
                <a:solidFill>
                  <a:prstClr val="black"/>
                </a:solidFill>
                <a:latin typeface="Calibri" panose="020F0502020204030204"/>
              </a:rPr>
              <a:t>, S. A. (2010</a:t>
            </a:r>
            <a:r>
              <a:rPr lang="en-US" sz="1200" i="1" dirty="0">
                <a:solidFill>
                  <a:prstClr val="black"/>
                </a:solidFill>
                <a:latin typeface="Calibri" panose="020F0502020204030204"/>
              </a:rPr>
              <a:t>). Project support and include: the additive benefits of self-monitoring on students’ reading acquisition</a:t>
            </a:r>
            <a:r>
              <a:rPr lang="en-US" sz="1200" dirty="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940375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43353211"/>
              </p:ext>
            </p:extLst>
          </p:nvPr>
        </p:nvGraphicFramePr>
        <p:xfrm>
          <a:off x="1000461" y="676419"/>
          <a:ext cx="9667540" cy="6181952"/>
        </p:xfrm>
        <a:graphic>
          <a:graphicData uri="http://schemas.openxmlformats.org/drawingml/2006/table">
            <a:tbl>
              <a:tblPr firstRow="1" firstCol="1" lastRow="1" lastCol="1" bandRow="1" bandCol="1">
                <a:tableStyleId>{5940675A-B579-460E-94D1-54222C63F5DA}</a:tableStyleId>
              </a:tblPr>
              <a:tblGrid>
                <a:gridCol w="1149653">
                  <a:extLst>
                    <a:ext uri="{9D8B030D-6E8A-4147-A177-3AD203B41FA5}">
                      <a16:colId xmlns:a16="http://schemas.microsoft.com/office/drawing/2014/main" val="649138721"/>
                    </a:ext>
                  </a:extLst>
                </a:gridCol>
                <a:gridCol w="2403820">
                  <a:extLst>
                    <a:ext uri="{9D8B030D-6E8A-4147-A177-3AD203B41FA5}">
                      <a16:colId xmlns:a16="http://schemas.microsoft.com/office/drawing/2014/main" val="2374100913"/>
                    </a:ext>
                  </a:extLst>
                </a:gridCol>
                <a:gridCol w="2377693">
                  <a:extLst>
                    <a:ext uri="{9D8B030D-6E8A-4147-A177-3AD203B41FA5}">
                      <a16:colId xmlns:a16="http://schemas.microsoft.com/office/drawing/2014/main" val="481793470"/>
                    </a:ext>
                  </a:extLst>
                </a:gridCol>
                <a:gridCol w="1985765">
                  <a:extLst>
                    <a:ext uri="{9D8B030D-6E8A-4147-A177-3AD203B41FA5}">
                      <a16:colId xmlns:a16="http://schemas.microsoft.com/office/drawing/2014/main" val="398488447"/>
                    </a:ext>
                  </a:extLst>
                </a:gridCol>
                <a:gridCol w="1750609">
                  <a:extLst>
                    <a:ext uri="{9D8B030D-6E8A-4147-A177-3AD203B41FA5}">
                      <a16:colId xmlns:a16="http://schemas.microsoft.com/office/drawing/2014/main" val="2134736357"/>
                    </a:ext>
                  </a:extLst>
                </a:gridCol>
              </a:tblGrid>
              <a:tr h="426349">
                <a:tc>
                  <a:txBody>
                    <a:bodyPr/>
                    <a:lstStyle/>
                    <a:p>
                      <a:pPr marL="0" marR="0" algn="ctr">
                        <a:spcBef>
                          <a:spcPts val="0"/>
                        </a:spcBef>
                        <a:spcAft>
                          <a:spcPts val="0"/>
                        </a:spcAft>
                      </a:pPr>
                      <a:r>
                        <a:rPr lang="en-US" sz="1400" dirty="0">
                          <a:effectLst/>
                        </a:rPr>
                        <a:t>Support</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Description</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School-wide Data:</a:t>
                      </a:r>
                    </a:p>
                    <a:p>
                      <a:pPr marL="0" marR="0" algn="ctr">
                        <a:spcBef>
                          <a:spcPts val="0"/>
                        </a:spcBef>
                        <a:spcAft>
                          <a:spcPts val="0"/>
                        </a:spcAft>
                      </a:pPr>
                      <a:r>
                        <a:rPr lang="en-US" sz="1400" dirty="0">
                          <a:effectLst/>
                        </a:rPr>
                        <a:t>Entry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Data to Monitor Progress</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Exit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extLst>
                  <a:ext uri="{0D108BD9-81ED-4DB2-BD59-A6C34878D82A}">
                    <a16:rowId xmlns:a16="http://schemas.microsoft.com/office/drawing/2014/main" val="1750042135"/>
                  </a:ext>
                </a:extLst>
              </a:tr>
              <a:tr h="5755232">
                <a:tc>
                  <a:txBody>
                    <a:bodyPr/>
                    <a:lstStyle/>
                    <a:p>
                      <a:pPr marL="0" marR="0">
                        <a:spcBef>
                          <a:spcPts val="0"/>
                        </a:spcBef>
                        <a:spcAft>
                          <a:spcPts val="0"/>
                        </a:spcAft>
                      </a:pPr>
                      <a:r>
                        <a:rPr lang="en-US" sz="1500" b="1" dirty="0">
                          <a:effectLst/>
                        </a:rPr>
                        <a:t>Positive Action (PA) – counselor-led small group</a:t>
                      </a:r>
                      <a:endParaRPr lang="en-US" sz="1500" b="1" dirty="0">
                        <a:effectLst/>
                        <a:latin typeface="Times New Roman" panose="02020603050405020304" pitchFamily="18" charset="0"/>
                        <a:ea typeface="Times New Roman" panose="02020603050405020304" pitchFamily="18" charset="0"/>
                      </a:endParaRPr>
                    </a:p>
                  </a:txBody>
                  <a:tcPr marL="54392" marR="54392" marT="0" marB="0"/>
                </a:tc>
                <a:tc>
                  <a:txBody>
                    <a:bodyPr/>
                    <a:lstStyle/>
                    <a:p>
                      <a:pPr marL="0" marR="0">
                        <a:spcBef>
                          <a:spcPts val="0"/>
                        </a:spcBef>
                        <a:spcAft>
                          <a:spcPts val="0"/>
                        </a:spcAft>
                      </a:pPr>
                      <a:r>
                        <a:rPr lang="en-US" sz="1500" dirty="0">
                          <a:effectLst/>
                        </a:rPr>
                        <a:t>Counselors and/or social workers will lead small group Positive Action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Positive Action lessons appropriate for student skillsets as identified using Skills For Greatness (teacher, counselor, parent versions) and </a:t>
                      </a:r>
                      <a:r>
                        <a:rPr lang="en-US" sz="1500" dirty="0" err="1">
                          <a:effectLst/>
                        </a:rPr>
                        <a:t>SSiS</a:t>
                      </a:r>
                      <a:r>
                        <a:rPr lang="en-US" sz="1500" dirty="0">
                          <a:effectLst/>
                        </a:rPr>
                        <a:t>-Rating Scale (teacher and parent version).</a:t>
                      </a:r>
                      <a:endParaRPr lang="en-US" sz="1500" dirty="0">
                        <a:effectLst/>
                        <a:latin typeface="Times New Roman" panose="02020603050405020304" pitchFamily="18" charset="0"/>
                        <a:ea typeface="Times New Roman" panose="02020603050405020304" pitchFamily="18" charset="0"/>
                      </a:endParaRPr>
                    </a:p>
                  </a:txBody>
                  <a:tcPr marL="54392" marR="54392" marT="0" marB="0"/>
                </a:tc>
                <a:tc>
                  <a:txBody>
                    <a:bodyPr/>
                    <a:lstStyle/>
                    <a:p>
                      <a:pPr marL="0" marR="0">
                        <a:spcBef>
                          <a:spcPts val="0"/>
                        </a:spcBef>
                        <a:spcAft>
                          <a:spcPts val="0"/>
                        </a:spcAft>
                      </a:pPr>
                      <a:r>
                        <a:rPr lang="en-US" sz="1500" dirty="0">
                          <a:effectLst/>
                        </a:rPr>
                        <a:t>Behavior</a:t>
                      </a:r>
                    </a:p>
                    <a:p>
                      <a:pPr marL="342900" marR="0" lvl="0" indent="-342900">
                        <a:spcBef>
                          <a:spcPts val="0"/>
                        </a:spcBef>
                        <a:spcAft>
                          <a:spcPts val="0"/>
                        </a:spcAft>
                        <a:buFont typeface="Wingdings" panose="05000000000000000000" pitchFamily="2" charset="2"/>
                        <a:buChar char=""/>
                      </a:pPr>
                      <a:r>
                        <a:rPr lang="en-US" sz="1500" kern="1400" dirty="0">
                          <a:effectLst/>
                        </a:rPr>
                        <a:t>SRSS-E7 score: Moderate (4-8) and/or</a:t>
                      </a:r>
                    </a:p>
                    <a:p>
                      <a:pPr marL="342900" marR="0" lvl="0" indent="-342900">
                        <a:spcBef>
                          <a:spcPts val="0"/>
                        </a:spcBef>
                        <a:spcAft>
                          <a:spcPts val="0"/>
                        </a:spcAft>
                        <a:buFont typeface="Wingdings" panose="05000000000000000000" pitchFamily="2" charset="2"/>
                        <a:buChar char=""/>
                      </a:pPr>
                      <a:r>
                        <a:rPr lang="en-US" sz="1500" kern="1400" dirty="0">
                          <a:effectLst/>
                        </a:rPr>
                        <a:t>SRSS-I5 score: Moderate (2-3)</a:t>
                      </a:r>
                    </a:p>
                    <a:p>
                      <a:pPr marL="0" marR="0" algn="ctr">
                        <a:spcBef>
                          <a:spcPts val="0"/>
                        </a:spcBef>
                        <a:spcAft>
                          <a:spcPts val="0"/>
                        </a:spcAft>
                      </a:pPr>
                      <a:r>
                        <a:rPr lang="en-US" sz="1500" kern="1400" dirty="0">
                          <a:effectLst/>
                        </a:rPr>
                        <a:t>AND</a:t>
                      </a:r>
                    </a:p>
                    <a:p>
                      <a:pPr marL="342900" marR="0" lvl="0" indent="-342900">
                        <a:spcBef>
                          <a:spcPts val="0"/>
                        </a:spcBef>
                        <a:spcAft>
                          <a:spcPts val="0"/>
                        </a:spcAft>
                        <a:buFont typeface="Wingdings" panose="05000000000000000000" pitchFamily="2" charset="2"/>
                        <a:buChar char=""/>
                      </a:pPr>
                      <a:r>
                        <a:rPr lang="en-US" sz="1500" kern="1400" dirty="0">
                          <a:effectLst/>
                        </a:rPr>
                        <a:t>2 or fewer absences in first 3 months of school</a:t>
                      </a:r>
                    </a:p>
                    <a:p>
                      <a:pPr marL="0" marR="0" algn="ctr">
                        <a:spcBef>
                          <a:spcPts val="0"/>
                        </a:spcBef>
                        <a:spcAft>
                          <a:spcPts val="0"/>
                        </a:spcAft>
                      </a:pPr>
                      <a:r>
                        <a:rPr lang="en-US" sz="1500" kern="1400" dirty="0">
                          <a:effectLst/>
                        </a:rPr>
                        <a:t>AND</a:t>
                      </a:r>
                    </a:p>
                    <a:p>
                      <a:pPr marL="342900" marR="0" lvl="0" indent="-342900">
                        <a:spcBef>
                          <a:spcPts val="0"/>
                        </a:spcBef>
                        <a:spcAft>
                          <a:spcPts val="0"/>
                        </a:spcAft>
                        <a:buFont typeface="Wingdings" panose="05000000000000000000" pitchFamily="2" charset="2"/>
                        <a:buChar char=""/>
                      </a:pPr>
                      <a:r>
                        <a:rPr lang="en-US" sz="1500" kern="1400" dirty="0">
                          <a:effectLst/>
                        </a:rPr>
                        <a:t>Evidence of teacher implementation of Ci3T primary (Tier 1) plan [treatment integrity: direct observation]</a:t>
                      </a:r>
                    </a:p>
                    <a:p>
                      <a:pPr marL="0" marR="0" algn="ctr">
                        <a:spcBef>
                          <a:spcPts val="0"/>
                        </a:spcBef>
                        <a:spcAft>
                          <a:spcPts val="0"/>
                        </a:spcAft>
                      </a:pPr>
                      <a:r>
                        <a:rPr lang="en-US" sz="1500" kern="1400" dirty="0">
                          <a:effectLst/>
                        </a:rPr>
                        <a:t>AND</a:t>
                      </a:r>
                    </a:p>
                    <a:p>
                      <a:pPr marL="342900" marR="0" lvl="0" indent="-342900">
                        <a:spcBef>
                          <a:spcPts val="0"/>
                        </a:spcBef>
                        <a:spcAft>
                          <a:spcPts val="0"/>
                        </a:spcAft>
                        <a:buFont typeface="Wingdings" panose="05000000000000000000" pitchFamily="2" charset="2"/>
                        <a:buChar char=""/>
                      </a:pPr>
                      <a:r>
                        <a:rPr lang="en-US" sz="1500" kern="1400" dirty="0">
                          <a:effectLst/>
                        </a:rPr>
                        <a:t>Parent permission</a:t>
                      </a:r>
                    </a:p>
                    <a:p>
                      <a:pPr marL="0" marR="0" algn="ctr">
                        <a:spcBef>
                          <a:spcPts val="300"/>
                        </a:spcBef>
                        <a:spcAft>
                          <a:spcPts val="300"/>
                        </a:spcAft>
                      </a:pPr>
                      <a:r>
                        <a:rPr lang="en-US" sz="1500" dirty="0">
                          <a:effectLst/>
                        </a:rPr>
                        <a:t>AND</a:t>
                      </a:r>
                    </a:p>
                    <a:p>
                      <a:pPr marL="0" marR="0">
                        <a:spcBef>
                          <a:spcPts val="0"/>
                        </a:spcBef>
                        <a:spcAft>
                          <a:spcPts val="0"/>
                        </a:spcAft>
                      </a:pPr>
                      <a:r>
                        <a:rPr lang="en-US" sz="1500" dirty="0">
                          <a:effectLst/>
                        </a:rPr>
                        <a:t>Academic</a:t>
                      </a:r>
                    </a:p>
                    <a:p>
                      <a:pPr marL="342900" marR="0" lvl="0" indent="-342900">
                        <a:spcBef>
                          <a:spcPts val="0"/>
                        </a:spcBef>
                        <a:spcAft>
                          <a:spcPts val="0"/>
                        </a:spcAft>
                        <a:buFont typeface="Wingdings" panose="05000000000000000000" pitchFamily="2" charset="2"/>
                        <a:buChar char=""/>
                      </a:pPr>
                      <a:r>
                        <a:rPr lang="en-US" sz="1500" kern="1400" dirty="0">
                          <a:effectLst/>
                        </a:rPr>
                        <a:t>Student is in grade 2 or 3 </a:t>
                      </a:r>
                      <a:endParaRPr lang="en-US" sz="15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4392" marR="54392" marT="0" marB="0"/>
                </a:tc>
                <a:tc>
                  <a:txBody>
                    <a:bodyPr/>
                    <a:lstStyle/>
                    <a:p>
                      <a:pPr marL="0" marR="0">
                        <a:spcBef>
                          <a:spcPts val="0"/>
                        </a:spcBef>
                        <a:spcAft>
                          <a:spcPts val="0"/>
                        </a:spcAft>
                      </a:pPr>
                      <a:r>
                        <a:rPr lang="en-US" sz="1500">
                          <a:effectLst/>
                        </a:rPr>
                        <a:t>Student measures</a:t>
                      </a:r>
                    </a:p>
                    <a:p>
                      <a:pPr marL="342900" marR="0" lvl="0" indent="-342900">
                        <a:spcBef>
                          <a:spcPts val="0"/>
                        </a:spcBef>
                        <a:spcAft>
                          <a:spcPts val="0"/>
                        </a:spcAft>
                        <a:buFont typeface="Symbol" panose="05050102010706020507" pitchFamily="18" charset="2"/>
                        <a:buChar char=""/>
                      </a:pPr>
                      <a:r>
                        <a:rPr lang="en-US" sz="1500">
                          <a:effectLst/>
                        </a:rPr>
                        <a:t>SSiS-Rating Scale (Pre/Post)</a:t>
                      </a:r>
                    </a:p>
                    <a:p>
                      <a:pPr marL="342900" marR="0" lvl="0" indent="-342900">
                        <a:spcBef>
                          <a:spcPts val="0"/>
                        </a:spcBef>
                        <a:spcAft>
                          <a:spcPts val="0"/>
                        </a:spcAft>
                        <a:buFont typeface="Symbol" panose="05050102010706020507" pitchFamily="18" charset="2"/>
                        <a:buChar char=""/>
                      </a:pPr>
                      <a:r>
                        <a:rPr lang="en-US" sz="1500">
                          <a:effectLst/>
                        </a:rPr>
                        <a:t>Skills for Greatness (Pre/Post)</a:t>
                      </a:r>
                    </a:p>
                    <a:p>
                      <a:pPr marL="342900" marR="0" lvl="0" indent="-342900">
                        <a:spcBef>
                          <a:spcPts val="0"/>
                        </a:spcBef>
                        <a:spcAft>
                          <a:spcPts val="0"/>
                        </a:spcAft>
                        <a:buFont typeface="Symbol" panose="05050102010706020507" pitchFamily="18" charset="2"/>
                        <a:buChar char=""/>
                      </a:pPr>
                      <a:r>
                        <a:rPr lang="en-US" sz="1500">
                          <a:effectLst/>
                        </a:rPr>
                        <a:t>Daily behavior report (DBR; daily)</a:t>
                      </a:r>
                    </a:p>
                    <a:p>
                      <a:pPr marL="342900" marR="0" lvl="0" indent="-342900">
                        <a:spcBef>
                          <a:spcPts val="0"/>
                        </a:spcBef>
                        <a:spcAft>
                          <a:spcPts val="0"/>
                        </a:spcAft>
                        <a:buFont typeface="Symbol" panose="05050102010706020507" pitchFamily="18" charset="2"/>
                        <a:buChar char=""/>
                      </a:pPr>
                      <a:r>
                        <a:rPr lang="en-US" sz="1500">
                          <a:effectLst/>
                        </a:rPr>
                        <a:t>Attendance and tardies</a:t>
                      </a:r>
                    </a:p>
                    <a:p>
                      <a:pPr marL="0" marR="0">
                        <a:spcBef>
                          <a:spcPts val="0"/>
                        </a:spcBef>
                        <a:spcAft>
                          <a:spcPts val="0"/>
                        </a:spcAft>
                      </a:pPr>
                      <a:r>
                        <a:rPr lang="en-US" sz="1500">
                          <a:effectLst/>
                        </a:rPr>
                        <a:t> </a:t>
                      </a:r>
                    </a:p>
                    <a:p>
                      <a:pPr marL="0" marR="0">
                        <a:spcBef>
                          <a:spcPts val="0"/>
                        </a:spcBef>
                        <a:spcAft>
                          <a:spcPts val="0"/>
                        </a:spcAft>
                      </a:pPr>
                      <a:r>
                        <a:rPr lang="en-US" sz="1500">
                          <a:effectLst/>
                        </a:rPr>
                        <a:t>Social validity</a:t>
                      </a:r>
                    </a:p>
                    <a:p>
                      <a:pPr marL="342900" marR="0" lvl="0" indent="-342900">
                        <a:spcBef>
                          <a:spcPts val="0"/>
                        </a:spcBef>
                        <a:spcAft>
                          <a:spcPts val="0"/>
                        </a:spcAft>
                        <a:buFont typeface="Symbol" panose="05050102010706020507" pitchFamily="18" charset="2"/>
                        <a:buChar char=""/>
                      </a:pPr>
                      <a:r>
                        <a:rPr lang="en-US" sz="1500">
                          <a:effectLst/>
                        </a:rPr>
                        <a:t>Teacher: IRP-15</a:t>
                      </a:r>
                    </a:p>
                    <a:p>
                      <a:pPr marL="342900" marR="0" lvl="0" indent="-342900">
                        <a:spcBef>
                          <a:spcPts val="0"/>
                        </a:spcBef>
                        <a:spcAft>
                          <a:spcPts val="0"/>
                        </a:spcAft>
                        <a:buFont typeface="Symbol" panose="05050102010706020507" pitchFamily="18" charset="2"/>
                        <a:buChar char=""/>
                      </a:pPr>
                      <a:r>
                        <a:rPr lang="en-US" sz="1500">
                          <a:effectLst/>
                        </a:rPr>
                        <a:t>Student: CIRP</a:t>
                      </a:r>
                    </a:p>
                    <a:p>
                      <a:pPr marL="0" marR="0">
                        <a:spcBef>
                          <a:spcPts val="0"/>
                        </a:spcBef>
                        <a:spcAft>
                          <a:spcPts val="0"/>
                        </a:spcAft>
                      </a:pPr>
                      <a:r>
                        <a:rPr lang="en-US" sz="1500">
                          <a:effectLst/>
                        </a:rPr>
                        <a:t> </a:t>
                      </a:r>
                    </a:p>
                    <a:p>
                      <a:pPr marL="0" marR="0">
                        <a:spcBef>
                          <a:spcPts val="0"/>
                        </a:spcBef>
                        <a:spcAft>
                          <a:spcPts val="0"/>
                        </a:spcAft>
                      </a:pPr>
                      <a:r>
                        <a:rPr lang="en-US" sz="1500">
                          <a:effectLst/>
                        </a:rPr>
                        <a:t>Treatment integrity</a:t>
                      </a:r>
                    </a:p>
                    <a:p>
                      <a:pPr marL="342900" marR="0" lvl="0" indent="-342900">
                        <a:spcBef>
                          <a:spcPts val="0"/>
                        </a:spcBef>
                        <a:spcAft>
                          <a:spcPts val="0"/>
                        </a:spcAft>
                        <a:buFont typeface="Symbol" panose="05050102010706020507" pitchFamily="18" charset="2"/>
                        <a:buChar char=""/>
                      </a:pPr>
                      <a:r>
                        <a:rPr lang="en-US" sz="1500">
                          <a:effectLst/>
                        </a:rPr>
                        <a:t>Tier 2 treatment integrity measures</a:t>
                      </a:r>
                    </a:p>
                    <a:p>
                      <a:pPr marL="342900" marR="0" lvl="0" indent="-342900">
                        <a:spcBef>
                          <a:spcPts val="0"/>
                        </a:spcBef>
                        <a:spcAft>
                          <a:spcPts val="0"/>
                        </a:spcAft>
                        <a:buFont typeface="Symbol" panose="05050102010706020507" pitchFamily="18" charset="2"/>
                        <a:buChar char=""/>
                      </a:pPr>
                      <a:r>
                        <a:rPr lang="en-US" sz="1500">
                          <a:effectLst/>
                        </a:rPr>
                        <a:t>Ci3T TI: Direct observation (30 min if needed)</a:t>
                      </a:r>
                      <a:endParaRPr lang="en-US" sz="1500">
                        <a:effectLst/>
                        <a:latin typeface="Times New Roman" panose="02020603050405020304" pitchFamily="18" charset="0"/>
                        <a:ea typeface="Times New Roman" panose="02020603050405020304" pitchFamily="18" charset="0"/>
                      </a:endParaRPr>
                    </a:p>
                  </a:txBody>
                  <a:tcPr marL="54392" marR="54392" marT="0" marB="0"/>
                </a:tc>
                <a:tc>
                  <a:txBody>
                    <a:bodyPr/>
                    <a:lstStyle/>
                    <a:p>
                      <a:pPr marL="342900" marR="0" lvl="0" indent="-342900">
                        <a:spcBef>
                          <a:spcPts val="0"/>
                        </a:spcBef>
                        <a:spcAft>
                          <a:spcPts val="0"/>
                        </a:spcAft>
                        <a:buFont typeface="Wingdings" panose="05000000000000000000" pitchFamily="2" charset="2"/>
                        <a:buChar char=""/>
                      </a:pPr>
                      <a:r>
                        <a:rPr lang="en-US" sz="1500" kern="1400" dirty="0">
                          <a:effectLst/>
                        </a:rPr>
                        <a:t>Review student progress at end of 24 sessions</a:t>
                      </a:r>
                    </a:p>
                    <a:p>
                      <a:pPr marL="342900" marR="0" lvl="0" indent="-342900">
                        <a:spcBef>
                          <a:spcPts val="0"/>
                        </a:spcBef>
                        <a:spcAft>
                          <a:spcPts val="0"/>
                        </a:spcAft>
                        <a:buFont typeface="Wingdings" panose="05000000000000000000" pitchFamily="2" charset="2"/>
                        <a:buChar char=""/>
                      </a:pPr>
                      <a:r>
                        <a:rPr lang="en-US" sz="1500" kern="1400" dirty="0">
                          <a:effectLst/>
                        </a:rPr>
                        <a:t>Team agrees goals have been met or no further Positive Action small group sessions are warranted</a:t>
                      </a:r>
                    </a:p>
                    <a:p>
                      <a:pPr marL="342900" marR="0" lvl="0" indent="-342900">
                        <a:spcBef>
                          <a:spcPts val="0"/>
                        </a:spcBef>
                        <a:spcAft>
                          <a:spcPts val="0"/>
                        </a:spcAft>
                        <a:buFont typeface="Wingdings" panose="05000000000000000000" pitchFamily="2" charset="2"/>
                        <a:buChar char=""/>
                      </a:pPr>
                      <a:r>
                        <a:rPr lang="en-US" sz="1500" kern="1400" dirty="0">
                          <a:effectLst/>
                        </a:rPr>
                        <a:t>SRSS-E7 and I5 scores are in the low risk category</a:t>
                      </a:r>
                    </a:p>
                    <a:p>
                      <a:pPr marL="217170" marR="0">
                        <a:spcBef>
                          <a:spcPts val="0"/>
                        </a:spcBef>
                        <a:spcAft>
                          <a:spcPts val="0"/>
                        </a:spcAft>
                      </a:pPr>
                      <a:r>
                        <a:rPr lang="en-US" sz="1500" kern="1400" dirty="0">
                          <a:effectLst/>
                        </a:rPr>
                        <a:t> </a:t>
                      </a:r>
                      <a:endParaRPr lang="en-US" sz="15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524002" y="1"/>
            <a:ext cx="9143999" cy="667265"/>
          </a:xfrm>
          <a:solidFill>
            <a:schemeClr val="accent5"/>
          </a:solidFill>
          <a:ln>
            <a:solidFill>
              <a:schemeClr val="accent5">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dirty="0"/>
              <a:t>Sample Elementary Intervention Grid: PA</a:t>
            </a:r>
          </a:p>
        </p:txBody>
      </p:sp>
      <p:grpSp>
        <p:nvGrpSpPr>
          <p:cNvPr id="7" name="Group 6"/>
          <p:cNvGrpSpPr/>
          <p:nvPr/>
        </p:nvGrpSpPr>
        <p:grpSpPr>
          <a:xfrm>
            <a:off x="5770535" y="1907129"/>
            <a:ext cx="3983064" cy="4237330"/>
            <a:chOff x="-1208868" y="2046614"/>
            <a:chExt cx="3983064" cy="4237330"/>
          </a:xfrm>
        </p:grpSpPr>
        <p:sp>
          <p:nvSpPr>
            <p:cNvPr id="3" name="Rectangle 2"/>
            <p:cNvSpPr/>
            <p:nvPr/>
          </p:nvSpPr>
          <p:spPr>
            <a:xfrm>
              <a:off x="-1208868" y="2046614"/>
              <a:ext cx="3983064" cy="42373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8868" y="2046614"/>
              <a:ext cx="3966135" cy="3966135"/>
            </a:xfrm>
            <a:prstGeom prst="rect">
              <a:avLst/>
            </a:prstGeom>
          </p:spPr>
        </p:pic>
      </p:grpSp>
    </p:spTree>
    <p:extLst>
      <p:ext uri="{BB962C8B-B14F-4D97-AF65-F5344CB8AC3E}">
        <p14:creationId xmlns:p14="http://schemas.microsoft.com/office/powerpoint/2010/main" val="1973233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676420"/>
          <a:ext cx="9144000" cy="6083326"/>
        </p:xfrm>
        <a:graphic>
          <a:graphicData uri="http://schemas.openxmlformats.org/drawingml/2006/table">
            <a:tbl>
              <a:tblPr firstRow="1" firstCol="1" lastRow="1" lastCol="1" bandRow="1" bandCol="1">
                <a:tableStyleId>{5940675A-B579-460E-94D1-54222C63F5DA}</a:tableStyleId>
              </a:tblPr>
              <a:tblGrid>
                <a:gridCol w="1087394">
                  <a:extLst>
                    <a:ext uri="{9D8B030D-6E8A-4147-A177-3AD203B41FA5}">
                      <a16:colId xmlns:a16="http://schemas.microsoft.com/office/drawing/2014/main" val="649138721"/>
                    </a:ext>
                  </a:extLst>
                </a:gridCol>
                <a:gridCol w="2273643">
                  <a:extLst>
                    <a:ext uri="{9D8B030D-6E8A-4147-A177-3AD203B41FA5}">
                      <a16:colId xmlns:a16="http://schemas.microsoft.com/office/drawing/2014/main" val="2374100913"/>
                    </a:ext>
                  </a:extLst>
                </a:gridCol>
                <a:gridCol w="2248930">
                  <a:extLst>
                    <a:ext uri="{9D8B030D-6E8A-4147-A177-3AD203B41FA5}">
                      <a16:colId xmlns:a16="http://schemas.microsoft.com/office/drawing/2014/main" val="481793470"/>
                    </a:ext>
                  </a:extLst>
                </a:gridCol>
                <a:gridCol w="1878227">
                  <a:extLst>
                    <a:ext uri="{9D8B030D-6E8A-4147-A177-3AD203B41FA5}">
                      <a16:colId xmlns:a16="http://schemas.microsoft.com/office/drawing/2014/main" val="398488447"/>
                    </a:ext>
                  </a:extLst>
                </a:gridCol>
                <a:gridCol w="1655806">
                  <a:extLst>
                    <a:ext uri="{9D8B030D-6E8A-4147-A177-3AD203B41FA5}">
                      <a16:colId xmlns:a16="http://schemas.microsoft.com/office/drawing/2014/main" val="2134736357"/>
                    </a:ext>
                  </a:extLst>
                </a:gridCol>
              </a:tblGrid>
              <a:tr h="413764">
                <a:tc>
                  <a:txBody>
                    <a:bodyPr/>
                    <a:lstStyle/>
                    <a:p>
                      <a:pPr marL="0" marR="0" algn="ctr">
                        <a:spcBef>
                          <a:spcPts val="0"/>
                        </a:spcBef>
                        <a:spcAft>
                          <a:spcPts val="0"/>
                        </a:spcAft>
                      </a:pPr>
                      <a:r>
                        <a:rPr lang="en-US" sz="1400" dirty="0">
                          <a:effectLst/>
                        </a:rPr>
                        <a:t>Support</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Description</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School-wide Data:</a:t>
                      </a:r>
                    </a:p>
                    <a:p>
                      <a:pPr marL="0" marR="0" algn="ctr">
                        <a:spcBef>
                          <a:spcPts val="0"/>
                        </a:spcBef>
                        <a:spcAft>
                          <a:spcPts val="0"/>
                        </a:spcAft>
                      </a:pPr>
                      <a:r>
                        <a:rPr lang="en-US" sz="1400" dirty="0">
                          <a:effectLst/>
                        </a:rPr>
                        <a:t>Entry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Data to Monitor Progress</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Exit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extLst>
                  <a:ext uri="{0D108BD9-81ED-4DB2-BD59-A6C34878D82A}">
                    <a16:rowId xmlns:a16="http://schemas.microsoft.com/office/drawing/2014/main" val="1750042135"/>
                  </a:ext>
                </a:extLst>
              </a:tr>
              <a:tr h="5656606">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Social Skills Improvement System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 counselor-led small group</a:t>
                      </a:r>
                    </a:p>
                  </a:txBody>
                  <a:tcPr marL="68580" marR="68580" marT="0" marB="0"/>
                </a:tc>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Counselors and/or social workers will lead small group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lessons appropriate for student skillsets as identified using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(teacher and parent version).</a:t>
                      </a: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Behavior</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score: Moderate (4-8) and/or</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SRSS-I5 score: Moderate (2-3)</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or fewer absences in first 3 months of school</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Evidence of teacher implementation of Ci3T primary (Tier 1) plan [treatment integrity: direct observation]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Parent permission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550" b="1" dirty="0">
                          <a:effectLst/>
                          <a:latin typeface="Times New Roman" panose="02020603050405020304" pitchFamily="18" charset="0"/>
                          <a:ea typeface="Times New Roman" panose="02020603050405020304" pitchFamily="18" charset="0"/>
                        </a:rPr>
                        <a:t>AND</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Academic</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is in grade 2 or 3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Student measures</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Skills for Greatness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Daily behavior report (DBR; daily)</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Attendance and </a:t>
                      </a:r>
                      <a:r>
                        <a:rPr lang="en-US" sz="1550" dirty="0" err="1">
                          <a:effectLst/>
                          <a:latin typeface="Times New Roman" panose="02020603050405020304" pitchFamily="18" charset="0"/>
                          <a:ea typeface="Times New Roman" panose="02020603050405020304" pitchFamily="18" charset="0"/>
                        </a:rPr>
                        <a:t>tardies</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Social validity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Teacher: IRP-15</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Student: CIRP</a:t>
                      </a: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Treatment integrity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Tier 2 treatment integrity measures</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Ci3T TI: Direct observation (30 min if needed)</a:t>
                      </a:r>
                    </a:p>
                  </a:txBody>
                  <a:tcPr marL="68580" marR="68580" marT="0" marB="0"/>
                </a:tc>
                <a:tc>
                  <a:txBody>
                    <a:bodyPr/>
                    <a:lstStyle/>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student progress at end of 24 sessions</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agrees goals have been met or no further </a:t>
                      </a:r>
                      <a:r>
                        <a:rPr lang="en-US" sz="1550" kern="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SSiS</a:t>
                      </a: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small group sessions are warranted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and I5 scores are in the low risk category</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17170" marR="0">
                        <a:spcBef>
                          <a:spcPts val="0"/>
                        </a:spcBef>
                        <a:spcAft>
                          <a:spcPts val="0"/>
                        </a:spcAft>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524002" y="1"/>
            <a:ext cx="9143999" cy="667265"/>
          </a:xfr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dirty="0"/>
              <a:t>Sample Elementary Intervention Grid: </a:t>
            </a:r>
            <a:r>
              <a:rPr lang="en-US" sz="3600" dirty="0" err="1"/>
              <a:t>SSiS</a:t>
            </a:r>
            <a:endParaRPr lang="en-US" sz="3600" dirty="0"/>
          </a:p>
        </p:txBody>
      </p:sp>
      <p:grpSp>
        <p:nvGrpSpPr>
          <p:cNvPr id="4" name="Group 3"/>
          <p:cNvGrpSpPr/>
          <p:nvPr/>
        </p:nvGrpSpPr>
        <p:grpSpPr>
          <a:xfrm>
            <a:off x="3268824" y="1166328"/>
            <a:ext cx="7399176" cy="5477068"/>
            <a:chOff x="153584" y="2879124"/>
            <a:chExt cx="5206158" cy="3941805"/>
          </a:xfrm>
        </p:grpSpPr>
        <p:pic>
          <p:nvPicPr>
            <p:cNvPr id="6" name="Picture 5"/>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3584" y="2879124"/>
              <a:ext cx="5206158" cy="3941805"/>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8455" t="50588" r="6417" b="4898"/>
            <a:stretch/>
          </p:blipFill>
          <p:spPr>
            <a:xfrm>
              <a:off x="3200400" y="4880918"/>
              <a:ext cx="1828801" cy="1754659"/>
            </a:xfrm>
            <a:prstGeom prst="rect">
              <a:avLst/>
            </a:prstGeom>
          </p:spPr>
        </p:pic>
      </p:grpSp>
    </p:spTree>
    <p:extLst>
      <p:ext uri="{BB962C8B-B14F-4D97-AF65-F5344CB8AC3E}">
        <p14:creationId xmlns:p14="http://schemas.microsoft.com/office/powerpoint/2010/main" val="768686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5978" y="480535"/>
            <a:ext cx="7886700" cy="994172"/>
          </a:xfrm>
        </p:spPr>
        <p:txBody>
          <a:bodyPr/>
          <a:lstStyle/>
          <a:p>
            <a:r>
              <a:rPr lang="en-US" dirty="0"/>
              <a:t>Active Supervision</a:t>
            </a:r>
          </a:p>
        </p:txBody>
      </p:sp>
      <p:pic>
        <p:nvPicPr>
          <p:cNvPr id="8" name="Content Placeholder 7"/>
          <p:cNvPicPr>
            <a:picLocks noGrp="1" noChangeAspect="1"/>
          </p:cNvPicPr>
          <p:nvPr>
            <p:ph sz="half" idx="1"/>
          </p:nvPr>
        </p:nvPicPr>
        <p:blipFill>
          <a:blip r:embed="rId2"/>
          <a:stretch>
            <a:fillRect/>
          </a:stretch>
        </p:blipFill>
        <p:spPr>
          <a:xfrm>
            <a:off x="1754621" y="1474707"/>
            <a:ext cx="3965332" cy="3519966"/>
          </a:xfrm>
          <a:prstGeom prst="rect">
            <a:avLst/>
          </a:prstGeom>
        </p:spPr>
      </p:pic>
      <p:pic>
        <p:nvPicPr>
          <p:cNvPr id="7" name="Content Placeholder 6"/>
          <p:cNvPicPr>
            <a:picLocks noGrp="1" noChangeAspect="1"/>
          </p:cNvPicPr>
          <p:nvPr>
            <p:ph sz="half" idx="2"/>
          </p:nvPr>
        </p:nvPicPr>
        <p:blipFill>
          <a:blip r:embed="rId3"/>
          <a:stretch>
            <a:fillRect/>
          </a:stretch>
        </p:blipFill>
        <p:spPr>
          <a:xfrm>
            <a:off x="3520038" y="1695451"/>
            <a:ext cx="7697262" cy="4006102"/>
          </a:xfrm>
          <a:prstGeom prst="rect">
            <a:avLst/>
          </a:prstGeom>
        </p:spPr>
      </p:pic>
      <p:pic>
        <p:nvPicPr>
          <p:cNvPr id="2" name="Picture 1"/>
          <p:cNvPicPr>
            <a:picLocks noChangeAspect="1"/>
          </p:cNvPicPr>
          <p:nvPr/>
        </p:nvPicPr>
        <p:blipFill>
          <a:blip r:embed="rId4"/>
          <a:stretch>
            <a:fillRect/>
          </a:stretch>
        </p:blipFill>
        <p:spPr>
          <a:xfrm rot="20864519">
            <a:off x="1890274" y="3512544"/>
            <a:ext cx="2017043" cy="2580543"/>
          </a:xfrm>
          <a:prstGeom prst="rect">
            <a:avLst/>
          </a:prstGeom>
        </p:spPr>
      </p:pic>
      <p:sp>
        <p:nvSpPr>
          <p:cNvPr id="3" name="Rectangle 2"/>
          <p:cNvSpPr/>
          <p:nvPr/>
        </p:nvSpPr>
        <p:spPr>
          <a:xfrm>
            <a:off x="3862811" y="6008133"/>
            <a:ext cx="4762842" cy="369332"/>
          </a:xfrm>
          <a:prstGeom prst="rect">
            <a:avLst/>
          </a:prstGeom>
        </p:spPr>
        <p:txBody>
          <a:bodyPr wrap="none">
            <a:spAutoFit/>
          </a:bodyPr>
          <a:lstStyle/>
          <a:p>
            <a:r>
              <a:rPr lang="en-US" dirty="0"/>
              <a:t>https://eclkc.ohs.acf.hhs.gov/safety-practices</a:t>
            </a:r>
          </a:p>
        </p:txBody>
      </p:sp>
    </p:spTree>
    <p:extLst>
      <p:ext uri="{BB962C8B-B14F-4D97-AF65-F5344CB8AC3E}">
        <p14:creationId xmlns:p14="http://schemas.microsoft.com/office/powerpoint/2010/main" val="298809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Override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image" Target="../media/image119.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image" Target="../media/image171.jpeg"/></Relationships>
</file>

<file path=ppt/theme/theme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Override>
</file>

<file path=ppt/theme/themeOverride2.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8" ma:contentTypeDescription="Create a new document." ma:contentTypeScope="" ma:versionID="ae9aaac4e94331dabcbf01141de45c38">
  <xsd:schema xmlns:xsd="http://www.w3.org/2001/XMLSchema" xmlns:xs="http://www.w3.org/2001/XMLSchema" xmlns:p="http://schemas.microsoft.com/office/2006/metadata/properties" xmlns:ns2="4318368a-e051-4120-b782-b8f83150f24c" targetNamespace="http://schemas.microsoft.com/office/2006/metadata/properties" ma:root="true" ma:fieldsID="c310cde51b0e44963f1cd18973e893a1" ns2:_="">
    <xsd:import namespace="4318368a-e051-4120-b782-b8f83150f2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0CCF68-E765-4305-8B5F-196C682D8CE2}">
  <ds:schemaRefs>
    <ds:schemaRef ds:uri="http://schemas.microsoft.com/sharepoint/v3/contenttype/forms"/>
  </ds:schemaRefs>
</ds:datastoreItem>
</file>

<file path=customXml/itemProps2.xml><?xml version="1.0" encoding="utf-8"?>
<ds:datastoreItem xmlns:ds="http://schemas.openxmlformats.org/officeDocument/2006/customXml" ds:itemID="{84BD4EFA-1A71-4E6A-9578-D8707003D0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8368a-e051-4120-b782-b8f83150f2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7E3DE2-D39C-46E6-939A-D9211D21ED10}">
  <ds:schemaRefs>
    <ds:schemaRef ds:uri="http://purl.org/dc/dcmitype/"/>
    <ds:schemaRef ds:uri="http://purl.org/dc/elements/1.1/"/>
    <ds:schemaRef ds:uri="http://www.w3.org/XML/1998/namespace"/>
    <ds:schemaRef ds:uri="4318368a-e051-4120-b782-b8f83150f24c"/>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3076</TotalTime>
  <Words>9011</Words>
  <Application>Microsoft Office PowerPoint</Application>
  <PresentationFormat>Widescreen</PresentationFormat>
  <Paragraphs>1871</Paragraphs>
  <Slides>121</Slides>
  <Notes>55</Notes>
  <HiddenSlides>1</HiddenSlides>
  <MMClips>0</MMClips>
  <ScaleCrop>false</ScaleCrop>
  <HeadingPairs>
    <vt:vector size="8" baseType="variant">
      <vt:variant>
        <vt:lpstr>Fonts Used</vt:lpstr>
      </vt:variant>
      <vt:variant>
        <vt:i4>14</vt:i4>
      </vt:variant>
      <vt:variant>
        <vt:lpstr>Theme</vt:lpstr>
      </vt:variant>
      <vt:variant>
        <vt:i4>6</vt:i4>
      </vt:variant>
      <vt:variant>
        <vt:lpstr>Embedded OLE Servers</vt:lpstr>
      </vt:variant>
      <vt:variant>
        <vt:i4>1</vt:i4>
      </vt:variant>
      <vt:variant>
        <vt:lpstr>Slide Titles</vt:lpstr>
      </vt:variant>
      <vt:variant>
        <vt:i4>121</vt:i4>
      </vt:variant>
    </vt:vector>
  </HeadingPairs>
  <TitlesOfParts>
    <vt:vector size="142" baseType="lpstr">
      <vt:lpstr>Arial</vt:lpstr>
      <vt:lpstr>Bradley Hand ITC</vt:lpstr>
      <vt:lpstr>Calibri</vt:lpstr>
      <vt:lpstr>Calibri Light</vt:lpstr>
      <vt:lpstr>Century Gothic</vt:lpstr>
      <vt:lpstr>Century Schoolbook</vt:lpstr>
      <vt:lpstr>Courier New</vt:lpstr>
      <vt:lpstr>Georgia</vt:lpstr>
      <vt:lpstr>Symbol</vt:lpstr>
      <vt:lpstr>System Font Regular</vt:lpstr>
      <vt:lpstr>Times New Roman</vt:lpstr>
      <vt:lpstr>Tw Cen MT</vt:lpstr>
      <vt:lpstr>Verdana</vt:lpstr>
      <vt:lpstr>Wingdings</vt:lpstr>
      <vt:lpstr>12_Office Theme</vt:lpstr>
      <vt:lpstr>17_Office Theme</vt:lpstr>
      <vt:lpstr>Ci3T</vt:lpstr>
      <vt:lpstr>19_Office Theme</vt:lpstr>
      <vt:lpstr>5_Office Theme</vt:lpstr>
      <vt:lpstr>18_Office Theme</vt:lpstr>
      <vt:lpstr>Worksheet</vt:lpstr>
      <vt:lpstr>Tiered Systems ... Comprehensive, Integrated, Three-tiered (Ci3T) Model of Prevention  &amp; Systematic Screening</vt:lpstr>
      <vt:lpstr>PowerPoint Presentation</vt:lpstr>
      <vt:lpstr>PowerPoint Presentation</vt:lpstr>
      <vt:lpstr>Agenda</vt:lpstr>
      <vt:lpstr>Thank you…  For Your Commitment</vt:lpstr>
      <vt:lpstr>Agenda</vt:lpstr>
      <vt:lpstr>PowerPoint Presentation</vt:lpstr>
      <vt:lpstr>PowerPoint Presentation</vt:lpstr>
      <vt:lpstr>PowerPoint Presentation</vt:lpstr>
      <vt:lpstr>PowerPoint Presentation</vt:lpstr>
      <vt:lpstr>Behavioral Component:  Positive Behavioral Interventions and Supports (PBIS)</vt:lpstr>
      <vt:lpstr>PowerPoint Presentation</vt:lpstr>
      <vt:lpstr>PowerPoint Presentation</vt:lpstr>
      <vt:lpstr>The Five Social and Emotional Learning Core Competencies</vt:lpstr>
      <vt:lpstr>Outcomes Associated with Social Skills Training</vt:lpstr>
      <vt:lpstr>Social Component:  Examples of Schoolwide Programs </vt:lpstr>
      <vt:lpstr>Top 10 School-related Social Skills</vt:lpstr>
      <vt:lpstr>PowerPoint Presentation</vt:lpstr>
      <vt:lpstr>PowerPoint Presentation</vt:lpstr>
      <vt:lpstr>The Journey … Ci3T Training &amp; Implementation</vt:lpstr>
      <vt:lpstr>PowerPoint Presentation</vt:lpstr>
      <vt:lpstr>Ci3T Primary Plan: Roles and Responsibilities</vt:lpstr>
      <vt:lpstr>PowerPoint Presentation</vt:lpstr>
      <vt:lpstr>PowerPoint Presentation</vt:lpstr>
      <vt:lpstr>PowerPoint Presentation</vt:lpstr>
      <vt:lpstr>PowerPoint Presentation</vt:lpstr>
      <vt:lpstr>PowerPoint Presentation</vt:lpstr>
      <vt:lpstr>A look at Procedures for Teaching at Tier 1</vt:lpstr>
      <vt:lpstr>PowerPoint Presentation</vt:lpstr>
      <vt:lpstr>Setting up for Success at Home</vt:lpstr>
      <vt:lpstr>PowerPoint Presentation</vt:lpstr>
      <vt:lpstr>PowerPoint Presentation</vt:lpstr>
      <vt:lpstr>PowerPoint Presentation</vt:lpstr>
      <vt:lpstr>Essential Components of  Primary Prevention Efforts</vt:lpstr>
      <vt:lpstr>PowerPoint Presentation</vt:lpstr>
      <vt:lpstr>PowerPoint Presentation</vt:lpstr>
      <vt:lpstr>Implementation Science  Adapted from Fixsen &amp; Blasé, 2005</vt:lpstr>
      <vt:lpstr>Transparency, Access,  &amp; Collaboration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Student Risk Screening Scale for Internalizing and Externalizing </vt:lpstr>
      <vt:lpstr>Student Risk Screening Scale for Internalizing and Externalizing (SRSS-IE; Drummond, 1994; Lane &amp; Menzies, 2009) for Elementary Schools</vt:lpstr>
      <vt:lpstr>Student Risk Screening Scale for Internalizing and Externalizing (SRSS-IE; Drummond, 1994; Lane &amp; Menzies, 2009)</vt:lpstr>
      <vt:lpstr>SRSS-IE: Cut Scores</vt:lpstr>
      <vt:lpstr>Fall 2020 SRSS-Externalizing Results – School level</vt:lpstr>
      <vt:lpstr>Fall 2020 SRSS-Internalizing Results – School level</vt:lpstr>
      <vt:lpstr>Fall 2020 SRSS-Externalizing Results – Grade level</vt:lpstr>
      <vt:lpstr>SRSS-Externalizing  Results:  Grade level</vt:lpstr>
      <vt:lpstr>PowerPoint Presentation</vt:lpstr>
      <vt:lpstr>PowerPoint Presentation</vt:lpstr>
      <vt:lpstr>Student Risk Screening Scale Fall 2004 – 2012 Middle School</vt:lpstr>
      <vt:lpstr>Middle School Study 1: Behavioral &amp; Academic Characteristics of SRSS Risk Groups</vt:lpstr>
      <vt:lpstr>PowerPoint Presentation</vt:lpstr>
      <vt:lpstr>PowerPoint Presentation</vt:lpstr>
      <vt:lpstr>PowerPoint Presentation</vt:lpstr>
      <vt:lpstr>PowerPoint Presentation</vt:lpstr>
      <vt:lpstr>BASC3 Behavioral and Emotional Screening Scale©</vt:lpstr>
      <vt:lpstr>BASC2 – Behavior and Emotional Screening Scale Spring 2012</vt:lpstr>
      <vt:lpstr>Social Skills  Improvement System – Performance Screening Guide</vt:lpstr>
      <vt:lpstr>Social Skills Improvement System – Performance Screening Guide Spring 2012 – Total School</vt:lpstr>
      <vt:lpstr>Social, Academic, and Emotional Behavior Risk Screener</vt:lpstr>
      <vt:lpstr>PowerPoint Presentation</vt:lpstr>
      <vt:lpstr>PowerPoint Presentation</vt:lpstr>
      <vt:lpstr>PowerPoint Presentation</vt:lpstr>
      <vt:lpstr>Screening Data: High School Yrs1-3</vt:lpstr>
      <vt:lpstr>Data sharing…</vt:lpstr>
      <vt:lpstr>PowerPoint Presentation</vt:lpstr>
      <vt:lpstr>PowerPoint Presentation</vt:lpstr>
      <vt:lpstr>PowerPoint Presentation</vt:lpstr>
      <vt:lpstr>Agenda</vt:lpstr>
      <vt:lpstr>PowerPoint Presentation</vt:lpstr>
      <vt:lpstr>PowerPoint Presentation</vt:lpstr>
      <vt:lpstr>Agenda</vt:lpstr>
      <vt:lpstr>Social Skills Improvement System – Performance Screening Guide Spring 2012 – Total School</vt:lpstr>
      <vt:lpstr>Student Risk Screening Scale Fall 2004 – 2012 Middle School</vt:lpstr>
      <vt:lpstr>Agenda</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An illustration</vt:lpstr>
      <vt:lpstr>PowerPoint Presentation</vt:lpstr>
      <vt:lpstr>PowerPoint Presentation</vt:lpstr>
      <vt:lpstr>  Treatment Integrity Social Validity Monitor student progress</vt:lpstr>
      <vt:lpstr>Sample Elementary Intervention Grid: PA</vt:lpstr>
      <vt:lpstr>Sample Elementary Intervention Grid: SSiS</vt:lpstr>
      <vt:lpstr>Active Supervision</vt:lpstr>
      <vt:lpstr>PowerPoint Presentation</vt:lpstr>
      <vt:lpstr>PowerPoint Presentation</vt:lpstr>
      <vt:lpstr>PowerPoint Presentation</vt:lpstr>
      <vt:lpstr>PowerPoint Presentation</vt:lpstr>
      <vt:lpstr>SAMPLE TERTIARY (Tier 3) INTERVENTION GRID</vt:lpstr>
      <vt:lpstr>Changes in Harry’s Behavior</vt:lpstr>
      <vt:lpstr>PowerPoint Presentation</vt:lpstr>
      <vt:lpstr>PowerPoint Presentation</vt:lpstr>
      <vt:lpstr>Agenda</vt:lpstr>
      <vt:lpstr>PowerPoint Presentation</vt:lpstr>
      <vt:lpstr>PowerPoint Presentation</vt:lpstr>
      <vt:lpstr>Agenda</vt:lpstr>
      <vt:lpstr>Planning for Next Steps</vt:lpstr>
      <vt:lpstr>PowerPoint Presentation</vt:lpstr>
      <vt:lpstr>District Decision Makers</vt:lpstr>
      <vt:lpstr>PowerPoint Presentation</vt:lpstr>
      <vt:lpstr>PowerPoint Presentation</vt:lpstr>
      <vt:lpstr>PowerPoint Presentation</vt:lpstr>
      <vt:lpstr>Ci3T Monthly Leadership Team Meetings</vt:lpstr>
      <vt:lpstr>PowerPoint Presentation</vt:lpstr>
      <vt:lpstr>Tips for Communicating with Your Community about Systematic Screening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Buckman, Mark</dc:creator>
  <cp:lastModifiedBy>Pérez-Clark, Paloma</cp:lastModifiedBy>
  <cp:revision>116</cp:revision>
  <cp:lastPrinted>2020-08-27T16:59:42Z</cp:lastPrinted>
  <dcterms:created xsi:type="dcterms:W3CDTF">2020-01-15T18:04:26Z</dcterms:created>
  <dcterms:modified xsi:type="dcterms:W3CDTF">2021-09-10T14:09:02Z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ies>
</file>