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64"/>
  </p:notesMasterIdLst>
  <p:sldIdLst>
    <p:sldId id="317" r:id="rId5"/>
    <p:sldId id="319" r:id="rId6"/>
    <p:sldId id="363" r:id="rId7"/>
    <p:sldId id="260" r:id="rId8"/>
    <p:sldId id="321" r:id="rId9"/>
    <p:sldId id="310" r:id="rId10"/>
    <p:sldId id="764" r:id="rId11"/>
    <p:sldId id="323" r:id="rId12"/>
    <p:sldId id="262" r:id="rId13"/>
    <p:sldId id="263" r:id="rId14"/>
    <p:sldId id="328" r:id="rId15"/>
    <p:sldId id="352" r:id="rId16"/>
    <p:sldId id="330" r:id="rId17"/>
    <p:sldId id="331" r:id="rId18"/>
    <p:sldId id="332" r:id="rId19"/>
    <p:sldId id="333" r:id="rId20"/>
    <p:sldId id="345" r:id="rId21"/>
    <p:sldId id="335" r:id="rId22"/>
    <p:sldId id="273" r:id="rId23"/>
    <p:sldId id="274" r:id="rId24"/>
    <p:sldId id="267" r:id="rId25"/>
    <p:sldId id="275" r:id="rId26"/>
    <p:sldId id="276" r:id="rId27"/>
    <p:sldId id="360" r:id="rId28"/>
    <p:sldId id="277" r:id="rId29"/>
    <p:sldId id="279" r:id="rId30"/>
    <p:sldId id="324" r:id="rId31"/>
    <p:sldId id="281" r:id="rId32"/>
    <p:sldId id="346" r:id="rId33"/>
    <p:sldId id="347" r:id="rId34"/>
    <p:sldId id="325" r:id="rId35"/>
    <p:sldId id="286" r:id="rId36"/>
    <p:sldId id="354" r:id="rId37"/>
    <p:sldId id="288" r:id="rId38"/>
    <p:sldId id="290" r:id="rId39"/>
    <p:sldId id="291" r:id="rId40"/>
    <p:sldId id="355" r:id="rId41"/>
    <p:sldId id="293" r:id="rId42"/>
    <p:sldId id="349" r:id="rId43"/>
    <p:sldId id="350" r:id="rId44"/>
    <p:sldId id="351" r:id="rId45"/>
    <p:sldId id="357" r:id="rId46"/>
    <p:sldId id="359" r:id="rId47"/>
    <p:sldId id="318" r:id="rId48"/>
    <p:sldId id="315" r:id="rId49"/>
    <p:sldId id="763" r:id="rId50"/>
    <p:sldId id="478" r:id="rId51"/>
    <p:sldId id="304" r:id="rId52"/>
    <p:sldId id="305" r:id="rId53"/>
    <p:sldId id="306" r:id="rId54"/>
    <p:sldId id="361" r:id="rId55"/>
    <p:sldId id="336" r:id="rId56"/>
    <p:sldId id="337" r:id="rId57"/>
    <p:sldId id="338" r:id="rId58"/>
    <p:sldId id="339" r:id="rId59"/>
    <p:sldId id="341" r:id="rId60"/>
    <p:sldId id="342" r:id="rId61"/>
    <p:sldId id="343" r:id="rId62"/>
    <p:sldId id="34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F4B183"/>
    <a:srgbClr val="F5FAFE"/>
    <a:srgbClr val="AABED7"/>
    <a:srgbClr val="E7BED7"/>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7" autoAdjust="0"/>
    <p:restoredTop sz="91617" autoAdjust="0"/>
  </p:normalViewPr>
  <p:slideViewPr>
    <p:cSldViewPr snapToGrid="0">
      <p:cViewPr varScale="1">
        <p:scale>
          <a:sx n="102" d="100"/>
          <a:sy n="102" d="100"/>
        </p:scale>
        <p:origin x="1272" y="108"/>
      </p:cViewPr>
      <p:guideLst/>
    </p:cSldViewPr>
  </p:slideViewPr>
  <p:outlineViewPr>
    <p:cViewPr>
      <p:scale>
        <a:sx n="33" d="100"/>
        <a:sy n="33" d="100"/>
      </p:scale>
      <p:origin x="0" y="-3596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472D7-989A-9748-B9A6-25AF83ED924C}" type="doc">
      <dgm:prSet loTypeId="urn:microsoft.com/office/officeart/2005/8/layout/venn3" loCatId="" qsTypeId="urn:microsoft.com/office/officeart/2005/8/quickstyle/3d4" qsCatId="3D" csTypeId="urn:microsoft.com/office/officeart/2005/8/colors/colorful5" csCatId="colorful" phldr="1"/>
      <dgm:spPr/>
      <dgm:t>
        <a:bodyPr/>
        <a:lstStyle/>
        <a:p>
          <a:endParaRPr lang="en-US"/>
        </a:p>
      </dgm:t>
    </dgm:pt>
    <dgm:pt modelId="{67BFC66A-4BAD-E545-98F5-7C9896D8B30F}">
      <dgm:prSet phldrT="[Text]"/>
      <dgm:spPr>
        <a:gradFill flip="none" rotWithShape="1">
          <a:gsLst>
            <a:gs pos="0">
              <a:srgbClr val="1E0000"/>
            </a:gs>
            <a:gs pos="100000">
              <a:srgbClr val="DE0300"/>
            </a:gs>
          </a:gsLst>
          <a:lin ang="5400000" scaled="1"/>
          <a:tileRect/>
        </a:gradFill>
      </dgm:spPr>
      <dgm:t>
        <a:bodyPr/>
        <a:lstStyle/>
        <a:p>
          <a:r>
            <a:rPr lang="en-US" b="1" dirty="0">
              <a:solidFill>
                <a:schemeClr val="bg1"/>
              </a:solidFill>
            </a:rPr>
            <a:t>Conversation Closer</a:t>
          </a:r>
        </a:p>
      </dgm:t>
    </dgm:pt>
    <dgm:pt modelId="{A588F0C9-4779-A945-9E2C-70B8FA5527E7}" type="parTrans" cxnId="{3E8DE9C6-8614-9B43-BF78-34331F91E736}">
      <dgm:prSet/>
      <dgm:spPr/>
      <dgm:t>
        <a:bodyPr/>
        <a:lstStyle/>
        <a:p>
          <a:endParaRPr lang="en-US" b="1">
            <a:solidFill>
              <a:schemeClr val="bg1"/>
            </a:solidFill>
          </a:endParaRPr>
        </a:p>
      </dgm:t>
    </dgm:pt>
    <dgm:pt modelId="{78F1AFA7-0C1C-584D-A8F6-38E7A9D26105}" type="sibTrans" cxnId="{3E8DE9C6-8614-9B43-BF78-34331F91E736}">
      <dgm:prSet/>
      <dgm:spPr/>
      <dgm:t>
        <a:bodyPr/>
        <a:lstStyle/>
        <a:p>
          <a:endParaRPr lang="en-US" b="1">
            <a:solidFill>
              <a:schemeClr val="bg1"/>
            </a:solidFill>
          </a:endParaRPr>
        </a:p>
      </dgm:t>
    </dgm:pt>
    <dgm:pt modelId="{93F8BA4F-660C-BB47-B01C-C821EAFA8131}">
      <dgm:prSet phldrT="[Text]"/>
      <dgm:spPr>
        <a:gradFill rotWithShape="0">
          <a:gsLst>
            <a:gs pos="0">
              <a:srgbClr val="00001F"/>
            </a:gs>
            <a:gs pos="100000">
              <a:srgbClr val="0401E1"/>
            </a:gs>
          </a:gsLst>
          <a:lin ang="5400000" scaled="1"/>
        </a:gradFill>
      </dgm:spPr>
      <dgm:t>
        <a:bodyPr/>
        <a:lstStyle/>
        <a:p>
          <a:r>
            <a:rPr lang="en-US" b="1" dirty="0">
              <a:solidFill>
                <a:schemeClr val="bg1"/>
              </a:solidFill>
            </a:rPr>
            <a:t>Table Talk Note Taker</a:t>
          </a:r>
        </a:p>
      </dgm:t>
    </dgm:pt>
    <dgm:pt modelId="{29EC56C8-807E-E941-882B-3B2422ECE0E5}" type="parTrans" cxnId="{C66092AF-7AF7-7D49-8D32-D8159EF44204}">
      <dgm:prSet/>
      <dgm:spPr/>
      <dgm:t>
        <a:bodyPr/>
        <a:lstStyle/>
        <a:p>
          <a:endParaRPr lang="en-US" b="1">
            <a:solidFill>
              <a:schemeClr val="bg1"/>
            </a:solidFill>
          </a:endParaRPr>
        </a:p>
      </dgm:t>
    </dgm:pt>
    <dgm:pt modelId="{6E28FCF4-2E1F-DE4D-BCBF-59781B18F9BD}" type="sibTrans" cxnId="{C66092AF-7AF7-7D49-8D32-D8159EF44204}">
      <dgm:prSet/>
      <dgm:spPr/>
      <dgm:t>
        <a:bodyPr/>
        <a:lstStyle/>
        <a:p>
          <a:endParaRPr lang="en-US" b="1">
            <a:solidFill>
              <a:schemeClr val="bg1"/>
            </a:solidFill>
          </a:endParaRPr>
        </a:p>
      </dgm:t>
    </dgm:pt>
    <dgm:pt modelId="{5FA8C0B4-0146-2D48-A00D-E4510691DCCE}">
      <dgm:prSet phldrT="[Text]"/>
      <dgm:spPr>
        <a:gradFill rotWithShape="0">
          <a:gsLst>
            <a:gs pos="0">
              <a:srgbClr val="002000"/>
            </a:gs>
            <a:gs pos="100000">
              <a:srgbClr val="02DD01"/>
            </a:gs>
          </a:gsLst>
          <a:lin ang="5400000" scaled="1"/>
        </a:gradFill>
      </dgm:spPr>
      <dgm:t>
        <a:bodyPr/>
        <a:lstStyle/>
        <a:p>
          <a:r>
            <a:rPr lang="en-US" b="1" dirty="0">
              <a:solidFill>
                <a:schemeClr val="bg1"/>
              </a:solidFill>
            </a:rPr>
            <a:t>R04 PL Plan Note Taker</a:t>
          </a:r>
        </a:p>
      </dgm:t>
    </dgm:pt>
    <dgm:pt modelId="{CF3FB25E-DA13-DF44-9D88-188667381345}" type="parTrans" cxnId="{044C933B-3A0F-0042-B13B-AAA941485758}">
      <dgm:prSet/>
      <dgm:spPr/>
      <dgm:t>
        <a:bodyPr/>
        <a:lstStyle/>
        <a:p>
          <a:endParaRPr lang="en-US" b="1">
            <a:solidFill>
              <a:schemeClr val="bg1"/>
            </a:solidFill>
          </a:endParaRPr>
        </a:p>
      </dgm:t>
    </dgm:pt>
    <dgm:pt modelId="{55BAC3FB-B31C-F94C-A4DC-BE48A8DA17FD}" type="sibTrans" cxnId="{044C933B-3A0F-0042-B13B-AAA941485758}">
      <dgm:prSet/>
      <dgm:spPr/>
      <dgm:t>
        <a:bodyPr/>
        <a:lstStyle/>
        <a:p>
          <a:endParaRPr lang="en-US" b="1">
            <a:solidFill>
              <a:schemeClr val="bg1"/>
            </a:solidFill>
          </a:endParaRPr>
        </a:p>
      </dgm:t>
    </dgm:pt>
    <dgm:pt modelId="{53B36AFE-0E34-254E-A55F-DCA69754A438}">
      <dgm:prSet phldrT="[Text]"/>
      <dgm:spPr>
        <a:gradFill rotWithShape="0">
          <a:gsLst>
            <a:gs pos="0">
              <a:srgbClr val="1D1700"/>
            </a:gs>
            <a:gs pos="100000">
              <a:srgbClr val="E1B900"/>
            </a:gs>
          </a:gsLst>
          <a:lin ang="5400000" scaled="1"/>
        </a:gradFill>
      </dgm:spPr>
      <dgm:t>
        <a:bodyPr/>
        <a:lstStyle/>
        <a:p>
          <a:r>
            <a:rPr lang="en-US" b="1" dirty="0">
              <a:solidFill>
                <a:schemeClr val="bg1"/>
              </a:solidFill>
            </a:rPr>
            <a:t>Task Divider</a:t>
          </a:r>
        </a:p>
      </dgm:t>
    </dgm:pt>
    <dgm:pt modelId="{E933068F-E2EB-6845-A98F-9A99E1596065}" type="parTrans" cxnId="{985D8227-DB63-0B4A-9833-35781123253E}">
      <dgm:prSet/>
      <dgm:spPr/>
      <dgm:t>
        <a:bodyPr/>
        <a:lstStyle/>
        <a:p>
          <a:endParaRPr lang="en-US" b="1">
            <a:solidFill>
              <a:schemeClr val="bg1"/>
            </a:solidFill>
          </a:endParaRPr>
        </a:p>
      </dgm:t>
    </dgm:pt>
    <dgm:pt modelId="{C4781AA1-DA02-9544-AD87-690BAAA70CDF}" type="sibTrans" cxnId="{985D8227-DB63-0B4A-9833-35781123253E}">
      <dgm:prSet/>
      <dgm:spPr/>
      <dgm:t>
        <a:bodyPr/>
        <a:lstStyle/>
        <a:p>
          <a:endParaRPr lang="en-US" b="1">
            <a:solidFill>
              <a:schemeClr val="bg1"/>
            </a:solidFill>
          </a:endParaRPr>
        </a:p>
      </dgm:t>
    </dgm:pt>
    <dgm:pt modelId="{B96078E5-94EF-344E-9B3E-4BEA07CBCD1B}">
      <dgm:prSet phldrT="[Text]"/>
      <dgm:spPr>
        <a:gradFill rotWithShape="0">
          <a:gsLst>
            <a:gs pos="0">
              <a:srgbClr val="002C2C"/>
            </a:gs>
            <a:gs pos="100000">
              <a:srgbClr val="01DDDD"/>
            </a:gs>
          </a:gsLst>
          <a:lin ang="5400000" scaled="1"/>
        </a:gradFill>
      </dgm:spPr>
      <dgm:t>
        <a:bodyPr/>
        <a:lstStyle/>
        <a:p>
          <a:r>
            <a:rPr lang="en-US" b="1" dirty="0">
              <a:solidFill>
                <a:schemeClr val="bg1"/>
              </a:solidFill>
            </a:rPr>
            <a:t>Technology Wrangler</a:t>
          </a:r>
        </a:p>
      </dgm:t>
    </dgm:pt>
    <dgm:pt modelId="{A9A8FB98-AFE2-AB47-8C1A-633E70970101}" type="parTrans" cxnId="{B7F2F3C6-F9E6-9144-BC57-B9DA33F244D2}">
      <dgm:prSet/>
      <dgm:spPr/>
      <dgm:t>
        <a:bodyPr/>
        <a:lstStyle/>
        <a:p>
          <a:endParaRPr lang="en-US" b="1">
            <a:solidFill>
              <a:schemeClr val="bg1"/>
            </a:solidFill>
          </a:endParaRPr>
        </a:p>
      </dgm:t>
    </dgm:pt>
    <dgm:pt modelId="{CCD93973-1B1B-D94A-8649-CE82DDEA8472}" type="sibTrans" cxnId="{B7F2F3C6-F9E6-9144-BC57-B9DA33F244D2}">
      <dgm:prSet/>
      <dgm:spPr/>
      <dgm:t>
        <a:bodyPr/>
        <a:lstStyle/>
        <a:p>
          <a:endParaRPr lang="en-US" b="1">
            <a:solidFill>
              <a:schemeClr val="bg1"/>
            </a:solidFill>
          </a:endParaRPr>
        </a:p>
      </dgm:t>
    </dgm:pt>
    <dgm:pt modelId="{B9F65177-DE13-A848-B342-931B72F273FE}" type="pres">
      <dgm:prSet presAssocID="{CAD472D7-989A-9748-B9A6-25AF83ED924C}" presName="Name0" presStyleCnt="0">
        <dgm:presLayoutVars>
          <dgm:dir/>
          <dgm:resizeHandles val="exact"/>
        </dgm:presLayoutVars>
      </dgm:prSet>
      <dgm:spPr/>
    </dgm:pt>
    <dgm:pt modelId="{7BBF75C3-DEA8-7245-8D4D-AC3BA8DEF891}" type="pres">
      <dgm:prSet presAssocID="{67BFC66A-4BAD-E545-98F5-7C9896D8B30F}" presName="Name5" presStyleLbl="vennNode1" presStyleIdx="0" presStyleCnt="5">
        <dgm:presLayoutVars>
          <dgm:bulletEnabled val="1"/>
        </dgm:presLayoutVars>
      </dgm:prSet>
      <dgm:spPr/>
    </dgm:pt>
    <dgm:pt modelId="{2BF443B9-9E05-1E41-BE63-FC5B40A8A57D}" type="pres">
      <dgm:prSet presAssocID="{78F1AFA7-0C1C-584D-A8F6-38E7A9D26105}" presName="space" presStyleCnt="0"/>
      <dgm:spPr/>
    </dgm:pt>
    <dgm:pt modelId="{9EFFB00C-FC66-494D-8785-90F6EEFC6EC2}" type="pres">
      <dgm:prSet presAssocID="{B96078E5-94EF-344E-9B3E-4BEA07CBCD1B}" presName="Name5" presStyleLbl="vennNode1" presStyleIdx="1" presStyleCnt="5">
        <dgm:presLayoutVars>
          <dgm:bulletEnabled val="1"/>
        </dgm:presLayoutVars>
      </dgm:prSet>
      <dgm:spPr/>
    </dgm:pt>
    <dgm:pt modelId="{9B6DA6D4-AE8F-AB49-AA3B-0442391F51F0}" type="pres">
      <dgm:prSet presAssocID="{CCD93973-1B1B-D94A-8649-CE82DDEA8472}" presName="space" presStyleCnt="0"/>
      <dgm:spPr/>
    </dgm:pt>
    <dgm:pt modelId="{4F0C4C32-EC00-C049-B6F4-042120AD1D0C}" type="pres">
      <dgm:prSet presAssocID="{93F8BA4F-660C-BB47-B01C-C821EAFA8131}" presName="Name5" presStyleLbl="vennNode1" presStyleIdx="2" presStyleCnt="5">
        <dgm:presLayoutVars>
          <dgm:bulletEnabled val="1"/>
        </dgm:presLayoutVars>
      </dgm:prSet>
      <dgm:spPr/>
    </dgm:pt>
    <dgm:pt modelId="{A9812A6A-6F04-9245-A102-8F2AC72A2558}" type="pres">
      <dgm:prSet presAssocID="{6E28FCF4-2E1F-DE4D-BCBF-59781B18F9BD}" presName="space" presStyleCnt="0"/>
      <dgm:spPr/>
    </dgm:pt>
    <dgm:pt modelId="{B21017F8-4E61-2247-B3CD-5C31CF81391F}" type="pres">
      <dgm:prSet presAssocID="{5FA8C0B4-0146-2D48-A00D-E4510691DCCE}" presName="Name5" presStyleLbl="vennNode1" presStyleIdx="3" presStyleCnt="5">
        <dgm:presLayoutVars>
          <dgm:bulletEnabled val="1"/>
        </dgm:presLayoutVars>
      </dgm:prSet>
      <dgm:spPr/>
    </dgm:pt>
    <dgm:pt modelId="{E5EAB1CD-F6F2-574A-BE4D-8B8A438800FF}" type="pres">
      <dgm:prSet presAssocID="{55BAC3FB-B31C-F94C-A4DC-BE48A8DA17FD}" presName="space" presStyleCnt="0"/>
      <dgm:spPr/>
    </dgm:pt>
    <dgm:pt modelId="{34DD5574-7490-4B43-90F5-9978AEF7586C}" type="pres">
      <dgm:prSet presAssocID="{53B36AFE-0E34-254E-A55F-DCA69754A438}" presName="Name5" presStyleLbl="vennNode1" presStyleIdx="4" presStyleCnt="5">
        <dgm:presLayoutVars>
          <dgm:bulletEnabled val="1"/>
        </dgm:presLayoutVars>
      </dgm:prSet>
      <dgm:spPr/>
    </dgm:pt>
  </dgm:ptLst>
  <dgm:cxnLst>
    <dgm:cxn modelId="{985D8227-DB63-0B4A-9833-35781123253E}" srcId="{CAD472D7-989A-9748-B9A6-25AF83ED924C}" destId="{53B36AFE-0E34-254E-A55F-DCA69754A438}" srcOrd="4" destOrd="0" parTransId="{E933068F-E2EB-6845-A98F-9A99E1596065}" sibTransId="{C4781AA1-DA02-9544-AD87-690BAAA70CDF}"/>
    <dgm:cxn modelId="{0B37C62B-414C-9A40-A67F-C49A6E8EBF81}" type="presOf" srcId="{B96078E5-94EF-344E-9B3E-4BEA07CBCD1B}" destId="{9EFFB00C-FC66-494D-8785-90F6EEFC6EC2}" srcOrd="0" destOrd="0" presId="urn:microsoft.com/office/officeart/2005/8/layout/venn3"/>
    <dgm:cxn modelId="{044C933B-3A0F-0042-B13B-AAA941485758}" srcId="{CAD472D7-989A-9748-B9A6-25AF83ED924C}" destId="{5FA8C0B4-0146-2D48-A00D-E4510691DCCE}" srcOrd="3" destOrd="0" parTransId="{CF3FB25E-DA13-DF44-9D88-188667381345}" sibTransId="{55BAC3FB-B31C-F94C-A4DC-BE48A8DA17FD}"/>
    <dgm:cxn modelId="{ECA2B364-E168-774C-A712-19EFEA5BC127}" type="presOf" srcId="{67BFC66A-4BAD-E545-98F5-7C9896D8B30F}" destId="{7BBF75C3-DEA8-7245-8D4D-AC3BA8DEF891}" srcOrd="0" destOrd="0" presId="urn:microsoft.com/office/officeart/2005/8/layout/venn3"/>
    <dgm:cxn modelId="{39AA95A2-0DA2-A647-9ACC-DDE842D9AD21}" type="presOf" srcId="{CAD472D7-989A-9748-B9A6-25AF83ED924C}" destId="{B9F65177-DE13-A848-B342-931B72F273FE}" srcOrd="0" destOrd="0" presId="urn:microsoft.com/office/officeart/2005/8/layout/venn3"/>
    <dgm:cxn modelId="{C66092AF-7AF7-7D49-8D32-D8159EF44204}" srcId="{CAD472D7-989A-9748-B9A6-25AF83ED924C}" destId="{93F8BA4F-660C-BB47-B01C-C821EAFA8131}" srcOrd="2" destOrd="0" parTransId="{29EC56C8-807E-E941-882B-3B2422ECE0E5}" sibTransId="{6E28FCF4-2E1F-DE4D-BCBF-59781B18F9BD}"/>
    <dgm:cxn modelId="{A11CEDB1-6DCF-0D4E-AD18-30C876DEBEED}" type="presOf" srcId="{53B36AFE-0E34-254E-A55F-DCA69754A438}" destId="{34DD5574-7490-4B43-90F5-9978AEF7586C}" srcOrd="0" destOrd="0" presId="urn:microsoft.com/office/officeart/2005/8/layout/venn3"/>
    <dgm:cxn modelId="{5A0B3BB6-12ED-8D46-B434-A08D3D6A55D0}" type="presOf" srcId="{5FA8C0B4-0146-2D48-A00D-E4510691DCCE}" destId="{B21017F8-4E61-2247-B3CD-5C31CF81391F}" srcOrd="0" destOrd="0" presId="urn:microsoft.com/office/officeart/2005/8/layout/venn3"/>
    <dgm:cxn modelId="{54CFF9C1-ACAC-6E48-AF96-2B76F14E2309}" type="presOf" srcId="{93F8BA4F-660C-BB47-B01C-C821EAFA8131}" destId="{4F0C4C32-EC00-C049-B6F4-042120AD1D0C}" srcOrd="0" destOrd="0" presId="urn:microsoft.com/office/officeart/2005/8/layout/venn3"/>
    <dgm:cxn modelId="{3E8DE9C6-8614-9B43-BF78-34331F91E736}" srcId="{CAD472D7-989A-9748-B9A6-25AF83ED924C}" destId="{67BFC66A-4BAD-E545-98F5-7C9896D8B30F}" srcOrd="0" destOrd="0" parTransId="{A588F0C9-4779-A945-9E2C-70B8FA5527E7}" sibTransId="{78F1AFA7-0C1C-584D-A8F6-38E7A9D26105}"/>
    <dgm:cxn modelId="{B7F2F3C6-F9E6-9144-BC57-B9DA33F244D2}" srcId="{CAD472D7-989A-9748-B9A6-25AF83ED924C}" destId="{B96078E5-94EF-344E-9B3E-4BEA07CBCD1B}" srcOrd="1" destOrd="0" parTransId="{A9A8FB98-AFE2-AB47-8C1A-633E70970101}" sibTransId="{CCD93973-1B1B-D94A-8649-CE82DDEA8472}"/>
    <dgm:cxn modelId="{72539B75-C526-FB40-94A5-CEA251132BEC}" type="presParOf" srcId="{B9F65177-DE13-A848-B342-931B72F273FE}" destId="{7BBF75C3-DEA8-7245-8D4D-AC3BA8DEF891}" srcOrd="0" destOrd="0" presId="urn:microsoft.com/office/officeart/2005/8/layout/venn3"/>
    <dgm:cxn modelId="{8695B19D-9115-2F42-9A8F-575177AC1E48}" type="presParOf" srcId="{B9F65177-DE13-A848-B342-931B72F273FE}" destId="{2BF443B9-9E05-1E41-BE63-FC5B40A8A57D}" srcOrd="1" destOrd="0" presId="urn:microsoft.com/office/officeart/2005/8/layout/venn3"/>
    <dgm:cxn modelId="{B95F813D-74DE-AC41-9688-337993B9D605}" type="presParOf" srcId="{B9F65177-DE13-A848-B342-931B72F273FE}" destId="{9EFFB00C-FC66-494D-8785-90F6EEFC6EC2}" srcOrd="2" destOrd="0" presId="urn:microsoft.com/office/officeart/2005/8/layout/venn3"/>
    <dgm:cxn modelId="{EB9690F6-A6C1-614E-A762-9AEB93E83ACC}" type="presParOf" srcId="{B9F65177-DE13-A848-B342-931B72F273FE}" destId="{9B6DA6D4-AE8F-AB49-AA3B-0442391F51F0}" srcOrd="3" destOrd="0" presId="urn:microsoft.com/office/officeart/2005/8/layout/venn3"/>
    <dgm:cxn modelId="{D70E197D-5498-724D-BD76-6EED13C2FFE2}" type="presParOf" srcId="{B9F65177-DE13-A848-B342-931B72F273FE}" destId="{4F0C4C32-EC00-C049-B6F4-042120AD1D0C}" srcOrd="4" destOrd="0" presId="urn:microsoft.com/office/officeart/2005/8/layout/venn3"/>
    <dgm:cxn modelId="{EF4073FE-2F17-F549-9E28-1240CA82E985}" type="presParOf" srcId="{B9F65177-DE13-A848-B342-931B72F273FE}" destId="{A9812A6A-6F04-9245-A102-8F2AC72A2558}" srcOrd="5" destOrd="0" presId="urn:microsoft.com/office/officeart/2005/8/layout/venn3"/>
    <dgm:cxn modelId="{C5605B8A-8918-AF4E-B40A-74C262189210}" type="presParOf" srcId="{B9F65177-DE13-A848-B342-931B72F273FE}" destId="{B21017F8-4E61-2247-B3CD-5C31CF81391F}" srcOrd="6" destOrd="0" presId="urn:microsoft.com/office/officeart/2005/8/layout/venn3"/>
    <dgm:cxn modelId="{8C8FFA29-D865-4B43-9492-B3124B41F25C}" type="presParOf" srcId="{B9F65177-DE13-A848-B342-931B72F273FE}" destId="{E5EAB1CD-F6F2-574A-BE4D-8B8A438800FF}" srcOrd="7" destOrd="0" presId="urn:microsoft.com/office/officeart/2005/8/layout/venn3"/>
    <dgm:cxn modelId="{FC55F074-EB91-9840-8793-E5BB1E4BD00E}" type="presParOf" srcId="{B9F65177-DE13-A848-B342-931B72F273FE}" destId="{34DD5574-7490-4B43-90F5-9978AEF7586C}" srcOrd="8" destOrd="0" presId="urn:microsoft.com/office/officeart/2005/8/layout/venn3"/>
  </dgm:cxnLst>
  <dgm:bg>
    <a:solidFill>
      <a:schemeClr val="bg1">
        <a:alpha val="95000"/>
      </a:schemeClr>
    </a:solidFill>
    <a:effectLst>
      <a:softEdge rad="31750"/>
    </a:effect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B7C116F-CA06-433A-9188-E4DE962B41A2}" type="doc">
      <dgm:prSet loTypeId="urn:microsoft.com/office/officeart/2005/8/layout/vProcess5" loCatId="process" qsTypeId="urn:microsoft.com/office/officeart/2005/8/quickstyle/3d2" qsCatId="3D" csTypeId="urn:microsoft.com/office/officeart/2005/8/colors/accent5_3" csCatId="accent5" phldr="1"/>
      <dgm:spPr/>
    </dgm:pt>
    <dgm:pt modelId="{0B41861B-2240-490D-BFEF-5D829544411F}">
      <dgm:prSet phldrT="[Text]"/>
      <dgm:spPr/>
      <dgm:t>
        <a:bodyPr/>
        <a:lstStyle/>
        <a:p>
          <a:r>
            <a:rPr lang="en-US" dirty="0"/>
            <a:t>Successes? </a:t>
          </a:r>
        </a:p>
      </dgm:t>
    </dgm:pt>
    <dgm:pt modelId="{949F5889-74C5-4649-B62D-0951F3F5D988}" type="parTrans" cxnId="{8916A8AC-09FB-437C-8D3E-1E9036B0F3CB}">
      <dgm:prSet/>
      <dgm:spPr/>
      <dgm:t>
        <a:bodyPr/>
        <a:lstStyle/>
        <a:p>
          <a:endParaRPr lang="en-US"/>
        </a:p>
      </dgm:t>
    </dgm:pt>
    <dgm:pt modelId="{A5F020C6-E360-4377-A663-3723F965737C}" type="sibTrans" cxnId="{8916A8AC-09FB-437C-8D3E-1E9036B0F3CB}">
      <dgm:prSet/>
      <dgm:spPr/>
      <dgm:t>
        <a:bodyPr/>
        <a:lstStyle/>
        <a:p>
          <a:endParaRPr lang="en-US" dirty="0"/>
        </a:p>
      </dgm:t>
    </dgm:pt>
    <dgm:pt modelId="{EEAA2B68-33B7-44C5-94F8-6871221D4246}">
      <dgm:prSet phldrT="[Text]"/>
      <dgm:spPr/>
      <dgm:t>
        <a:bodyPr/>
        <a:lstStyle/>
        <a:p>
          <a:r>
            <a:rPr lang="en-US" dirty="0"/>
            <a:t>Challenges? </a:t>
          </a:r>
        </a:p>
      </dgm:t>
    </dgm:pt>
    <dgm:pt modelId="{4D0A3429-FB23-4C4B-B205-8BB30A8BB4BC}" type="parTrans" cxnId="{72A2372D-261B-4707-85F4-309E8B717448}">
      <dgm:prSet/>
      <dgm:spPr/>
      <dgm:t>
        <a:bodyPr/>
        <a:lstStyle/>
        <a:p>
          <a:endParaRPr lang="en-US"/>
        </a:p>
      </dgm:t>
    </dgm:pt>
    <dgm:pt modelId="{DBAC437F-1095-4DF9-9F08-9DAEEB07CF69}" type="sibTrans" cxnId="{72A2372D-261B-4707-85F4-309E8B717448}">
      <dgm:prSet/>
      <dgm:spPr/>
      <dgm:t>
        <a:bodyPr/>
        <a:lstStyle/>
        <a:p>
          <a:endParaRPr lang="en-US" dirty="0"/>
        </a:p>
      </dgm:t>
    </dgm:pt>
    <dgm:pt modelId="{06F0E953-57A4-4000-9930-3E19C7521A89}">
      <dgm:prSet phldrT="[Text]"/>
      <dgm:spPr/>
      <dgm:t>
        <a:bodyPr/>
        <a:lstStyle/>
        <a:p>
          <a:r>
            <a:rPr lang="en-US" dirty="0"/>
            <a:t>Questions? </a:t>
          </a:r>
        </a:p>
      </dgm:t>
    </dgm:pt>
    <dgm:pt modelId="{3D15D927-2144-4AFF-A064-3BD289E2A450}" type="parTrans" cxnId="{835CB155-BEA5-408F-9612-2E928E1709C2}">
      <dgm:prSet/>
      <dgm:spPr/>
      <dgm:t>
        <a:bodyPr/>
        <a:lstStyle/>
        <a:p>
          <a:endParaRPr lang="en-US"/>
        </a:p>
      </dgm:t>
    </dgm:pt>
    <dgm:pt modelId="{F01E2E7F-6FCB-4BAE-BBFD-754AF1768B06}" type="sibTrans" cxnId="{835CB155-BEA5-408F-9612-2E928E1709C2}">
      <dgm:prSet/>
      <dgm:spPr/>
      <dgm:t>
        <a:bodyPr/>
        <a:lstStyle/>
        <a:p>
          <a:endParaRPr lang="en-US"/>
        </a:p>
      </dgm:t>
    </dgm:pt>
    <dgm:pt modelId="{48864C43-40A0-4019-BFDB-0835D816C7F9}" type="pres">
      <dgm:prSet presAssocID="{8B7C116F-CA06-433A-9188-E4DE962B41A2}" presName="outerComposite" presStyleCnt="0">
        <dgm:presLayoutVars>
          <dgm:chMax val="5"/>
          <dgm:dir/>
          <dgm:resizeHandles val="exact"/>
        </dgm:presLayoutVars>
      </dgm:prSet>
      <dgm:spPr/>
    </dgm:pt>
    <dgm:pt modelId="{7890DAE9-F760-461E-BFD6-534124A6F3DD}" type="pres">
      <dgm:prSet presAssocID="{8B7C116F-CA06-433A-9188-E4DE962B41A2}" presName="dummyMaxCanvas" presStyleCnt="0">
        <dgm:presLayoutVars/>
      </dgm:prSet>
      <dgm:spPr/>
    </dgm:pt>
    <dgm:pt modelId="{2BD3A914-812E-4593-BE3C-BE698CE0D43C}" type="pres">
      <dgm:prSet presAssocID="{8B7C116F-CA06-433A-9188-E4DE962B41A2}" presName="ThreeNodes_1" presStyleLbl="node1" presStyleIdx="0" presStyleCnt="3" custLinFactNeighborX="508" custLinFactNeighborY="1309">
        <dgm:presLayoutVars>
          <dgm:bulletEnabled val="1"/>
        </dgm:presLayoutVars>
      </dgm:prSet>
      <dgm:spPr/>
    </dgm:pt>
    <dgm:pt modelId="{164F6611-6B29-4FFD-96B3-8034B3A060CD}" type="pres">
      <dgm:prSet presAssocID="{8B7C116F-CA06-433A-9188-E4DE962B41A2}" presName="ThreeNodes_2" presStyleLbl="node1" presStyleIdx="1" presStyleCnt="3">
        <dgm:presLayoutVars>
          <dgm:bulletEnabled val="1"/>
        </dgm:presLayoutVars>
      </dgm:prSet>
      <dgm:spPr/>
    </dgm:pt>
    <dgm:pt modelId="{C322E066-22B6-4A62-89DF-8620E64AFE40}" type="pres">
      <dgm:prSet presAssocID="{8B7C116F-CA06-433A-9188-E4DE962B41A2}" presName="ThreeNodes_3" presStyleLbl="node1" presStyleIdx="2" presStyleCnt="3">
        <dgm:presLayoutVars>
          <dgm:bulletEnabled val="1"/>
        </dgm:presLayoutVars>
      </dgm:prSet>
      <dgm:spPr/>
    </dgm:pt>
    <dgm:pt modelId="{15E29FB1-EBE1-4CAA-919B-49EE79AF3DC9}" type="pres">
      <dgm:prSet presAssocID="{8B7C116F-CA06-433A-9188-E4DE962B41A2}" presName="ThreeConn_1-2" presStyleLbl="fgAccFollowNode1" presStyleIdx="0" presStyleCnt="2">
        <dgm:presLayoutVars>
          <dgm:bulletEnabled val="1"/>
        </dgm:presLayoutVars>
      </dgm:prSet>
      <dgm:spPr/>
    </dgm:pt>
    <dgm:pt modelId="{FE66F42E-B1A1-4577-A782-5EADF441D760}" type="pres">
      <dgm:prSet presAssocID="{8B7C116F-CA06-433A-9188-E4DE962B41A2}" presName="ThreeConn_2-3" presStyleLbl="fgAccFollowNode1" presStyleIdx="1" presStyleCnt="2">
        <dgm:presLayoutVars>
          <dgm:bulletEnabled val="1"/>
        </dgm:presLayoutVars>
      </dgm:prSet>
      <dgm:spPr/>
    </dgm:pt>
    <dgm:pt modelId="{3373F7EA-4CFE-4174-8650-7B8DDF2E924C}" type="pres">
      <dgm:prSet presAssocID="{8B7C116F-CA06-433A-9188-E4DE962B41A2}" presName="ThreeNodes_1_text" presStyleLbl="node1" presStyleIdx="2" presStyleCnt="3">
        <dgm:presLayoutVars>
          <dgm:bulletEnabled val="1"/>
        </dgm:presLayoutVars>
      </dgm:prSet>
      <dgm:spPr/>
    </dgm:pt>
    <dgm:pt modelId="{9D7E9FCF-98B4-4610-8910-A76861C2C6D7}" type="pres">
      <dgm:prSet presAssocID="{8B7C116F-CA06-433A-9188-E4DE962B41A2}" presName="ThreeNodes_2_text" presStyleLbl="node1" presStyleIdx="2" presStyleCnt="3">
        <dgm:presLayoutVars>
          <dgm:bulletEnabled val="1"/>
        </dgm:presLayoutVars>
      </dgm:prSet>
      <dgm:spPr/>
    </dgm:pt>
    <dgm:pt modelId="{916666E9-C6AA-4AE3-AF23-D0BF034AD1BA}" type="pres">
      <dgm:prSet presAssocID="{8B7C116F-CA06-433A-9188-E4DE962B41A2}" presName="ThreeNodes_3_text" presStyleLbl="node1" presStyleIdx="2" presStyleCnt="3">
        <dgm:presLayoutVars>
          <dgm:bulletEnabled val="1"/>
        </dgm:presLayoutVars>
      </dgm:prSet>
      <dgm:spPr/>
    </dgm:pt>
  </dgm:ptLst>
  <dgm:cxnLst>
    <dgm:cxn modelId="{72A2372D-261B-4707-85F4-309E8B717448}" srcId="{8B7C116F-CA06-433A-9188-E4DE962B41A2}" destId="{EEAA2B68-33B7-44C5-94F8-6871221D4246}" srcOrd="1" destOrd="0" parTransId="{4D0A3429-FB23-4C4B-B205-8BB30A8BB4BC}" sibTransId="{DBAC437F-1095-4DF9-9F08-9DAEEB07CF69}"/>
    <dgm:cxn modelId="{8A29232F-7765-4BB1-9549-7CEF5799590D}" type="presOf" srcId="{A5F020C6-E360-4377-A663-3723F965737C}" destId="{15E29FB1-EBE1-4CAA-919B-49EE79AF3DC9}" srcOrd="0" destOrd="0" presId="urn:microsoft.com/office/officeart/2005/8/layout/vProcess5"/>
    <dgm:cxn modelId="{A53BB369-8AC9-43EC-B550-172362234F2D}" type="presOf" srcId="{0B41861B-2240-490D-BFEF-5D829544411F}" destId="{2BD3A914-812E-4593-BE3C-BE698CE0D43C}" srcOrd="0" destOrd="0" presId="urn:microsoft.com/office/officeart/2005/8/layout/vProcess5"/>
    <dgm:cxn modelId="{2735EF71-4B09-41FA-ACBC-A416249C0072}" type="presOf" srcId="{EEAA2B68-33B7-44C5-94F8-6871221D4246}" destId="{9D7E9FCF-98B4-4610-8910-A76861C2C6D7}" srcOrd="1" destOrd="0" presId="urn:microsoft.com/office/officeart/2005/8/layout/vProcess5"/>
    <dgm:cxn modelId="{835CB155-BEA5-408F-9612-2E928E1709C2}" srcId="{8B7C116F-CA06-433A-9188-E4DE962B41A2}" destId="{06F0E953-57A4-4000-9930-3E19C7521A89}" srcOrd="2" destOrd="0" parTransId="{3D15D927-2144-4AFF-A064-3BD289E2A450}" sibTransId="{F01E2E7F-6FCB-4BAE-BBFD-754AF1768B06}"/>
    <dgm:cxn modelId="{7C3E6F87-9BD1-4878-AAB1-9E2432260B53}" type="presOf" srcId="{8B7C116F-CA06-433A-9188-E4DE962B41A2}" destId="{48864C43-40A0-4019-BFDB-0835D816C7F9}" srcOrd="0" destOrd="0" presId="urn:microsoft.com/office/officeart/2005/8/layout/vProcess5"/>
    <dgm:cxn modelId="{23E9BD89-DA15-413D-951A-8898EBC1F811}" type="presOf" srcId="{EEAA2B68-33B7-44C5-94F8-6871221D4246}" destId="{164F6611-6B29-4FFD-96B3-8034B3A060CD}" srcOrd="0" destOrd="0" presId="urn:microsoft.com/office/officeart/2005/8/layout/vProcess5"/>
    <dgm:cxn modelId="{982EC391-1520-4B29-8704-4D93E47A8FE2}" type="presOf" srcId="{DBAC437F-1095-4DF9-9F08-9DAEEB07CF69}" destId="{FE66F42E-B1A1-4577-A782-5EADF441D760}" srcOrd="0" destOrd="0" presId="urn:microsoft.com/office/officeart/2005/8/layout/vProcess5"/>
    <dgm:cxn modelId="{E8E1CCA8-3183-4597-AF8D-6F325D88A60E}" type="presOf" srcId="{0B41861B-2240-490D-BFEF-5D829544411F}" destId="{3373F7EA-4CFE-4174-8650-7B8DDF2E924C}" srcOrd="1" destOrd="0" presId="urn:microsoft.com/office/officeart/2005/8/layout/vProcess5"/>
    <dgm:cxn modelId="{8916A8AC-09FB-437C-8D3E-1E9036B0F3CB}" srcId="{8B7C116F-CA06-433A-9188-E4DE962B41A2}" destId="{0B41861B-2240-490D-BFEF-5D829544411F}" srcOrd="0" destOrd="0" parTransId="{949F5889-74C5-4649-B62D-0951F3F5D988}" sibTransId="{A5F020C6-E360-4377-A663-3723F965737C}"/>
    <dgm:cxn modelId="{9B3328B7-E69A-4A5A-AC5B-34DDACF1A55A}" type="presOf" srcId="{06F0E953-57A4-4000-9930-3E19C7521A89}" destId="{C322E066-22B6-4A62-89DF-8620E64AFE40}" srcOrd="0" destOrd="0" presId="urn:microsoft.com/office/officeart/2005/8/layout/vProcess5"/>
    <dgm:cxn modelId="{CF66F7E7-24B4-4AC8-921A-6F1EE9B21833}" type="presOf" srcId="{06F0E953-57A4-4000-9930-3E19C7521A89}" destId="{916666E9-C6AA-4AE3-AF23-D0BF034AD1BA}" srcOrd="1" destOrd="0" presId="urn:microsoft.com/office/officeart/2005/8/layout/vProcess5"/>
    <dgm:cxn modelId="{EEE677BE-5F53-4BCF-8D8F-B9B26D3A5A03}" type="presParOf" srcId="{48864C43-40A0-4019-BFDB-0835D816C7F9}" destId="{7890DAE9-F760-461E-BFD6-534124A6F3DD}" srcOrd="0" destOrd="0" presId="urn:microsoft.com/office/officeart/2005/8/layout/vProcess5"/>
    <dgm:cxn modelId="{11D261B4-C998-47E8-BB58-417AB7350EFF}" type="presParOf" srcId="{48864C43-40A0-4019-BFDB-0835D816C7F9}" destId="{2BD3A914-812E-4593-BE3C-BE698CE0D43C}" srcOrd="1" destOrd="0" presId="urn:microsoft.com/office/officeart/2005/8/layout/vProcess5"/>
    <dgm:cxn modelId="{1FC0F3B7-07BF-4707-AF16-582D2382E7B4}" type="presParOf" srcId="{48864C43-40A0-4019-BFDB-0835D816C7F9}" destId="{164F6611-6B29-4FFD-96B3-8034B3A060CD}" srcOrd="2" destOrd="0" presId="urn:microsoft.com/office/officeart/2005/8/layout/vProcess5"/>
    <dgm:cxn modelId="{3112050E-9EEA-4B93-B5F3-9D020B6B8087}" type="presParOf" srcId="{48864C43-40A0-4019-BFDB-0835D816C7F9}" destId="{C322E066-22B6-4A62-89DF-8620E64AFE40}" srcOrd="3" destOrd="0" presId="urn:microsoft.com/office/officeart/2005/8/layout/vProcess5"/>
    <dgm:cxn modelId="{94BB175F-F0F4-4F4F-AB85-E9CED45E0BB5}" type="presParOf" srcId="{48864C43-40A0-4019-BFDB-0835D816C7F9}" destId="{15E29FB1-EBE1-4CAA-919B-49EE79AF3DC9}" srcOrd="4" destOrd="0" presId="urn:microsoft.com/office/officeart/2005/8/layout/vProcess5"/>
    <dgm:cxn modelId="{8525C711-6409-430E-B311-CE98EFE561EF}" type="presParOf" srcId="{48864C43-40A0-4019-BFDB-0835D816C7F9}" destId="{FE66F42E-B1A1-4577-A782-5EADF441D760}" srcOrd="5" destOrd="0" presId="urn:microsoft.com/office/officeart/2005/8/layout/vProcess5"/>
    <dgm:cxn modelId="{02D5FE4C-E9E4-43A2-AADA-F51744C5DACF}" type="presParOf" srcId="{48864C43-40A0-4019-BFDB-0835D816C7F9}" destId="{3373F7EA-4CFE-4174-8650-7B8DDF2E924C}" srcOrd="6" destOrd="0" presId="urn:microsoft.com/office/officeart/2005/8/layout/vProcess5"/>
    <dgm:cxn modelId="{6FC5832F-BA36-4532-90C9-C9105F1A2996}" type="presParOf" srcId="{48864C43-40A0-4019-BFDB-0835D816C7F9}" destId="{9D7E9FCF-98B4-4610-8910-A76861C2C6D7}" srcOrd="7" destOrd="0" presId="urn:microsoft.com/office/officeart/2005/8/layout/vProcess5"/>
    <dgm:cxn modelId="{059F5CDE-FF42-4675-8B14-DC51684B616A}" type="presParOf" srcId="{48864C43-40A0-4019-BFDB-0835D816C7F9}" destId="{916666E9-C6AA-4AE3-AF23-D0BF034AD1B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11FE50-E291-784A-9A24-A2177A739B52}" type="doc">
      <dgm:prSet loTypeId="urn:microsoft.com/office/officeart/2005/8/layout/cycle7" loCatId="" qsTypeId="urn:microsoft.com/office/officeart/2005/8/quickstyle/simple4" qsCatId="simple" csTypeId="urn:microsoft.com/office/officeart/2005/8/colors/colorful5" csCatId="colorful" phldr="1"/>
      <dgm:spPr/>
      <dgm:t>
        <a:bodyPr/>
        <a:lstStyle/>
        <a:p>
          <a:endParaRPr lang="en-US"/>
        </a:p>
      </dgm:t>
    </dgm:pt>
    <dgm:pt modelId="{05F39203-B3E7-EB40-B8E3-A5772CDE1EAB}">
      <dgm:prSet phldrT="[Text]" custT="1"/>
      <dgm:spPr/>
      <dgm:t>
        <a:bodyPr/>
        <a:lstStyle/>
        <a:p>
          <a:r>
            <a:rPr lang="en-US" sz="2400" dirty="0">
              <a:latin typeface="Arial" pitchFamily="34" charset="0"/>
              <a:cs typeface="Arial" pitchFamily="34" charset="0"/>
            </a:rPr>
            <a:t>Define Entry / Exit Criteria and Data to Monitor Progress</a:t>
          </a:r>
          <a:endParaRPr lang="en-US" sz="2400" dirty="0"/>
        </a:p>
      </dgm:t>
    </dgm:pt>
    <dgm:pt modelId="{0F9E0CD2-6986-2048-9732-7E5A44EDA903}" type="parTrans" cxnId="{63E8C7A3-1AB9-2542-AFBE-A569AFFA210E}">
      <dgm:prSet/>
      <dgm:spPr/>
      <dgm:t>
        <a:bodyPr/>
        <a:lstStyle/>
        <a:p>
          <a:endParaRPr lang="en-US" sz="2400"/>
        </a:p>
      </dgm:t>
    </dgm:pt>
    <dgm:pt modelId="{2A9A8345-A1F7-1B48-B3A5-76C03DD4CF30}" type="sibTrans" cxnId="{63E8C7A3-1AB9-2542-AFBE-A569AFFA210E}">
      <dgm:prSet custT="1"/>
      <dgm:spPr/>
      <dgm:t>
        <a:bodyPr/>
        <a:lstStyle/>
        <a:p>
          <a:endParaRPr lang="en-US" sz="2400"/>
        </a:p>
      </dgm:t>
    </dgm:pt>
    <dgm:pt modelId="{6BE08652-97CD-944F-BAC8-E7D41C52EEE9}">
      <dgm:prSet phldrT="[Text]" custT="1"/>
      <dgm:spPr/>
      <dgm:t>
        <a:bodyPr/>
        <a:lstStyle/>
        <a:p>
          <a:r>
            <a:rPr lang="en-US" sz="2400" dirty="0">
              <a:latin typeface="Arial" pitchFamily="34" charset="0"/>
              <a:cs typeface="Arial" pitchFamily="34" charset="0"/>
            </a:rPr>
            <a:t>Edit Tertiary Support </a:t>
          </a:r>
          <a:endParaRPr lang="en-US" sz="2400" dirty="0"/>
        </a:p>
      </dgm:t>
    </dgm:pt>
    <dgm:pt modelId="{013701FD-0D8D-9C46-B755-FF51EC0BB4C2}" type="parTrans" cxnId="{7A056E25-56FF-2141-B522-0787BD47D295}">
      <dgm:prSet/>
      <dgm:spPr/>
      <dgm:t>
        <a:bodyPr/>
        <a:lstStyle/>
        <a:p>
          <a:endParaRPr lang="en-US" sz="2400"/>
        </a:p>
      </dgm:t>
    </dgm:pt>
    <dgm:pt modelId="{32269F20-FFF9-C341-892A-01CAEF927137}" type="sibTrans" cxnId="{7A056E25-56FF-2141-B522-0787BD47D295}">
      <dgm:prSet custT="1"/>
      <dgm:spPr/>
      <dgm:t>
        <a:bodyPr/>
        <a:lstStyle/>
        <a:p>
          <a:endParaRPr lang="en-US" sz="2400"/>
        </a:p>
      </dgm:t>
    </dgm:pt>
    <dgm:pt modelId="{E911036E-F797-324E-9B44-A38E3BF5B0CE}">
      <dgm:prSet phldrT="[Text]" custT="1"/>
      <dgm:spPr/>
      <dgm:t>
        <a:bodyPr/>
        <a:lstStyle/>
        <a:p>
          <a:r>
            <a:rPr lang="en-US" sz="2400" dirty="0">
              <a:latin typeface="Arial" pitchFamily="34" charset="0"/>
              <a:cs typeface="Arial" pitchFamily="34" charset="0"/>
            </a:rPr>
            <a:t>Edit Tertiary Support</a:t>
          </a:r>
          <a:endParaRPr lang="en-US" sz="2400" dirty="0"/>
        </a:p>
      </dgm:t>
    </dgm:pt>
    <dgm:pt modelId="{D2A3F25D-50E0-334A-87C7-C962FAD532D0}" type="parTrans" cxnId="{93D7C78F-2A3C-3347-81D7-9925EDA8D5CE}">
      <dgm:prSet/>
      <dgm:spPr/>
      <dgm:t>
        <a:bodyPr/>
        <a:lstStyle/>
        <a:p>
          <a:endParaRPr lang="en-US" sz="2400"/>
        </a:p>
      </dgm:t>
    </dgm:pt>
    <dgm:pt modelId="{C758DBBC-1E27-8A4A-8254-0B5CF4291EAF}" type="sibTrans" cxnId="{93D7C78F-2A3C-3347-81D7-9925EDA8D5CE}">
      <dgm:prSet custT="1"/>
      <dgm:spPr/>
      <dgm:t>
        <a:bodyPr/>
        <a:lstStyle/>
        <a:p>
          <a:endParaRPr lang="en-US" sz="2400"/>
        </a:p>
      </dgm:t>
    </dgm:pt>
    <dgm:pt modelId="{CDB6448D-ED4B-AF4D-AA0A-6CC24846CD48}" type="pres">
      <dgm:prSet presAssocID="{D911FE50-E291-784A-9A24-A2177A739B52}" presName="Name0" presStyleCnt="0">
        <dgm:presLayoutVars>
          <dgm:dir/>
          <dgm:resizeHandles val="exact"/>
        </dgm:presLayoutVars>
      </dgm:prSet>
      <dgm:spPr/>
    </dgm:pt>
    <dgm:pt modelId="{4C8FD30F-0DCA-F149-994F-B56D001F5A19}" type="pres">
      <dgm:prSet presAssocID="{05F39203-B3E7-EB40-B8E3-A5772CDE1EAB}" presName="node" presStyleLbl="node1" presStyleIdx="0" presStyleCnt="3" custScaleX="146068" custScaleY="118681">
        <dgm:presLayoutVars>
          <dgm:bulletEnabled val="1"/>
        </dgm:presLayoutVars>
      </dgm:prSet>
      <dgm:spPr/>
    </dgm:pt>
    <dgm:pt modelId="{E029BBBD-D6AF-BD43-BFBE-458B24536893}" type="pres">
      <dgm:prSet presAssocID="{2A9A8345-A1F7-1B48-B3A5-76C03DD4CF30}" presName="sibTrans" presStyleLbl="sibTrans2D1" presStyleIdx="0" presStyleCnt="3"/>
      <dgm:spPr/>
    </dgm:pt>
    <dgm:pt modelId="{1A57A129-FD61-A14A-8761-76B4BB08FB08}" type="pres">
      <dgm:prSet presAssocID="{2A9A8345-A1F7-1B48-B3A5-76C03DD4CF30}" presName="connectorText" presStyleLbl="sibTrans2D1" presStyleIdx="0" presStyleCnt="3"/>
      <dgm:spPr/>
    </dgm:pt>
    <dgm:pt modelId="{A2445362-38BC-9149-9B2B-F2E37DE8470E}" type="pres">
      <dgm:prSet presAssocID="{6BE08652-97CD-944F-BAC8-E7D41C52EEE9}" presName="node" presStyleLbl="node1" presStyleIdx="1" presStyleCnt="3">
        <dgm:presLayoutVars>
          <dgm:bulletEnabled val="1"/>
        </dgm:presLayoutVars>
      </dgm:prSet>
      <dgm:spPr/>
    </dgm:pt>
    <dgm:pt modelId="{F5A23826-8CDB-5945-A881-EE5B95C1D452}" type="pres">
      <dgm:prSet presAssocID="{32269F20-FFF9-C341-892A-01CAEF927137}" presName="sibTrans" presStyleLbl="sibTrans2D1" presStyleIdx="1" presStyleCnt="3"/>
      <dgm:spPr/>
    </dgm:pt>
    <dgm:pt modelId="{9013C985-66EC-D947-AA8D-619D0CDA909B}" type="pres">
      <dgm:prSet presAssocID="{32269F20-FFF9-C341-892A-01CAEF927137}" presName="connectorText" presStyleLbl="sibTrans2D1" presStyleIdx="1" presStyleCnt="3"/>
      <dgm:spPr/>
    </dgm:pt>
    <dgm:pt modelId="{C484AAA3-AE5F-8245-8C43-ED66EC828A7F}" type="pres">
      <dgm:prSet presAssocID="{E911036E-F797-324E-9B44-A38E3BF5B0CE}" presName="node" presStyleLbl="node1" presStyleIdx="2" presStyleCnt="3">
        <dgm:presLayoutVars>
          <dgm:bulletEnabled val="1"/>
        </dgm:presLayoutVars>
      </dgm:prSet>
      <dgm:spPr/>
    </dgm:pt>
    <dgm:pt modelId="{8F93AA36-CDC9-5347-AC4B-42BB30BD69EA}" type="pres">
      <dgm:prSet presAssocID="{C758DBBC-1E27-8A4A-8254-0B5CF4291EAF}" presName="sibTrans" presStyleLbl="sibTrans2D1" presStyleIdx="2" presStyleCnt="3"/>
      <dgm:spPr/>
    </dgm:pt>
    <dgm:pt modelId="{A86705F6-2C3D-334E-8E0C-14B45D03302C}" type="pres">
      <dgm:prSet presAssocID="{C758DBBC-1E27-8A4A-8254-0B5CF4291EAF}" presName="connectorText" presStyleLbl="sibTrans2D1" presStyleIdx="2" presStyleCnt="3"/>
      <dgm:spPr/>
    </dgm:pt>
  </dgm:ptLst>
  <dgm:cxnLst>
    <dgm:cxn modelId="{C0925305-A61B-E54E-B2B9-C4D05C4ED81C}" type="presOf" srcId="{32269F20-FFF9-C341-892A-01CAEF927137}" destId="{9013C985-66EC-D947-AA8D-619D0CDA909B}" srcOrd="1" destOrd="0" presId="urn:microsoft.com/office/officeart/2005/8/layout/cycle7"/>
    <dgm:cxn modelId="{0DC4D811-7D50-5B47-9A1C-DF310958F10A}" type="presOf" srcId="{C758DBBC-1E27-8A4A-8254-0B5CF4291EAF}" destId="{A86705F6-2C3D-334E-8E0C-14B45D03302C}" srcOrd="1" destOrd="0" presId="urn:microsoft.com/office/officeart/2005/8/layout/cycle7"/>
    <dgm:cxn modelId="{CB1B2825-7BEF-394B-BB69-7719180C04E1}" type="presOf" srcId="{32269F20-FFF9-C341-892A-01CAEF927137}" destId="{F5A23826-8CDB-5945-A881-EE5B95C1D452}" srcOrd="0" destOrd="0" presId="urn:microsoft.com/office/officeart/2005/8/layout/cycle7"/>
    <dgm:cxn modelId="{7A056E25-56FF-2141-B522-0787BD47D295}" srcId="{D911FE50-E291-784A-9A24-A2177A739B52}" destId="{6BE08652-97CD-944F-BAC8-E7D41C52EEE9}" srcOrd="1" destOrd="0" parTransId="{013701FD-0D8D-9C46-B755-FF51EC0BB4C2}" sibTransId="{32269F20-FFF9-C341-892A-01CAEF927137}"/>
    <dgm:cxn modelId="{1D963032-F6F8-5C42-B0C3-77AEABC3F12D}" type="presOf" srcId="{2A9A8345-A1F7-1B48-B3A5-76C03DD4CF30}" destId="{1A57A129-FD61-A14A-8761-76B4BB08FB08}" srcOrd="1" destOrd="0" presId="urn:microsoft.com/office/officeart/2005/8/layout/cycle7"/>
    <dgm:cxn modelId="{2911A23B-219D-9249-B384-854408A6EBA2}" type="presOf" srcId="{05F39203-B3E7-EB40-B8E3-A5772CDE1EAB}" destId="{4C8FD30F-0DCA-F149-994F-B56D001F5A19}" srcOrd="0" destOrd="0" presId="urn:microsoft.com/office/officeart/2005/8/layout/cycle7"/>
    <dgm:cxn modelId="{36658E46-674E-0C4F-AA1C-EDADC0B40E83}" type="presOf" srcId="{E911036E-F797-324E-9B44-A38E3BF5B0CE}" destId="{C484AAA3-AE5F-8245-8C43-ED66EC828A7F}" srcOrd="0" destOrd="0" presId="urn:microsoft.com/office/officeart/2005/8/layout/cycle7"/>
    <dgm:cxn modelId="{F698CF50-7A63-D94D-9933-C2A2D12C0E2F}" type="presOf" srcId="{C758DBBC-1E27-8A4A-8254-0B5CF4291EAF}" destId="{8F93AA36-CDC9-5347-AC4B-42BB30BD69EA}" srcOrd="0" destOrd="0" presId="urn:microsoft.com/office/officeart/2005/8/layout/cycle7"/>
    <dgm:cxn modelId="{93D7C78F-2A3C-3347-81D7-9925EDA8D5CE}" srcId="{D911FE50-E291-784A-9A24-A2177A739B52}" destId="{E911036E-F797-324E-9B44-A38E3BF5B0CE}" srcOrd="2" destOrd="0" parTransId="{D2A3F25D-50E0-334A-87C7-C962FAD532D0}" sibTransId="{C758DBBC-1E27-8A4A-8254-0B5CF4291EAF}"/>
    <dgm:cxn modelId="{BFCCF79A-0FAF-E841-ACD2-4C9D2B0CEDC2}" type="presOf" srcId="{2A9A8345-A1F7-1B48-B3A5-76C03DD4CF30}" destId="{E029BBBD-D6AF-BD43-BFBE-458B24536893}" srcOrd="0" destOrd="0" presId="urn:microsoft.com/office/officeart/2005/8/layout/cycle7"/>
    <dgm:cxn modelId="{63E8C7A3-1AB9-2542-AFBE-A569AFFA210E}" srcId="{D911FE50-E291-784A-9A24-A2177A739B52}" destId="{05F39203-B3E7-EB40-B8E3-A5772CDE1EAB}" srcOrd="0" destOrd="0" parTransId="{0F9E0CD2-6986-2048-9732-7E5A44EDA903}" sibTransId="{2A9A8345-A1F7-1B48-B3A5-76C03DD4CF30}"/>
    <dgm:cxn modelId="{037FE8D7-9226-974F-8FF5-1A3340E9EFB8}" type="presOf" srcId="{D911FE50-E291-784A-9A24-A2177A739B52}" destId="{CDB6448D-ED4B-AF4D-AA0A-6CC24846CD48}" srcOrd="0" destOrd="0" presId="urn:microsoft.com/office/officeart/2005/8/layout/cycle7"/>
    <dgm:cxn modelId="{A52DD8F9-09F2-6445-AB34-B2E613A1B3AA}" type="presOf" srcId="{6BE08652-97CD-944F-BAC8-E7D41C52EEE9}" destId="{A2445362-38BC-9149-9B2B-F2E37DE8470E}" srcOrd="0" destOrd="0" presId="urn:microsoft.com/office/officeart/2005/8/layout/cycle7"/>
    <dgm:cxn modelId="{D48D298F-56F4-5345-B0AC-E0A379308997}" type="presParOf" srcId="{CDB6448D-ED4B-AF4D-AA0A-6CC24846CD48}" destId="{4C8FD30F-0DCA-F149-994F-B56D001F5A19}" srcOrd="0" destOrd="0" presId="urn:microsoft.com/office/officeart/2005/8/layout/cycle7"/>
    <dgm:cxn modelId="{316B19EA-D163-B549-ABEF-DD207A14347A}" type="presParOf" srcId="{CDB6448D-ED4B-AF4D-AA0A-6CC24846CD48}" destId="{E029BBBD-D6AF-BD43-BFBE-458B24536893}" srcOrd="1" destOrd="0" presId="urn:microsoft.com/office/officeart/2005/8/layout/cycle7"/>
    <dgm:cxn modelId="{204C9C52-8DD3-3B45-840C-158AD50D5D36}" type="presParOf" srcId="{E029BBBD-D6AF-BD43-BFBE-458B24536893}" destId="{1A57A129-FD61-A14A-8761-76B4BB08FB08}" srcOrd="0" destOrd="0" presId="urn:microsoft.com/office/officeart/2005/8/layout/cycle7"/>
    <dgm:cxn modelId="{6CC0AF52-3EDD-5F4C-B969-6B28AFB94818}" type="presParOf" srcId="{CDB6448D-ED4B-AF4D-AA0A-6CC24846CD48}" destId="{A2445362-38BC-9149-9B2B-F2E37DE8470E}" srcOrd="2" destOrd="0" presId="urn:microsoft.com/office/officeart/2005/8/layout/cycle7"/>
    <dgm:cxn modelId="{0FF100A9-674D-384D-A648-0426F7263AFC}" type="presParOf" srcId="{CDB6448D-ED4B-AF4D-AA0A-6CC24846CD48}" destId="{F5A23826-8CDB-5945-A881-EE5B95C1D452}" srcOrd="3" destOrd="0" presId="urn:microsoft.com/office/officeart/2005/8/layout/cycle7"/>
    <dgm:cxn modelId="{42298AF8-EE59-7640-A9FD-9D771EC901FB}" type="presParOf" srcId="{F5A23826-8CDB-5945-A881-EE5B95C1D452}" destId="{9013C985-66EC-D947-AA8D-619D0CDA909B}" srcOrd="0" destOrd="0" presId="urn:microsoft.com/office/officeart/2005/8/layout/cycle7"/>
    <dgm:cxn modelId="{B7912477-C8A3-2243-9C25-33264A9F2399}" type="presParOf" srcId="{CDB6448D-ED4B-AF4D-AA0A-6CC24846CD48}" destId="{C484AAA3-AE5F-8245-8C43-ED66EC828A7F}" srcOrd="4" destOrd="0" presId="urn:microsoft.com/office/officeart/2005/8/layout/cycle7"/>
    <dgm:cxn modelId="{630E5542-13BB-5540-9300-DC7C44C2EBBB}" type="presParOf" srcId="{CDB6448D-ED4B-AF4D-AA0A-6CC24846CD48}" destId="{8F93AA36-CDC9-5347-AC4B-42BB30BD69EA}" srcOrd="5" destOrd="0" presId="urn:microsoft.com/office/officeart/2005/8/layout/cycle7"/>
    <dgm:cxn modelId="{4A6BC388-C60D-8448-92F0-1D6C828EAF92}" type="presParOf" srcId="{8F93AA36-CDC9-5347-AC4B-42BB30BD69EA}" destId="{A86705F6-2C3D-334E-8E0C-14B45D03302C}"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175913-6090-4141-96CB-B4EC19CC9115}" type="doc">
      <dgm:prSet loTypeId="urn:microsoft.com/office/officeart/2005/8/layout/hProcess9" loCatId="process" qsTypeId="urn:microsoft.com/office/officeart/2005/8/quickstyle/simple1#1" qsCatId="simple" csTypeId="urn:microsoft.com/office/officeart/2005/8/colors/accent5_3" csCatId="accent5" phldr="1"/>
      <dgm:spPr/>
      <dgm:t>
        <a:bodyPr/>
        <a:lstStyle/>
        <a:p>
          <a:endParaRPr lang="en-US"/>
        </a:p>
      </dgm:t>
    </dgm:pt>
    <dgm:pt modelId="{102BEC11-B866-436E-91B8-7B8A47159490}">
      <dgm:prSet phldrT="[Text]" custT="1"/>
      <dgm:spPr>
        <a:xfrm>
          <a:off x="1021" y="771436"/>
          <a:ext cx="1184952" cy="1047926"/>
        </a:xfrm>
      </dgm:spPr>
      <dgm:t>
        <a:bodyPr/>
        <a:lstStyle/>
        <a:p>
          <a:pPr>
            <a:spcAft>
              <a:spcPts val="0"/>
            </a:spcAft>
          </a:pPr>
          <a:r>
            <a:rPr lang="en-US" sz="1400">
              <a:latin typeface="Calibri"/>
              <a:ea typeface="+mn-ea"/>
              <a:cs typeface="+mn-cs"/>
            </a:rPr>
            <a:t>1: Two-Hour</a:t>
          </a:r>
        </a:p>
        <a:p>
          <a:pPr>
            <a:spcAft>
              <a:spcPts val="0"/>
            </a:spcAft>
          </a:pPr>
          <a:r>
            <a:rPr lang="en-US" sz="1400">
              <a:latin typeface="Calibri"/>
              <a:ea typeface="+mn-ea"/>
              <a:cs typeface="+mn-cs"/>
            </a:rPr>
            <a:t> After School</a:t>
          </a:r>
          <a:endParaRPr lang="en-US" sz="1400" dirty="0">
            <a:latin typeface="Calibri"/>
            <a:ea typeface="+mn-ea"/>
            <a:cs typeface="+mn-cs"/>
          </a:endParaRPr>
        </a:p>
      </dgm:t>
    </dgm:pt>
    <dgm:pt modelId="{86E0DD33-4A92-4BB7-90F9-B89088DCABAA}" type="parTrans" cxnId="{AFCAD5EB-0AB7-4824-9391-1E4D8E08E001}">
      <dgm:prSet/>
      <dgm:spPr/>
      <dgm:t>
        <a:bodyPr/>
        <a:lstStyle/>
        <a:p>
          <a:endParaRPr lang="en-US" sz="1800"/>
        </a:p>
      </dgm:t>
    </dgm:pt>
    <dgm:pt modelId="{93376EAD-3FF1-4CA9-88B7-CF27B868C1E4}" type="sibTrans" cxnId="{AFCAD5EB-0AB7-4824-9391-1E4D8E08E001}">
      <dgm:prSet/>
      <dgm:spPr/>
      <dgm:t>
        <a:bodyPr/>
        <a:lstStyle/>
        <a:p>
          <a:endParaRPr lang="en-US" sz="1800"/>
        </a:p>
      </dgm:t>
    </dgm:pt>
    <dgm:pt modelId="{C5D1286A-82A8-4CE6-B8A5-FD0AFA9BE023}">
      <dgm:prSet phldrT="[Text]" custT="1"/>
      <dgm:spPr>
        <a:xfrm>
          <a:off x="4132795" y="777240"/>
          <a:ext cx="1178728" cy="1036320"/>
        </a:xfrm>
      </dgm:spPr>
      <dgm:t>
        <a:bodyPr/>
        <a:lstStyle/>
        <a:p>
          <a:r>
            <a:rPr lang="en-US" sz="1400">
              <a:latin typeface="Calibri"/>
              <a:ea typeface="+mn-ea"/>
              <a:cs typeface="+mn-cs"/>
            </a:rPr>
            <a:t>4: Full Day </a:t>
          </a:r>
          <a:endParaRPr lang="en-US" sz="1400" dirty="0">
            <a:latin typeface="Calibri"/>
            <a:ea typeface="+mn-ea"/>
            <a:cs typeface="+mn-cs"/>
          </a:endParaRPr>
        </a:p>
      </dgm:t>
    </dgm:pt>
    <dgm:pt modelId="{7E95820E-FAB6-4C36-996A-E431B71340C0}" type="parTrans" cxnId="{3BEF4573-63C9-40EC-AE8E-BC3AC05EE4C2}">
      <dgm:prSet/>
      <dgm:spPr/>
      <dgm:t>
        <a:bodyPr/>
        <a:lstStyle/>
        <a:p>
          <a:endParaRPr lang="en-US" sz="1800"/>
        </a:p>
      </dgm:t>
    </dgm:pt>
    <dgm:pt modelId="{637A62A7-26CB-453E-B32C-ABD9459CF80A}" type="sibTrans" cxnId="{3BEF4573-63C9-40EC-AE8E-BC3AC05EE4C2}">
      <dgm:prSet/>
      <dgm:spPr/>
      <dgm:t>
        <a:bodyPr/>
        <a:lstStyle/>
        <a:p>
          <a:endParaRPr lang="en-US" sz="1800"/>
        </a:p>
      </dgm:t>
    </dgm:pt>
    <dgm:pt modelId="{914845DA-933B-43BB-9B11-DA40B7863F1A}">
      <dgm:prSet custT="1"/>
      <dgm:spPr>
        <a:xfrm>
          <a:off x="1392927" y="804039"/>
          <a:ext cx="1178728" cy="1036320"/>
        </a:xfrm>
      </dgm:spPr>
      <dgm:t>
        <a:bodyPr/>
        <a:lstStyle/>
        <a:p>
          <a:r>
            <a:rPr lang="en-US" sz="1400">
              <a:latin typeface="Calibri"/>
              <a:ea typeface="+mn-ea"/>
              <a:cs typeface="+mn-cs"/>
            </a:rPr>
            <a:t>2: Full Day </a:t>
          </a:r>
          <a:endParaRPr lang="en-US" sz="1400" dirty="0">
            <a:latin typeface="Calibri"/>
            <a:ea typeface="+mn-ea"/>
            <a:cs typeface="+mn-cs"/>
          </a:endParaRPr>
        </a:p>
      </dgm:t>
    </dgm:pt>
    <dgm:pt modelId="{DF5747F1-64EF-4161-8502-2961C5C01909}" type="parTrans" cxnId="{F77A3EF1-01F9-4059-A260-221C25B37AEE}">
      <dgm:prSet/>
      <dgm:spPr/>
      <dgm:t>
        <a:bodyPr/>
        <a:lstStyle/>
        <a:p>
          <a:endParaRPr lang="en-US" sz="1800"/>
        </a:p>
      </dgm:t>
    </dgm:pt>
    <dgm:pt modelId="{53ECA56E-EF43-48E0-8754-8D081AEAE341}" type="sibTrans" cxnId="{F77A3EF1-01F9-4059-A260-221C25B37AEE}">
      <dgm:prSet/>
      <dgm:spPr/>
      <dgm:t>
        <a:bodyPr/>
        <a:lstStyle/>
        <a:p>
          <a:endParaRPr lang="en-US" sz="1800"/>
        </a:p>
      </dgm:t>
    </dgm:pt>
    <dgm:pt modelId="{54843EB2-4521-42B3-BB81-A4B7E73738F1}">
      <dgm:prSet custT="1"/>
      <dgm:spPr>
        <a:xfrm>
          <a:off x="2725921" y="804039"/>
          <a:ext cx="1178728" cy="1036320"/>
        </a:xfrm>
      </dgm:spPr>
      <dgm:t>
        <a:bodyPr/>
        <a:lstStyle/>
        <a:p>
          <a:pPr>
            <a:spcAft>
              <a:spcPts val="0"/>
            </a:spcAft>
          </a:pPr>
          <a:r>
            <a:rPr lang="en-US" sz="1400">
              <a:latin typeface="Calibri"/>
              <a:ea typeface="+mn-ea"/>
              <a:cs typeface="+mn-cs"/>
            </a:rPr>
            <a:t>3: Two-Hour</a:t>
          </a:r>
        </a:p>
        <a:p>
          <a:pPr>
            <a:spcAft>
              <a:spcPts val="0"/>
            </a:spcAft>
          </a:pPr>
          <a:r>
            <a:rPr lang="en-US" sz="1400">
              <a:latin typeface="Calibri"/>
              <a:ea typeface="+mn-ea"/>
              <a:cs typeface="+mn-cs"/>
            </a:rPr>
            <a:t>After School </a:t>
          </a:r>
          <a:r>
            <a:rPr lang="en-US" sz="1100">
              <a:latin typeface="Calibri"/>
              <a:ea typeface="+mn-ea"/>
              <a:cs typeface="+mn-cs"/>
            </a:rPr>
            <a:t>*With Students</a:t>
          </a:r>
          <a:endParaRPr lang="en-US" sz="1100" dirty="0">
            <a:latin typeface="Calibri"/>
            <a:ea typeface="+mn-ea"/>
            <a:cs typeface="+mn-cs"/>
          </a:endParaRPr>
        </a:p>
      </dgm:t>
    </dgm:pt>
    <dgm:pt modelId="{0FDAA5A0-E333-4CD8-966B-2E3D3418CFCE}" type="parTrans" cxnId="{D53B993C-953A-48D7-B0E4-844941004C6E}">
      <dgm:prSet/>
      <dgm:spPr/>
      <dgm:t>
        <a:bodyPr/>
        <a:lstStyle/>
        <a:p>
          <a:endParaRPr lang="en-US" sz="1800"/>
        </a:p>
      </dgm:t>
    </dgm:pt>
    <dgm:pt modelId="{DA00F551-16C6-4C3E-92ED-76EC2E844D2A}" type="sibTrans" cxnId="{D53B993C-953A-48D7-B0E4-844941004C6E}">
      <dgm:prSet/>
      <dgm:spPr/>
      <dgm:t>
        <a:bodyPr/>
        <a:lstStyle/>
        <a:p>
          <a:endParaRPr lang="en-US" sz="1800"/>
        </a:p>
      </dgm:t>
    </dgm:pt>
    <dgm:pt modelId="{D9C4E9CF-E0E5-4170-BB6F-FFD3C9D3CF54}">
      <dgm:prSet phldrT="[Text]" custT="1"/>
      <dgm:spPr>
        <a:xfrm>
          <a:off x="6832199" y="766058"/>
          <a:ext cx="1178728" cy="1036320"/>
        </a:xfrm>
      </dgm:spPr>
      <dgm:t>
        <a:bodyPr/>
        <a:lstStyle/>
        <a:p>
          <a:r>
            <a:rPr lang="en-US" sz="1400">
              <a:latin typeface="Calibri"/>
              <a:ea typeface="+mn-ea"/>
              <a:cs typeface="+mn-cs"/>
            </a:rPr>
            <a:t>6: Full Day </a:t>
          </a:r>
          <a:endParaRPr lang="en-US" sz="1400" dirty="0">
            <a:latin typeface="Calibri"/>
            <a:ea typeface="+mn-ea"/>
            <a:cs typeface="+mn-cs"/>
          </a:endParaRPr>
        </a:p>
      </dgm:t>
    </dgm:pt>
    <dgm:pt modelId="{1C48B11C-0D72-4C60-8303-E9C4ACC8EA22}" type="sibTrans" cxnId="{A9C550CC-1EF1-4A65-92AC-FA8CFDFE8D1B}">
      <dgm:prSet/>
      <dgm:spPr/>
      <dgm:t>
        <a:bodyPr/>
        <a:lstStyle/>
        <a:p>
          <a:endParaRPr lang="en-US" sz="1800"/>
        </a:p>
      </dgm:t>
    </dgm:pt>
    <dgm:pt modelId="{7389C9BB-4F63-4BF5-A5B7-40902B640451}" type="parTrans" cxnId="{A9C550CC-1EF1-4A65-92AC-FA8CFDFE8D1B}">
      <dgm:prSet/>
      <dgm:spPr/>
      <dgm:t>
        <a:bodyPr/>
        <a:lstStyle/>
        <a:p>
          <a:endParaRPr lang="en-US" sz="1800"/>
        </a:p>
      </dgm:t>
    </dgm:pt>
    <dgm:pt modelId="{51A182D4-5EE5-4074-91B5-C047F1E4E74F}">
      <dgm:prSet custT="1"/>
      <dgm:spPr>
        <a:xfrm>
          <a:off x="5512392" y="777240"/>
          <a:ext cx="1178728" cy="1036320"/>
        </a:xfrm>
      </dgm:spPr>
      <dgm:t>
        <a:bodyPr/>
        <a:lstStyle/>
        <a:p>
          <a:pPr>
            <a:spcAft>
              <a:spcPts val="0"/>
            </a:spcAft>
          </a:pPr>
          <a:r>
            <a:rPr lang="en-US" sz="1400">
              <a:latin typeface="Calibri"/>
              <a:ea typeface="+mn-ea"/>
              <a:cs typeface="+mn-cs"/>
            </a:rPr>
            <a:t>5: Two-Hour</a:t>
          </a:r>
        </a:p>
        <a:p>
          <a:pPr>
            <a:spcAft>
              <a:spcPts val="0"/>
            </a:spcAft>
          </a:pPr>
          <a:r>
            <a:rPr lang="en-US" sz="1400">
              <a:latin typeface="Calibri"/>
              <a:ea typeface="+mn-ea"/>
              <a:cs typeface="+mn-cs"/>
            </a:rPr>
            <a:t>After School</a:t>
          </a:r>
        </a:p>
        <a:p>
          <a:pPr>
            <a:spcAft>
              <a:spcPts val="0"/>
            </a:spcAft>
          </a:pPr>
          <a:r>
            <a:rPr lang="en-US" sz="1100">
              <a:latin typeface="Calibri"/>
              <a:ea typeface="+mn-ea"/>
              <a:cs typeface="+mn-cs"/>
            </a:rPr>
            <a:t>*With Students</a:t>
          </a:r>
          <a:endParaRPr lang="en-US" sz="1100" dirty="0">
            <a:latin typeface="Calibri"/>
            <a:ea typeface="+mn-ea"/>
            <a:cs typeface="+mn-cs"/>
          </a:endParaRPr>
        </a:p>
      </dgm:t>
    </dgm:pt>
    <dgm:pt modelId="{C01260A4-4C56-4FA7-A5C2-42A98C8AE582}" type="sibTrans" cxnId="{6C27908A-433C-43F2-9C8D-9CB623CB7A9B}">
      <dgm:prSet/>
      <dgm:spPr/>
      <dgm:t>
        <a:bodyPr/>
        <a:lstStyle/>
        <a:p>
          <a:endParaRPr lang="en-US"/>
        </a:p>
      </dgm:t>
    </dgm:pt>
    <dgm:pt modelId="{D67027E9-E1F4-4E5B-AAAE-1B5A002B12E9}" type="parTrans" cxnId="{6C27908A-433C-43F2-9C8D-9CB623CB7A9B}">
      <dgm:prSet/>
      <dgm:spPr/>
      <dgm:t>
        <a:bodyPr/>
        <a:lstStyle/>
        <a:p>
          <a:endParaRPr lang="en-US"/>
        </a:p>
      </dgm:t>
    </dgm:pt>
    <dgm:pt modelId="{F5955FAD-BF66-4F3E-95B0-DE5821DF4D7C}" type="pres">
      <dgm:prSet presAssocID="{BC175913-6090-4141-96CB-B4EC19CC9115}" presName="CompostProcess" presStyleCnt="0">
        <dgm:presLayoutVars>
          <dgm:dir/>
          <dgm:resizeHandles val="exact"/>
        </dgm:presLayoutVars>
      </dgm:prSet>
      <dgm:spPr/>
    </dgm:pt>
    <dgm:pt modelId="{F6FA0FFB-9B55-4716-8B8E-77A81BEEDD29}" type="pres">
      <dgm:prSet presAssocID="{BC175913-6090-4141-96CB-B4EC19CC9115}" presName="arrow" presStyleLbl="bgShp" presStyleIdx="0" presStyleCnt="1" custScaleX="117647" custLinFactNeighborX="1881" custLinFactNeighborY="2997"/>
      <dgm:spPr>
        <a:xfrm>
          <a:off x="4" y="0"/>
          <a:ext cx="8062907" cy="2590800"/>
        </a:xfrm>
        <a:prstGeom prst="rightArrow">
          <a:avLst/>
        </a:prstGeom>
      </dgm:spPr>
    </dgm:pt>
    <dgm:pt modelId="{D3F5EA2B-2BFD-4F9E-8175-E36157313DF9}" type="pres">
      <dgm:prSet presAssocID="{BC175913-6090-4141-96CB-B4EC19CC9115}" presName="linearProcess" presStyleCnt="0"/>
      <dgm:spPr/>
    </dgm:pt>
    <dgm:pt modelId="{6FD30810-5A58-4FE1-8D86-1229780170C9}" type="pres">
      <dgm:prSet presAssocID="{102BEC11-B866-436E-91B8-7B8A47159490}" presName="textNode" presStyleLbl="node1" presStyleIdx="0" presStyleCnt="6" custScaleX="100528" custScaleY="101120">
        <dgm:presLayoutVars>
          <dgm:bulletEnabled val="1"/>
        </dgm:presLayoutVars>
      </dgm:prSet>
      <dgm:spPr>
        <a:prstGeom prst="roundRect">
          <a:avLst/>
        </a:prstGeom>
      </dgm:spPr>
    </dgm:pt>
    <dgm:pt modelId="{3E384F2E-3FB5-4192-BEDB-A046A2C18516}" type="pres">
      <dgm:prSet presAssocID="{93376EAD-3FF1-4CA9-88B7-CF27B868C1E4}" presName="sibTrans" presStyleCnt="0"/>
      <dgm:spPr/>
    </dgm:pt>
    <dgm:pt modelId="{C55D762F-007F-4DDA-9E9F-3CA70A48CCD8}" type="pres">
      <dgm:prSet presAssocID="{914845DA-933B-43BB-9B11-DA40B7863F1A}" presName="textNode" presStyleLbl="node1" presStyleIdx="1" presStyleCnt="6" custLinFactNeighborX="5344" custLinFactNeighborY="2586">
        <dgm:presLayoutVars>
          <dgm:bulletEnabled val="1"/>
        </dgm:presLayoutVars>
      </dgm:prSet>
      <dgm:spPr>
        <a:prstGeom prst="roundRect">
          <a:avLst/>
        </a:prstGeom>
      </dgm:spPr>
    </dgm:pt>
    <dgm:pt modelId="{C46547FD-8D05-4CE9-83FF-ADDA51D128F2}" type="pres">
      <dgm:prSet presAssocID="{53ECA56E-EF43-48E0-8754-8D081AEAE341}" presName="sibTrans" presStyleCnt="0"/>
      <dgm:spPr/>
    </dgm:pt>
    <dgm:pt modelId="{E8FCDABF-00C3-4F21-B79E-EDE09FA7B3FF}" type="pres">
      <dgm:prSet presAssocID="{54843EB2-4521-42B3-BB81-A4B7E73738F1}" presName="textNode" presStyleLbl="node1" presStyleIdx="2" presStyleCnt="6" custLinFactNeighborX="-16131" custLinFactNeighborY="2586">
        <dgm:presLayoutVars>
          <dgm:bulletEnabled val="1"/>
        </dgm:presLayoutVars>
      </dgm:prSet>
      <dgm:spPr>
        <a:prstGeom prst="roundRect">
          <a:avLst/>
        </a:prstGeom>
      </dgm:spPr>
    </dgm:pt>
    <dgm:pt modelId="{128629F4-A54F-4515-BE10-553CCBEE7ABB}" type="pres">
      <dgm:prSet presAssocID="{DA00F551-16C6-4C3E-92ED-76EC2E844D2A}" presName="sibTrans" presStyleCnt="0"/>
      <dgm:spPr/>
    </dgm:pt>
    <dgm:pt modelId="{400921DF-7594-443F-8C4D-0F537B384799}" type="pres">
      <dgm:prSet presAssocID="{C5D1286A-82A8-4CE6-B8A5-FD0AFA9BE023}" presName="textNode" presStyleLbl="node1" presStyleIdx="3" presStyleCnt="6">
        <dgm:presLayoutVars>
          <dgm:bulletEnabled val="1"/>
        </dgm:presLayoutVars>
      </dgm:prSet>
      <dgm:spPr>
        <a:prstGeom prst="roundRect">
          <a:avLst/>
        </a:prstGeom>
      </dgm:spPr>
    </dgm:pt>
    <dgm:pt modelId="{416748DB-6805-47F9-8BA1-BFC5ED473059}" type="pres">
      <dgm:prSet presAssocID="{637A62A7-26CB-453E-B32C-ABD9459CF80A}" presName="sibTrans" presStyleCnt="0"/>
      <dgm:spPr/>
    </dgm:pt>
    <dgm:pt modelId="{5FF58487-394B-4CC3-A27B-85446CAD4E18}" type="pres">
      <dgm:prSet presAssocID="{51A182D4-5EE5-4074-91B5-C047F1E4E74F}" presName="textNode" presStyleLbl="node1" presStyleIdx="4" presStyleCnt="6" custLinFactNeighborX="2247" custLinFactNeighborY="0">
        <dgm:presLayoutVars>
          <dgm:bulletEnabled val="1"/>
        </dgm:presLayoutVars>
      </dgm:prSet>
      <dgm:spPr>
        <a:prstGeom prst="roundRect">
          <a:avLst/>
        </a:prstGeom>
      </dgm:spPr>
    </dgm:pt>
    <dgm:pt modelId="{D8C3B897-226B-425A-978A-F36E28B22F44}" type="pres">
      <dgm:prSet presAssocID="{C01260A4-4C56-4FA7-A5C2-42A98C8AE582}" presName="sibTrans" presStyleCnt="0"/>
      <dgm:spPr/>
    </dgm:pt>
    <dgm:pt modelId="{EA5F70AE-C304-428C-ADD7-7F3C8725343E}" type="pres">
      <dgm:prSet presAssocID="{D9C4E9CF-E0E5-4170-BB6F-FFD3C9D3CF54}" presName="textNode" presStyleLbl="node1" presStyleIdx="5" presStyleCnt="6" custLinFactNeighborX="-25941" custLinFactNeighborY="-1079">
        <dgm:presLayoutVars>
          <dgm:bulletEnabled val="1"/>
        </dgm:presLayoutVars>
      </dgm:prSet>
      <dgm:spPr>
        <a:prstGeom prst="roundRect">
          <a:avLst/>
        </a:prstGeom>
      </dgm:spPr>
    </dgm:pt>
  </dgm:ptLst>
  <dgm:cxnLst>
    <dgm:cxn modelId="{A0231626-6CEC-41E0-9C35-968E9DF5165A}" type="presOf" srcId="{BC175913-6090-4141-96CB-B4EC19CC9115}" destId="{F5955FAD-BF66-4F3E-95B0-DE5821DF4D7C}" srcOrd="0" destOrd="0" presId="urn:microsoft.com/office/officeart/2005/8/layout/hProcess9"/>
    <dgm:cxn modelId="{D53B993C-953A-48D7-B0E4-844941004C6E}" srcId="{BC175913-6090-4141-96CB-B4EC19CC9115}" destId="{54843EB2-4521-42B3-BB81-A4B7E73738F1}" srcOrd="2" destOrd="0" parTransId="{0FDAA5A0-E333-4CD8-966B-2E3D3418CFCE}" sibTransId="{DA00F551-16C6-4C3E-92ED-76EC2E844D2A}"/>
    <dgm:cxn modelId="{8DB1C467-00A5-44F7-A932-E9EEE9D5A69E}" type="presOf" srcId="{54843EB2-4521-42B3-BB81-A4B7E73738F1}" destId="{E8FCDABF-00C3-4F21-B79E-EDE09FA7B3FF}" srcOrd="0" destOrd="0" presId="urn:microsoft.com/office/officeart/2005/8/layout/hProcess9"/>
    <dgm:cxn modelId="{3BEF4573-63C9-40EC-AE8E-BC3AC05EE4C2}" srcId="{BC175913-6090-4141-96CB-B4EC19CC9115}" destId="{C5D1286A-82A8-4CE6-B8A5-FD0AFA9BE023}" srcOrd="3" destOrd="0" parTransId="{7E95820E-FAB6-4C36-996A-E431B71340C0}" sibTransId="{637A62A7-26CB-453E-B32C-ABD9459CF80A}"/>
    <dgm:cxn modelId="{6C27908A-433C-43F2-9C8D-9CB623CB7A9B}" srcId="{BC175913-6090-4141-96CB-B4EC19CC9115}" destId="{51A182D4-5EE5-4074-91B5-C047F1E4E74F}" srcOrd="4" destOrd="0" parTransId="{D67027E9-E1F4-4E5B-AAAE-1B5A002B12E9}" sibTransId="{C01260A4-4C56-4FA7-A5C2-42A98C8AE582}"/>
    <dgm:cxn modelId="{D09C698E-FFF2-4AD1-9373-48B2E13C0A29}" type="presOf" srcId="{914845DA-933B-43BB-9B11-DA40B7863F1A}" destId="{C55D762F-007F-4DDA-9E9F-3CA70A48CCD8}" srcOrd="0" destOrd="0" presId="urn:microsoft.com/office/officeart/2005/8/layout/hProcess9"/>
    <dgm:cxn modelId="{E9F84497-9A90-42BC-AC90-BCD62DACF693}" type="presOf" srcId="{C5D1286A-82A8-4CE6-B8A5-FD0AFA9BE023}" destId="{400921DF-7594-443F-8C4D-0F537B384799}" srcOrd="0" destOrd="0" presId="urn:microsoft.com/office/officeart/2005/8/layout/hProcess9"/>
    <dgm:cxn modelId="{A9C550CC-1EF1-4A65-92AC-FA8CFDFE8D1B}" srcId="{BC175913-6090-4141-96CB-B4EC19CC9115}" destId="{D9C4E9CF-E0E5-4170-BB6F-FFD3C9D3CF54}" srcOrd="5" destOrd="0" parTransId="{7389C9BB-4F63-4BF5-A5B7-40902B640451}" sibTransId="{1C48B11C-0D72-4C60-8303-E9C4ACC8EA22}"/>
    <dgm:cxn modelId="{39F6D9DD-E5DA-4E6E-84CE-3F09F146DE1F}" type="presOf" srcId="{D9C4E9CF-E0E5-4170-BB6F-FFD3C9D3CF54}" destId="{EA5F70AE-C304-428C-ADD7-7F3C8725343E}" srcOrd="0" destOrd="0" presId="urn:microsoft.com/office/officeart/2005/8/layout/hProcess9"/>
    <dgm:cxn modelId="{AFCAD5EB-0AB7-4824-9391-1E4D8E08E001}" srcId="{BC175913-6090-4141-96CB-B4EC19CC9115}" destId="{102BEC11-B866-436E-91B8-7B8A47159490}" srcOrd="0" destOrd="0" parTransId="{86E0DD33-4A92-4BB7-90F9-B89088DCABAA}" sibTransId="{93376EAD-3FF1-4CA9-88B7-CF27B868C1E4}"/>
    <dgm:cxn modelId="{F77A3EF1-01F9-4059-A260-221C25B37AEE}" srcId="{BC175913-6090-4141-96CB-B4EC19CC9115}" destId="{914845DA-933B-43BB-9B11-DA40B7863F1A}" srcOrd="1" destOrd="0" parTransId="{DF5747F1-64EF-4161-8502-2961C5C01909}" sibTransId="{53ECA56E-EF43-48E0-8754-8D081AEAE341}"/>
    <dgm:cxn modelId="{A3B571FB-1988-49B8-851F-F9A468CEE897}" type="presOf" srcId="{51A182D4-5EE5-4074-91B5-C047F1E4E74F}" destId="{5FF58487-394B-4CC3-A27B-85446CAD4E18}" srcOrd="0" destOrd="0" presId="urn:microsoft.com/office/officeart/2005/8/layout/hProcess9"/>
    <dgm:cxn modelId="{8D4636FC-0183-43E0-A337-5D88E8EF8774}" type="presOf" srcId="{102BEC11-B866-436E-91B8-7B8A47159490}" destId="{6FD30810-5A58-4FE1-8D86-1229780170C9}" srcOrd="0" destOrd="0" presId="urn:microsoft.com/office/officeart/2005/8/layout/hProcess9"/>
    <dgm:cxn modelId="{E28A215B-B27F-444E-BB87-7F8652C4CE45}" type="presParOf" srcId="{F5955FAD-BF66-4F3E-95B0-DE5821DF4D7C}" destId="{F6FA0FFB-9B55-4716-8B8E-77A81BEEDD29}" srcOrd="0" destOrd="0" presId="urn:microsoft.com/office/officeart/2005/8/layout/hProcess9"/>
    <dgm:cxn modelId="{AA7896A2-0A8B-4FF4-A830-DD3093F58D97}" type="presParOf" srcId="{F5955FAD-BF66-4F3E-95B0-DE5821DF4D7C}" destId="{D3F5EA2B-2BFD-4F9E-8175-E36157313DF9}" srcOrd="1" destOrd="0" presId="urn:microsoft.com/office/officeart/2005/8/layout/hProcess9"/>
    <dgm:cxn modelId="{0A78D6C2-6C5D-406B-A186-1C0B533FC4E4}" type="presParOf" srcId="{D3F5EA2B-2BFD-4F9E-8175-E36157313DF9}" destId="{6FD30810-5A58-4FE1-8D86-1229780170C9}" srcOrd="0" destOrd="0" presId="urn:microsoft.com/office/officeart/2005/8/layout/hProcess9"/>
    <dgm:cxn modelId="{3DBD89B4-87DA-4F82-A5F7-4E5D3006829E}" type="presParOf" srcId="{D3F5EA2B-2BFD-4F9E-8175-E36157313DF9}" destId="{3E384F2E-3FB5-4192-BEDB-A046A2C18516}" srcOrd="1" destOrd="0" presId="urn:microsoft.com/office/officeart/2005/8/layout/hProcess9"/>
    <dgm:cxn modelId="{0A6A67EE-57BD-49DE-A585-117718737635}" type="presParOf" srcId="{D3F5EA2B-2BFD-4F9E-8175-E36157313DF9}" destId="{C55D762F-007F-4DDA-9E9F-3CA70A48CCD8}" srcOrd="2" destOrd="0" presId="urn:microsoft.com/office/officeart/2005/8/layout/hProcess9"/>
    <dgm:cxn modelId="{3F0CA53F-2547-4CDF-A720-C884C43D625C}" type="presParOf" srcId="{D3F5EA2B-2BFD-4F9E-8175-E36157313DF9}" destId="{C46547FD-8D05-4CE9-83FF-ADDA51D128F2}" srcOrd="3" destOrd="0" presId="urn:microsoft.com/office/officeart/2005/8/layout/hProcess9"/>
    <dgm:cxn modelId="{06F8CA65-B2EE-4097-841A-9C5B110F5F89}" type="presParOf" srcId="{D3F5EA2B-2BFD-4F9E-8175-E36157313DF9}" destId="{E8FCDABF-00C3-4F21-B79E-EDE09FA7B3FF}" srcOrd="4" destOrd="0" presId="urn:microsoft.com/office/officeart/2005/8/layout/hProcess9"/>
    <dgm:cxn modelId="{089FA29B-4979-4E07-8771-50F91C7FFA7C}" type="presParOf" srcId="{D3F5EA2B-2BFD-4F9E-8175-E36157313DF9}" destId="{128629F4-A54F-4515-BE10-553CCBEE7ABB}" srcOrd="5" destOrd="0" presId="urn:microsoft.com/office/officeart/2005/8/layout/hProcess9"/>
    <dgm:cxn modelId="{9E00B25E-7864-4683-8F53-14B43523C6C5}" type="presParOf" srcId="{D3F5EA2B-2BFD-4F9E-8175-E36157313DF9}" destId="{400921DF-7594-443F-8C4D-0F537B384799}" srcOrd="6" destOrd="0" presId="urn:microsoft.com/office/officeart/2005/8/layout/hProcess9"/>
    <dgm:cxn modelId="{29E08F08-D3D1-41DD-A9A6-BB6844CE3D91}" type="presParOf" srcId="{D3F5EA2B-2BFD-4F9E-8175-E36157313DF9}" destId="{416748DB-6805-47F9-8BA1-BFC5ED473059}" srcOrd="7" destOrd="0" presId="urn:microsoft.com/office/officeart/2005/8/layout/hProcess9"/>
    <dgm:cxn modelId="{A2F027ED-8C96-465B-B547-47F7370E32AE}" type="presParOf" srcId="{D3F5EA2B-2BFD-4F9E-8175-E36157313DF9}" destId="{5FF58487-394B-4CC3-A27B-85446CAD4E18}" srcOrd="8" destOrd="0" presId="urn:microsoft.com/office/officeart/2005/8/layout/hProcess9"/>
    <dgm:cxn modelId="{E98999DA-6EAC-4CFF-8A2B-7499A28E7139}" type="presParOf" srcId="{D3F5EA2B-2BFD-4F9E-8175-E36157313DF9}" destId="{D8C3B897-226B-425A-978A-F36E28B22F44}" srcOrd="9" destOrd="0" presId="urn:microsoft.com/office/officeart/2005/8/layout/hProcess9"/>
    <dgm:cxn modelId="{93B56B12-5448-4028-A1C9-7CFF5648C443}" type="presParOf" srcId="{D3F5EA2B-2BFD-4F9E-8175-E36157313DF9}" destId="{EA5F70AE-C304-428C-ADD7-7F3C8725343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F75C3-DEA8-7245-8D4D-AC3BA8DEF891}">
      <dsp:nvSpPr>
        <dsp:cNvPr id="0" name=""/>
        <dsp:cNvSpPr/>
      </dsp:nvSpPr>
      <dsp:spPr>
        <a:xfrm>
          <a:off x="1116" y="2340694"/>
          <a:ext cx="2176611" cy="2176611"/>
        </a:xfrm>
        <a:prstGeom prst="ellipse">
          <a:avLst/>
        </a:prstGeom>
        <a:gradFill flip="none" rotWithShape="1">
          <a:gsLst>
            <a:gs pos="0">
              <a:srgbClr val="1E0000"/>
            </a:gs>
            <a:gs pos="100000">
              <a:srgbClr val="DE0300"/>
            </a:gs>
          </a:gsLst>
          <a:lin ang="54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9786" tIns="22860" rIns="11978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Conversation Closer</a:t>
          </a:r>
        </a:p>
      </dsp:txBody>
      <dsp:txXfrm>
        <a:off x="319873" y="2659451"/>
        <a:ext cx="1539097" cy="1539097"/>
      </dsp:txXfrm>
    </dsp:sp>
    <dsp:sp modelId="{9EFFB00C-FC66-494D-8785-90F6EEFC6EC2}">
      <dsp:nvSpPr>
        <dsp:cNvPr id="0" name=""/>
        <dsp:cNvSpPr/>
      </dsp:nvSpPr>
      <dsp:spPr>
        <a:xfrm>
          <a:off x="1742405" y="2340694"/>
          <a:ext cx="2176611" cy="2176611"/>
        </a:xfrm>
        <a:prstGeom prst="ellipse">
          <a:avLst/>
        </a:prstGeom>
        <a:gradFill rotWithShape="0">
          <a:gsLst>
            <a:gs pos="0">
              <a:srgbClr val="002C2C"/>
            </a:gs>
            <a:gs pos="100000">
              <a:srgbClr val="01DDDD"/>
            </a:gs>
          </a:gsLst>
          <a:lin ang="5400000" scaled="1"/>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9786" tIns="22860" rIns="11978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Technology Wrangler</a:t>
          </a:r>
        </a:p>
      </dsp:txBody>
      <dsp:txXfrm>
        <a:off x="2061162" y="2659451"/>
        <a:ext cx="1539097" cy="1539097"/>
      </dsp:txXfrm>
    </dsp:sp>
    <dsp:sp modelId="{4F0C4C32-EC00-C049-B6F4-042120AD1D0C}">
      <dsp:nvSpPr>
        <dsp:cNvPr id="0" name=""/>
        <dsp:cNvSpPr/>
      </dsp:nvSpPr>
      <dsp:spPr>
        <a:xfrm>
          <a:off x="3483694" y="2340694"/>
          <a:ext cx="2176611" cy="2176611"/>
        </a:xfrm>
        <a:prstGeom prst="ellipse">
          <a:avLst/>
        </a:prstGeom>
        <a:gradFill rotWithShape="0">
          <a:gsLst>
            <a:gs pos="0">
              <a:srgbClr val="00001F"/>
            </a:gs>
            <a:gs pos="100000">
              <a:srgbClr val="0401E1"/>
            </a:gs>
          </a:gsLst>
          <a:lin ang="5400000" scaled="1"/>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9786" tIns="22860" rIns="11978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Table Talk Note Taker</a:t>
          </a:r>
        </a:p>
      </dsp:txBody>
      <dsp:txXfrm>
        <a:off x="3802451" y="2659451"/>
        <a:ext cx="1539097" cy="1539097"/>
      </dsp:txXfrm>
    </dsp:sp>
    <dsp:sp modelId="{B21017F8-4E61-2247-B3CD-5C31CF81391F}">
      <dsp:nvSpPr>
        <dsp:cNvPr id="0" name=""/>
        <dsp:cNvSpPr/>
      </dsp:nvSpPr>
      <dsp:spPr>
        <a:xfrm>
          <a:off x="5224983" y="2340694"/>
          <a:ext cx="2176611" cy="2176611"/>
        </a:xfrm>
        <a:prstGeom prst="ellipse">
          <a:avLst/>
        </a:prstGeom>
        <a:gradFill rotWithShape="0">
          <a:gsLst>
            <a:gs pos="0">
              <a:srgbClr val="002000"/>
            </a:gs>
            <a:gs pos="100000">
              <a:srgbClr val="02DD01"/>
            </a:gs>
          </a:gsLst>
          <a:lin ang="5400000" scaled="1"/>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9786" tIns="22860" rIns="11978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R04 PL Plan Note Taker</a:t>
          </a:r>
        </a:p>
      </dsp:txBody>
      <dsp:txXfrm>
        <a:off x="5543740" y="2659451"/>
        <a:ext cx="1539097" cy="1539097"/>
      </dsp:txXfrm>
    </dsp:sp>
    <dsp:sp modelId="{34DD5574-7490-4B43-90F5-9978AEF7586C}">
      <dsp:nvSpPr>
        <dsp:cNvPr id="0" name=""/>
        <dsp:cNvSpPr/>
      </dsp:nvSpPr>
      <dsp:spPr>
        <a:xfrm>
          <a:off x="6966272" y="2340694"/>
          <a:ext cx="2176611" cy="2176611"/>
        </a:xfrm>
        <a:prstGeom prst="ellipse">
          <a:avLst/>
        </a:prstGeom>
        <a:gradFill rotWithShape="0">
          <a:gsLst>
            <a:gs pos="0">
              <a:srgbClr val="1D1700"/>
            </a:gs>
            <a:gs pos="100000">
              <a:srgbClr val="E1B900"/>
            </a:gs>
          </a:gsLst>
          <a:lin ang="5400000" scaled="1"/>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9786" tIns="22860" rIns="11978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Task Divider</a:t>
          </a:r>
        </a:p>
      </dsp:txBody>
      <dsp:txXfrm>
        <a:off x="7285029" y="2659451"/>
        <a:ext cx="1539097" cy="1539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3A914-812E-4593-BE3C-BE698CE0D43C}">
      <dsp:nvSpPr>
        <dsp:cNvPr id="0" name=""/>
        <dsp:cNvSpPr/>
      </dsp:nvSpPr>
      <dsp:spPr>
        <a:xfrm>
          <a:off x="32245" y="17555"/>
          <a:ext cx="6347460" cy="1341120"/>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Successes? </a:t>
          </a:r>
        </a:p>
      </dsp:txBody>
      <dsp:txXfrm>
        <a:off x="71525" y="56835"/>
        <a:ext cx="4900287" cy="1262560"/>
      </dsp:txXfrm>
    </dsp:sp>
    <dsp:sp modelId="{164F6611-6B29-4FFD-96B3-8034B3A060CD}">
      <dsp:nvSpPr>
        <dsp:cNvPr id="0" name=""/>
        <dsp:cNvSpPr/>
      </dsp:nvSpPr>
      <dsp:spPr>
        <a:xfrm>
          <a:off x="560069" y="1564640"/>
          <a:ext cx="6347460" cy="1341120"/>
        </a:xfrm>
        <a:prstGeom prst="roundRect">
          <a:avLst>
            <a:gd name="adj" fmla="val 10000"/>
          </a:avLst>
        </a:prstGeom>
        <a:gradFill rotWithShape="0">
          <a:gsLst>
            <a:gs pos="0">
              <a:schemeClr val="accent5">
                <a:shade val="80000"/>
                <a:hueOff val="174641"/>
                <a:satOff val="-3128"/>
                <a:lumOff val="13293"/>
                <a:alphaOff val="0"/>
                <a:satMod val="103000"/>
                <a:lumMod val="102000"/>
                <a:tint val="94000"/>
              </a:schemeClr>
            </a:gs>
            <a:gs pos="50000">
              <a:schemeClr val="accent5">
                <a:shade val="80000"/>
                <a:hueOff val="174641"/>
                <a:satOff val="-3128"/>
                <a:lumOff val="13293"/>
                <a:alphaOff val="0"/>
                <a:satMod val="110000"/>
                <a:lumMod val="100000"/>
                <a:shade val="100000"/>
              </a:schemeClr>
            </a:gs>
            <a:gs pos="100000">
              <a:schemeClr val="accent5">
                <a:shade val="80000"/>
                <a:hueOff val="174641"/>
                <a:satOff val="-3128"/>
                <a:lumOff val="1329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Challenges? </a:t>
          </a:r>
        </a:p>
      </dsp:txBody>
      <dsp:txXfrm>
        <a:off x="599349" y="1603920"/>
        <a:ext cx="4837102" cy="1262559"/>
      </dsp:txXfrm>
    </dsp:sp>
    <dsp:sp modelId="{C322E066-22B6-4A62-89DF-8620E64AFE40}">
      <dsp:nvSpPr>
        <dsp:cNvPr id="0" name=""/>
        <dsp:cNvSpPr/>
      </dsp:nvSpPr>
      <dsp:spPr>
        <a:xfrm>
          <a:off x="1120139" y="3129280"/>
          <a:ext cx="6347460" cy="1341120"/>
        </a:xfrm>
        <a:prstGeom prst="roundRect">
          <a:avLst>
            <a:gd name="adj" fmla="val 10000"/>
          </a:avLst>
        </a:prstGeom>
        <a:gradFill rotWithShape="0">
          <a:gsLst>
            <a:gs pos="0">
              <a:schemeClr val="accent5">
                <a:shade val="80000"/>
                <a:hueOff val="349283"/>
                <a:satOff val="-6256"/>
                <a:lumOff val="26585"/>
                <a:alphaOff val="0"/>
                <a:satMod val="103000"/>
                <a:lumMod val="102000"/>
                <a:tint val="94000"/>
              </a:schemeClr>
            </a:gs>
            <a:gs pos="50000">
              <a:schemeClr val="accent5">
                <a:shade val="80000"/>
                <a:hueOff val="349283"/>
                <a:satOff val="-6256"/>
                <a:lumOff val="26585"/>
                <a:alphaOff val="0"/>
                <a:satMod val="110000"/>
                <a:lumMod val="100000"/>
                <a:shade val="100000"/>
              </a:schemeClr>
            </a:gs>
            <a:gs pos="100000">
              <a:schemeClr val="accent5">
                <a:shade val="80000"/>
                <a:hueOff val="349283"/>
                <a:satOff val="-6256"/>
                <a:lumOff val="2658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Questions? </a:t>
          </a:r>
        </a:p>
      </dsp:txBody>
      <dsp:txXfrm>
        <a:off x="1159419" y="3168560"/>
        <a:ext cx="4837102" cy="1262559"/>
      </dsp:txXfrm>
    </dsp:sp>
    <dsp:sp modelId="{15E29FB1-EBE1-4CAA-919B-49EE79AF3DC9}">
      <dsp:nvSpPr>
        <dsp:cNvPr id="0" name=""/>
        <dsp:cNvSpPr/>
      </dsp:nvSpPr>
      <dsp:spPr>
        <a:xfrm>
          <a:off x="5475732" y="1017016"/>
          <a:ext cx="871728" cy="871728"/>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671871" y="1017016"/>
        <a:ext cx="479450" cy="655975"/>
      </dsp:txXfrm>
    </dsp:sp>
    <dsp:sp modelId="{FE66F42E-B1A1-4577-A782-5EADF441D760}">
      <dsp:nvSpPr>
        <dsp:cNvPr id="0" name=""/>
        <dsp:cNvSpPr/>
      </dsp:nvSpPr>
      <dsp:spPr>
        <a:xfrm>
          <a:off x="6035801" y="2572715"/>
          <a:ext cx="871728" cy="871728"/>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231940" y="2572715"/>
        <a:ext cx="479450" cy="655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FD30F-0DCA-F149-994F-B56D001F5A19}">
      <dsp:nvSpPr>
        <dsp:cNvPr id="0" name=""/>
        <dsp:cNvSpPr/>
      </dsp:nvSpPr>
      <dsp:spPr>
        <a:xfrm>
          <a:off x="1584963" y="-45653"/>
          <a:ext cx="2926072" cy="118872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itchFamily="34" charset="0"/>
              <a:cs typeface="Arial" pitchFamily="34" charset="0"/>
            </a:rPr>
            <a:t>Define Entry / Exit Criteria and Data to Monitor Progress</a:t>
          </a:r>
          <a:endParaRPr lang="en-US" sz="2400" kern="1200" dirty="0"/>
        </a:p>
      </dsp:txBody>
      <dsp:txXfrm>
        <a:off x="1619780" y="-10836"/>
        <a:ext cx="2856438" cy="1119090"/>
      </dsp:txXfrm>
    </dsp:sp>
    <dsp:sp modelId="{E029BBBD-D6AF-BD43-BFBE-458B24536893}">
      <dsp:nvSpPr>
        <dsp:cNvPr id="0" name=""/>
        <dsp:cNvSpPr/>
      </dsp:nvSpPr>
      <dsp:spPr>
        <a:xfrm rot="3600000">
          <a:off x="3380131" y="1852512"/>
          <a:ext cx="1043638" cy="350564"/>
        </a:xfrm>
        <a:prstGeom prst="lef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485300" y="1922625"/>
        <a:ext cx="833300" cy="210338"/>
      </dsp:txXfrm>
    </dsp:sp>
    <dsp:sp modelId="{A2445362-38BC-9149-9B2B-F2E37DE8470E}">
      <dsp:nvSpPr>
        <dsp:cNvPr id="0" name=""/>
        <dsp:cNvSpPr/>
      </dsp:nvSpPr>
      <dsp:spPr>
        <a:xfrm>
          <a:off x="3700274" y="2912519"/>
          <a:ext cx="2003226" cy="1001613"/>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itchFamily="34" charset="0"/>
              <a:cs typeface="Arial" pitchFamily="34" charset="0"/>
            </a:rPr>
            <a:t>Edit Tertiary Support </a:t>
          </a:r>
          <a:endParaRPr lang="en-US" sz="2400" kern="1200" dirty="0"/>
        </a:p>
      </dsp:txBody>
      <dsp:txXfrm>
        <a:off x="3729610" y="2941855"/>
        <a:ext cx="1944554" cy="942941"/>
      </dsp:txXfrm>
    </dsp:sp>
    <dsp:sp modelId="{F5A23826-8CDB-5945-A881-EE5B95C1D452}">
      <dsp:nvSpPr>
        <dsp:cNvPr id="0" name=""/>
        <dsp:cNvSpPr/>
      </dsp:nvSpPr>
      <dsp:spPr>
        <a:xfrm rot="10800000">
          <a:off x="2526180" y="3238043"/>
          <a:ext cx="1043638" cy="350564"/>
        </a:xfrm>
        <a:prstGeom prst="leftRightArrow">
          <a:avLst>
            <a:gd name="adj1" fmla="val 60000"/>
            <a:gd name="adj2" fmla="val 5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2631349" y="3308156"/>
        <a:ext cx="833300" cy="210338"/>
      </dsp:txXfrm>
    </dsp:sp>
    <dsp:sp modelId="{C484AAA3-AE5F-8245-8C43-ED66EC828A7F}">
      <dsp:nvSpPr>
        <dsp:cNvPr id="0" name=""/>
        <dsp:cNvSpPr/>
      </dsp:nvSpPr>
      <dsp:spPr>
        <a:xfrm>
          <a:off x="392499" y="2912519"/>
          <a:ext cx="2003226" cy="1001613"/>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itchFamily="34" charset="0"/>
              <a:cs typeface="Arial" pitchFamily="34" charset="0"/>
            </a:rPr>
            <a:t>Edit Tertiary Support</a:t>
          </a:r>
          <a:endParaRPr lang="en-US" sz="2400" kern="1200" dirty="0"/>
        </a:p>
      </dsp:txBody>
      <dsp:txXfrm>
        <a:off x="421835" y="2941855"/>
        <a:ext cx="1944554" cy="942941"/>
      </dsp:txXfrm>
    </dsp:sp>
    <dsp:sp modelId="{8F93AA36-CDC9-5347-AC4B-42BB30BD69EA}">
      <dsp:nvSpPr>
        <dsp:cNvPr id="0" name=""/>
        <dsp:cNvSpPr/>
      </dsp:nvSpPr>
      <dsp:spPr>
        <a:xfrm rot="18000000">
          <a:off x="1672229" y="1852512"/>
          <a:ext cx="1043638" cy="350564"/>
        </a:xfrm>
        <a:prstGeom prst="leftRightArrow">
          <a:avLst>
            <a:gd name="adj1" fmla="val 6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777398" y="1922625"/>
        <a:ext cx="833300" cy="210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A0FFB-9B55-4716-8B8E-77A81BEEDD29}">
      <dsp:nvSpPr>
        <dsp:cNvPr id="0" name=""/>
        <dsp:cNvSpPr/>
      </dsp:nvSpPr>
      <dsp:spPr>
        <a:xfrm>
          <a:off x="4" y="0"/>
          <a:ext cx="8062907" cy="25908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D30810-5A58-4FE1-8D86-1229780170C9}">
      <dsp:nvSpPr>
        <dsp:cNvPr id="0" name=""/>
        <dsp:cNvSpPr/>
      </dsp:nvSpPr>
      <dsp:spPr>
        <a:xfrm>
          <a:off x="1021" y="771436"/>
          <a:ext cx="1184952" cy="1047926"/>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kern="1200">
              <a:latin typeface="Calibri"/>
              <a:ea typeface="+mn-ea"/>
              <a:cs typeface="+mn-cs"/>
            </a:rPr>
            <a:t>1: Two-Hour</a:t>
          </a:r>
        </a:p>
        <a:p>
          <a:pPr marL="0" lvl="0" indent="0" algn="ctr" defTabSz="622300">
            <a:lnSpc>
              <a:spcPct val="90000"/>
            </a:lnSpc>
            <a:spcBef>
              <a:spcPct val="0"/>
            </a:spcBef>
            <a:spcAft>
              <a:spcPts val="0"/>
            </a:spcAft>
            <a:buNone/>
          </a:pPr>
          <a:r>
            <a:rPr lang="en-US" sz="1400" kern="1200">
              <a:latin typeface="Calibri"/>
              <a:ea typeface="+mn-ea"/>
              <a:cs typeface="+mn-cs"/>
            </a:rPr>
            <a:t> After School</a:t>
          </a:r>
          <a:endParaRPr lang="en-US" sz="1400" kern="1200" dirty="0">
            <a:latin typeface="Calibri"/>
            <a:ea typeface="+mn-ea"/>
            <a:cs typeface="+mn-cs"/>
          </a:endParaRPr>
        </a:p>
      </dsp:txBody>
      <dsp:txXfrm>
        <a:off x="52177" y="822592"/>
        <a:ext cx="1082640" cy="945614"/>
      </dsp:txXfrm>
    </dsp:sp>
    <dsp:sp modelId="{C55D762F-007F-4DDA-9E9F-3CA70A48CCD8}">
      <dsp:nvSpPr>
        <dsp:cNvPr id="0" name=""/>
        <dsp:cNvSpPr/>
      </dsp:nvSpPr>
      <dsp:spPr>
        <a:xfrm>
          <a:off x="1392927" y="804039"/>
          <a:ext cx="1178728" cy="1036320"/>
        </a:xfrm>
        <a:prstGeom prst="roundRect">
          <a:avLst/>
        </a:prstGeom>
        <a:solidFill>
          <a:schemeClr val="accent5">
            <a:shade val="80000"/>
            <a:hueOff val="69857"/>
            <a:satOff val="-1251"/>
            <a:lumOff val="5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2: Full Day </a:t>
          </a:r>
          <a:endParaRPr lang="en-US" sz="1400" kern="1200" dirty="0">
            <a:latin typeface="Calibri"/>
            <a:ea typeface="+mn-ea"/>
            <a:cs typeface="+mn-cs"/>
          </a:endParaRPr>
        </a:p>
      </dsp:txBody>
      <dsp:txXfrm>
        <a:off x="1443516" y="854628"/>
        <a:ext cx="1077550" cy="935142"/>
      </dsp:txXfrm>
    </dsp:sp>
    <dsp:sp modelId="{E8FCDABF-00C3-4F21-B79E-EDE09FA7B3FF}">
      <dsp:nvSpPr>
        <dsp:cNvPr id="0" name=""/>
        <dsp:cNvSpPr/>
      </dsp:nvSpPr>
      <dsp:spPr>
        <a:xfrm>
          <a:off x="2725921" y="804039"/>
          <a:ext cx="1178728" cy="1036320"/>
        </a:xfrm>
        <a:prstGeom prst="roundRect">
          <a:avLst/>
        </a:prstGeom>
        <a:solidFill>
          <a:schemeClr val="accent5">
            <a:shade val="80000"/>
            <a:hueOff val="139713"/>
            <a:satOff val="-2502"/>
            <a:lumOff val="10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kern="1200">
              <a:latin typeface="Calibri"/>
              <a:ea typeface="+mn-ea"/>
              <a:cs typeface="+mn-cs"/>
            </a:rPr>
            <a:t>3: Two-Hour</a:t>
          </a:r>
        </a:p>
        <a:p>
          <a:pPr marL="0" lvl="0" indent="0" algn="ctr" defTabSz="622300">
            <a:lnSpc>
              <a:spcPct val="90000"/>
            </a:lnSpc>
            <a:spcBef>
              <a:spcPct val="0"/>
            </a:spcBef>
            <a:spcAft>
              <a:spcPts val="0"/>
            </a:spcAft>
            <a:buNone/>
          </a:pPr>
          <a:r>
            <a:rPr lang="en-US" sz="1400" kern="1200">
              <a:latin typeface="Calibri"/>
              <a:ea typeface="+mn-ea"/>
              <a:cs typeface="+mn-cs"/>
            </a:rPr>
            <a:t>After School </a:t>
          </a:r>
          <a:r>
            <a:rPr lang="en-US" sz="1100" kern="1200">
              <a:latin typeface="Calibri"/>
              <a:ea typeface="+mn-ea"/>
              <a:cs typeface="+mn-cs"/>
            </a:rPr>
            <a:t>*With Students</a:t>
          </a:r>
          <a:endParaRPr lang="en-US" sz="1100" kern="1200" dirty="0">
            <a:latin typeface="Calibri"/>
            <a:ea typeface="+mn-ea"/>
            <a:cs typeface="+mn-cs"/>
          </a:endParaRPr>
        </a:p>
      </dsp:txBody>
      <dsp:txXfrm>
        <a:off x="2776510" y="854628"/>
        <a:ext cx="1077550" cy="935142"/>
      </dsp:txXfrm>
    </dsp:sp>
    <dsp:sp modelId="{400921DF-7594-443F-8C4D-0F537B384799}">
      <dsp:nvSpPr>
        <dsp:cNvPr id="0" name=""/>
        <dsp:cNvSpPr/>
      </dsp:nvSpPr>
      <dsp:spPr>
        <a:xfrm>
          <a:off x="4132795" y="777240"/>
          <a:ext cx="1178728" cy="1036320"/>
        </a:xfrm>
        <a:prstGeom prst="roundRect">
          <a:avLst/>
        </a:prstGeom>
        <a:solidFill>
          <a:schemeClr val="accent5">
            <a:shade val="80000"/>
            <a:hueOff val="209570"/>
            <a:satOff val="-3754"/>
            <a:lumOff val="159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4: Full Day </a:t>
          </a:r>
          <a:endParaRPr lang="en-US" sz="1400" kern="1200" dirty="0">
            <a:latin typeface="Calibri"/>
            <a:ea typeface="+mn-ea"/>
            <a:cs typeface="+mn-cs"/>
          </a:endParaRPr>
        </a:p>
      </dsp:txBody>
      <dsp:txXfrm>
        <a:off x="4183384" y="827829"/>
        <a:ext cx="1077550" cy="935142"/>
      </dsp:txXfrm>
    </dsp:sp>
    <dsp:sp modelId="{5FF58487-394B-4CC3-A27B-85446CAD4E18}">
      <dsp:nvSpPr>
        <dsp:cNvPr id="0" name=""/>
        <dsp:cNvSpPr/>
      </dsp:nvSpPr>
      <dsp:spPr>
        <a:xfrm>
          <a:off x="5512392" y="777240"/>
          <a:ext cx="1178728" cy="1036320"/>
        </a:xfrm>
        <a:prstGeom prst="roundRect">
          <a:avLst/>
        </a:prstGeom>
        <a:solidFill>
          <a:schemeClr val="accent5">
            <a:shade val="80000"/>
            <a:hueOff val="279426"/>
            <a:satOff val="-5005"/>
            <a:lumOff val="21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kern="1200">
              <a:latin typeface="Calibri"/>
              <a:ea typeface="+mn-ea"/>
              <a:cs typeface="+mn-cs"/>
            </a:rPr>
            <a:t>5: Two-Hour</a:t>
          </a:r>
        </a:p>
        <a:p>
          <a:pPr marL="0" lvl="0" indent="0" algn="ctr" defTabSz="622300">
            <a:lnSpc>
              <a:spcPct val="90000"/>
            </a:lnSpc>
            <a:spcBef>
              <a:spcPct val="0"/>
            </a:spcBef>
            <a:spcAft>
              <a:spcPts val="0"/>
            </a:spcAft>
            <a:buNone/>
          </a:pPr>
          <a:r>
            <a:rPr lang="en-US" sz="1400" kern="1200">
              <a:latin typeface="Calibri"/>
              <a:ea typeface="+mn-ea"/>
              <a:cs typeface="+mn-cs"/>
            </a:rPr>
            <a:t>After School</a:t>
          </a:r>
        </a:p>
        <a:p>
          <a:pPr marL="0" lvl="0" indent="0" algn="ctr" defTabSz="622300">
            <a:lnSpc>
              <a:spcPct val="90000"/>
            </a:lnSpc>
            <a:spcBef>
              <a:spcPct val="0"/>
            </a:spcBef>
            <a:spcAft>
              <a:spcPts val="0"/>
            </a:spcAft>
            <a:buNone/>
          </a:pPr>
          <a:r>
            <a:rPr lang="en-US" sz="1100" kern="1200">
              <a:latin typeface="Calibri"/>
              <a:ea typeface="+mn-ea"/>
              <a:cs typeface="+mn-cs"/>
            </a:rPr>
            <a:t>*With Students</a:t>
          </a:r>
          <a:endParaRPr lang="en-US" sz="1100" kern="1200" dirty="0">
            <a:latin typeface="Calibri"/>
            <a:ea typeface="+mn-ea"/>
            <a:cs typeface="+mn-cs"/>
          </a:endParaRPr>
        </a:p>
      </dsp:txBody>
      <dsp:txXfrm>
        <a:off x="5562981" y="827829"/>
        <a:ext cx="1077550" cy="935142"/>
      </dsp:txXfrm>
    </dsp:sp>
    <dsp:sp modelId="{EA5F70AE-C304-428C-ADD7-7F3C8725343E}">
      <dsp:nvSpPr>
        <dsp:cNvPr id="0" name=""/>
        <dsp:cNvSpPr/>
      </dsp:nvSpPr>
      <dsp:spPr>
        <a:xfrm>
          <a:off x="6832199" y="766058"/>
          <a:ext cx="1178728" cy="1036320"/>
        </a:xfrm>
        <a:prstGeom prst="roundRect">
          <a:avLst/>
        </a:prstGeom>
        <a:solidFill>
          <a:schemeClr val="accent5">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6: Full Day </a:t>
          </a:r>
          <a:endParaRPr lang="en-US" sz="1400" kern="1200" dirty="0">
            <a:latin typeface="Calibri"/>
            <a:ea typeface="+mn-ea"/>
            <a:cs typeface="+mn-cs"/>
          </a:endParaRPr>
        </a:p>
      </dsp:txBody>
      <dsp:txXfrm>
        <a:off x="6882788" y="816647"/>
        <a:ext cx="1077550" cy="93514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83710-5276-4CE8-B2FB-E528622746F8}" type="datetimeFigureOut">
              <a:rPr lang="en-US" smtClean="0"/>
              <a:t>3/29/2022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FD78F-3E6C-409D-A589-1CD1FDEBF231}" type="slidenum">
              <a:rPr lang="en-US" smtClean="0"/>
              <a:t>‹#›</a:t>
            </a:fld>
            <a:endParaRPr lang="en-US"/>
          </a:p>
        </p:txBody>
      </p:sp>
    </p:spTree>
    <p:extLst>
      <p:ext uri="{BB962C8B-B14F-4D97-AF65-F5344CB8AC3E}">
        <p14:creationId xmlns:p14="http://schemas.microsoft.com/office/powerpoint/2010/main" val="337017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0920D2-CF02-4E21-8F58-CF89D17648DE}" type="slidenum">
              <a:rPr lang="en-US" smtClean="0"/>
              <a:t>1</a:t>
            </a:fld>
            <a:endParaRPr lang="en-US" dirty="0"/>
          </a:p>
        </p:txBody>
      </p:sp>
    </p:spTree>
    <p:extLst>
      <p:ext uri="{BB962C8B-B14F-4D97-AF65-F5344CB8AC3E}">
        <p14:creationId xmlns:p14="http://schemas.microsoft.com/office/powerpoint/2010/main" val="130345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FFD78F-3E6C-409D-A589-1CD1FDEBF231}" type="slidenum">
              <a:rPr lang="en-US" smtClean="0"/>
              <a:t>12</a:t>
            </a:fld>
            <a:endParaRPr lang="en-US"/>
          </a:p>
        </p:txBody>
      </p:sp>
    </p:spTree>
    <p:extLst>
      <p:ext uri="{BB962C8B-B14F-4D97-AF65-F5344CB8AC3E}">
        <p14:creationId xmlns:p14="http://schemas.microsoft.com/office/powerpoint/2010/main" val="1982206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13</a:t>
            </a:fld>
            <a:endParaRPr lang="en-US"/>
          </a:p>
        </p:txBody>
      </p:sp>
    </p:spTree>
    <p:extLst>
      <p:ext uri="{BB962C8B-B14F-4D97-AF65-F5344CB8AC3E}">
        <p14:creationId xmlns:p14="http://schemas.microsoft.com/office/powerpoint/2010/main" val="85725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lIns="91433" tIns="45717" rIns="91433" bIns="45717" numCol="1" anchor="t" anchorCtr="0" compatLnSpc="1">
            <a:prstTxWarp prst="textNoShape">
              <a:avLst/>
            </a:prstTxWarp>
          </a:bodyPr>
          <a:lstStyle/>
          <a:p>
            <a:endParaRPr lang="en-US" dirty="0"/>
          </a:p>
        </p:txBody>
      </p:sp>
      <p:sp>
        <p:nvSpPr>
          <p:cNvPr id="91139" name="Slide Number Placeholder 3"/>
          <p:cNvSpPr>
            <a:spLocks noGrp="1"/>
          </p:cNvSpPr>
          <p:nvPr>
            <p:ph type="sldNum" sz="quarter" idx="5"/>
          </p:nvPr>
        </p:nvSpPr>
        <p:spPr/>
        <p:txBody>
          <a:bodyPr/>
          <a:lstStyle/>
          <a:p>
            <a:pPr>
              <a:defRPr/>
            </a:pPr>
            <a:fld id="{13F8A0DB-37AC-4AAB-9C08-57478B052771}" type="slidenum">
              <a:rPr lang="en-US" smtClean="0"/>
              <a:pPr>
                <a:defRPr/>
              </a:pPr>
              <a:t>14</a:t>
            </a:fld>
            <a:endParaRPr lang="en-US" dirty="0"/>
          </a:p>
        </p:txBody>
      </p:sp>
    </p:spTree>
    <p:extLst>
      <p:ext uri="{BB962C8B-B14F-4D97-AF65-F5344CB8AC3E}">
        <p14:creationId xmlns:p14="http://schemas.microsoft.com/office/powerpoint/2010/main" val="356638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15</a:t>
            </a:fld>
            <a:endParaRPr lang="en-US" dirty="0"/>
          </a:p>
        </p:txBody>
      </p:sp>
    </p:spTree>
    <p:extLst>
      <p:ext uri="{BB962C8B-B14F-4D97-AF65-F5344CB8AC3E}">
        <p14:creationId xmlns:p14="http://schemas.microsoft.com/office/powerpoint/2010/main" val="292564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16</a:t>
            </a:fld>
            <a:endParaRPr lang="en-US" dirty="0"/>
          </a:p>
        </p:txBody>
      </p:sp>
    </p:spTree>
    <p:extLst>
      <p:ext uri="{BB962C8B-B14F-4D97-AF65-F5344CB8AC3E}">
        <p14:creationId xmlns:p14="http://schemas.microsoft.com/office/powerpoint/2010/main" val="1070425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17</a:t>
            </a:fld>
            <a:endParaRPr lang="en-US" dirty="0"/>
          </a:p>
        </p:txBody>
      </p:sp>
    </p:spTree>
    <p:extLst>
      <p:ext uri="{BB962C8B-B14F-4D97-AF65-F5344CB8AC3E}">
        <p14:creationId xmlns:p14="http://schemas.microsoft.com/office/powerpoint/2010/main" val="2945893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18</a:t>
            </a:fld>
            <a:endParaRPr lang="en-US" dirty="0"/>
          </a:p>
        </p:txBody>
      </p:sp>
    </p:spTree>
    <p:extLst>
      <p:ext uri="{BB962C8B-B14F-4D97-AF65-F5344CB8AC3E}">
        <p14:creationId xmlns:p14="http://schemas.microsoft.com/office/powerpoint/2010/main" val="19983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19</a:t>
            </a:fld>
            <a:endParaRPr lang="en-US" dirty="0"/>
          </a:p>
        </p:txBody>
      </p:sp>
    </p:spTree>
    <p:extLst>
      <p:ext uri="{BB962C8B-B14F-4D97-AF65-F5344CB8AC3E}">
        <p14:creationId xmlns:p14="http://schemas.microsoft.com/office/powerpoint/2010/main" val="913395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D8754-F8BB-49CA-A91C-E56290036C54}" type="slidenum">
              <a:rPr lang="en-US"/>
              <a:pPr/>
              <a:t>20</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228571" indent="-228571">
              <a:lnSpc>
                <a:spcPct val="80000"/>
              </a:lnSpc>
            </a:pPr>
            <a:r>
              <a:rPr lang="en-US" sz="1000" b="1" dirty="0"/>
              <a:t>10 min</a:t>
            </a:r>
            <a:endParaRPr lang="en-US" sz="1000" dirty="0"/>
          </a:p>
        </p:txBody>
      </p:sp>
    </p:spTree>
    <p:extLst>
      <p:ext uri="{BB962C8B-B14F-4D97-AF65-F5344CB8AC3E}">
        <p14:creationId xmlns:p14="http://schemas.microsoft.com/office/powerpoint/2010/main" val="2482183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22</a:t>
            </a:fld>
            <a:endParaRPr lang="en-US"/>
          </a:p>
        </p:txBody>
      </p:sp>
    </p:spTree>
    <p:extLst>
      <p:ext uri="{BB962C8B-B14F-4D97-AF65-F5344CB8AC3E}">
        <p14:creationId xmlns:p14="http://schemas.microsoft.com/office/powerpoint/2010/main" val="69389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FFD78F-3E6C-409D-A589-1CD1FDEBF231}" type="slidenum">
              <a:rPr lang="en-US" smtClean="0"/>
              <a:t>4</a:t>
            </a:fld>
            <a:endParaRPr lang="en-US"/>
          </a:p>
        </p:txBody>
      </p:sp>
    </p:spTree>
    <p:extLst>
      <p:ext uri="{BB962C8B-B14F-4D97-AF65-F5344CB8AC3E}">
        <p14:creationId xmlns:p14="http://schemas.microsoft.com/office/powerpoint/2010/main" val="87753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FD78F-3E6C-409D-A589-1CD1FDEBF231}" type="slidenum">
              <a:rPr lang="en-US" smtClean="0"/>
              <a:t>23</a:t>
            </a:fld>
            <a:endParaRPr lang="en-US"/>
          </a:p>
        </p:txBody>
      </p:sp>
    </p:spTree>
    <p:extLst>
      <p:ext uri="{BB962C8B-B14F-4D97-AF65-F5344CB8AC3E}">
        <p14:creationId xmlns:p14="http://schemas.microsoft.com/office/powerpoint/2010/main" val="309866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24</a:t>
            </a:fld>
            <a:endParaRPr lang="en-US"/>
          </a:p>
        </p:txBody>
      </p:sp>
    </p:spTree>
    <p:extLst>
      <p:ext uri="{BB962C8B-B14F-4D97-AF65-F5344CB8AC3E}">
        <p14:creationId xmlns:p14="http://schemas.microsoft.com/office/powerpoint/2010/main" val="1346516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D8754-F8BB-49CA-A91C-E56290036C54}" type="slidenum">
              <a:rPr lang="en-US"/>
              <a:pPr/>
              <a:t>25</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228571" indent="-228571">
              <a:lnSpc>
                <a:spcPct val="80000"/>
              </a:lnSpc>
            </a:pPr>
            <a:r>
              <a:rPr lang="en-US" sz="1000" b="1" dirty="0"/>
              <a:t>20 min</a:t>
            </a:r>
            <a:endParaRPr lang="en-US" sz="1000" dirty="0"/>
          </a:p>
        </p:txBody>
      </p:sp>
    </p:spTree>
    <p:extLst>
      <p:ext uri="{BB962C8B-B14F-4D97-AF65-F5344CB8AC3E}">
        <p14:creationId xmlns:p14="http://schemas.microsoft.com/office/powerpoint/2010/main" val="3040462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FD78F-3E6C-409D-A589-1CD1FDEBF231}" type="slidenum">
              <a:rPr lang="en-US" smtClean="0"/>
              <a:t>26</a:t>
            </a:fld>
            <a:endParaRPr lang="en-US"/>
          </a:p>
        </p:txBody>
      </p:sp>
    </p:spTree>
    <p:extLst>
      <p:ext uri="{BB962C8B-B14F-4D97-AF65-F5344CB8AC3E}">
        <p14:creationId xmlns:p14="http://schemas.microsoft.com/office/powerpoint/2010/main" val="60276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EE49B4-EC0A-4049-9686-12B5F89B471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491485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concerns in one intervention example: reading fluency and engagement</a:t>
            </a:r>
          </a:p>
        </p:txBody>
      </p:sp>
      <p:sp>
        <p:nvSpPr>
          <p:cNvPr id="4" name="Slide Number Placeholder 3"/>
          <p:cNvSpPr>
            <a:spLocks noGrp="1"/>
          </p:cNvSpPr>
          <p:nvPr>
            <p:ph type="sldNum" sz="quarter" idx="10"/>
          </p:nvPr>
        </p:nvSpPr>
        <p:spPr/>
        <p:txBody>
          <a:bodyPr/>
          <a:lstStyle/>
          <a:p>
            <a:pPr>
              <a:defRPr/>
            </a:pPr>
            <a:fld id="{9C788E3E-4005-4000-BBCD-F83A6C7560F8}" type="slidenum">
              <a:rPr lang="en-US" smtClean="0"/>
              <a:pPr>
                <a:defRPr/>
              </a:pPr>
              <a:t>28</a:t>
            </a:fld>
            <a:endParaRPr lang="en-US" dirty="0"/>
          </a:p>
        </p:txBody>
      </p:sp>
    </p:spTree>
    <p:extLst>
      <p:ext uri="{BB962C8B-B14F-4D97-AF65-F5344CB8AC3E}">
        <p14:creationId xmlns:p14="http://schemas.microsoft.com/office/powerpoint/2010/main" val="1004481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91">
              <a:defRPr/>
            </a:pPr>
            <a:endParaRPr lang="en-US" dirty="0"/>
          </a:p>
        </p:txBody>
      </p:sp>
      <p:sp>
        <p:nvSpPr>
          <p:cNvPr id="4" name="Slide Number Placeholder 3"/>
          <p:cNvSpPr>
            <a:spLocks noGrp="1"/>
          </p:cNvSpPr>
          <p:nvPr>
            <p:ph type="sldNum" sz="quarter" idx="10"/>
          </p:nvPr>
        </p:nvSpPr>
        <p:spPr/>
        <p:txBody>
          <a:bodyPr/>
          <a:lstStyle/>
          <a:p>
            <a:pPr>
              <a:defRPr/>
            </a:pPr>
            <a:fld id="{9C788E3E-4005-4000-BBCD-F83A6C7560F8}"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2002858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1154113" y="690563"/>
            <a:ext cx="4552950" cy="3416300"/>
          </a:xfrm>
          <a:noFill/>
          <a:ln>
            <a:solidFill>
              <a:srgbClr val="000000"/>
            </a:solidFill>
            <a:miter lim="800000"/>
            <a:headEnd/>
            <a:tailEnd/>
          </a:ln>
        </p:spPr>
      </p:sp>
      <p:sp>
        <p:nvSpPr>
          <p:cNvPr id="159747" name="Notes Placeholder 2"/>
          <p:cNvSpPr>
            <a:spLocks noGrp="1"/>
          </p:cNvSpPr>
          <p:nvPr>
            <p:ph type="body" idx="1"/>
          </p:nvPr>
        </p:nvSpPr>
        <p:spPr bwMode="auto">
          <a:xfrm>
            <a:off x="913361" y="4343713"/>
            <a:ext cx="5031278" cy="4113862"/>
          </a:xfrm>
          <a:noFill/>
        </p:spPr>
        <p:txBody>
          <a:bodyPr wrap="square" lIns="92667" tIns="45520" rIns="92667" bIns="45520" numCol="1" anchor="t" anchorCtr="0" compatLnSpc="1">
            <a:prstTxWarp prst="textNoShape">
              <a:avLst/>
            </a:prstTxWarp>
          </a:bodyPr>
          <a:lstStyle/>
          <a:p>
            <a:endParaRPr lang="en-US"/>
          </a:p>
        </p:txBody>
      </p:sp>
    </p:spTree>
    <p:extLst>
      <p:ext uri="{BB962C8B-B14F-4D97-AF65-F5344CB8AC3E}">
        <p14:creationId xmlns:p14="http://schemas.microsoft.com/office/powerpoint/2010/main" val="2522503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txBox="1">
            <a:spLocks noGrp="1"/>
          </p:cNvSpPr>
          <p:nvPr/>
        </p:nvSpPr>
        <p:spPr bwMode="auto">
          <a:xfrm>
            <a:off x="3885120" y="8684784"/>
            <a:ext cx="2971336" cy="45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90F13F2-DF4F-4BEB-808E-845E76813E5D}" type="slidenum">
              <a:rPr lang="en-US" sz="1200">
                <a:latin typeface="Calibri" pitchFamily="34" charset="0"/>
              </a:rPr>
              <a:pPr algn="r" eaLnBrk="1" hangingPunct="1"/>
              <a:t>31</a:t>
            </a:fld>
            <a:endParaRPr lang="en-US" sz="1200">
              <a:latin typeface="Calibri" pitchFamily="34" charset="0"/>
            </a:endParaRPr>
          </a:p>
        </p:txBody>
      </p:sp>
    </p:spTree>
    <p:extLst>
      <p:ext uri="{BB962C8B-B14F-4D97-AF65-F5344CB8AC3E}">
        <p14:creationId xmlns:p14="http://schemas.microsoft.com/office/powerpoint/2010/main" val="2281988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lIns="91420" tIns="45711" rIns="91420" bIns="45711" numCol="1" anchor="t" anchorCtr="0" compatLnSpc="1">
            <a:prstTxWarp prst="textNoShape">
              <a:avLst/>
            </a:prstTxWarp>
          </a:bodyPr>
          <a:lstStyle/>
          <a:p>
            <a:endParaRPr lang="en-US" dirty="0"/>
          </a:p>
        </p:txBody>
      </p:sp>
      <p:sp>
        <p:nvSpPr>
          <p:cNvPr id="4" name="Slide Number Placeholder 3"/>
          <p:cNvSpPr txBox="1">
            <a:spLocks noGrp="1"/>
          </p:cNvSpPr>
          <p:nvPr/>
        </p:nvSpPr>
        <p:spPr>
          <a:xfrm>
            <a:off x="3884614" y="8685213"/>
            <a:ext cx="2971800" cy="457200"/>
          </a:xfrm>
          <a:prstGeom prst="rect">
            <a:avLst/>
          </a:prstGeom>
          <a:noFill/>
        </p:spPr>
        <p:txBody>
          <a:bodyPr lIns="91420" tIns="45711" rIns="91420" bIns="45711"/>
          <a:lstStyle/>
          <a:p>
            <a:pPr>
              <a:defRPr/>
            </a:pPr>
            <a:fld id="{120F6305-9062-4D9C-98EE-C339A1BD0F2B}" type="slidenum">
              <a:rPr lang="en-US">
                <a:latin typeface="+mn-lt"/>
              </a:rPr>
              <a:pPr>
                <a:defRPr/>
              </a:pPr>
              <a:t>32</a:t>
            </a:fld>
            <a:endParaRPr lang="en-US">
              <a:latin typeface="+mn-lt"/>
            </a:endParaRPr>
          </a:p>
        </p:txBody>
      </p:sp>
    </p:spTree>
    <p:extLst>
      <p:ext uri="{BB962C8B-B14F-4D97-AF65-F5344CB8AC3E}">
        <p14:creationId xmlns:p14="http://schemas.microsoft.com/office/powerpoint/2010/main" val="120771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AB86F-69B3-40D1-ADA3-E7244A873187}" type="slidenum">
              <a:rPr lang="en-US" smtClean="0"/>
              <a:pPr/>
              <a:t>5</a:t>
            </a:fld>
            <a:endParaRPr lang="en-US"/>
          </a:p>
        </p:txBody>
      </p:sp>
    </p:spTree>
    <p:extLst>
      <p:ext uri="{BB962C8B-B14F-4D97-AF65-F5344CB8AC3E}">
        <p14:creationId xmlns:p14="http://schemas.microsoft.com/office/powerpoint/2010/main" val="2295199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txBox="1">
            <a:spLocks noGrp="1"/>
          </p:cNvSpPr>
          <p:nvPr/>
        </p:nvSpPr>
        <p:spPr bwMode="auto">
          <a:xfrm>
            <a:off x="3885120" y="8684784"/>
            <a:ext cx="2971336" cy="45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90F13F2-DF4F-4BEB-808E-845E76813E5D}" type="slidenum">
              <a:rPr lang="en-US" sz="1200">
                <a:latin typeface="Calibri" pitchFamily="34" charset="0"/>
              </a:rPr>
              <a:pPr algn="r" eaLnBrk="1" hangingPunct="1"/>
              <a:t>33</a:t>
            </a:fld>
            <a:endParaRPr lang="en-US" sz="1200">
              <a:latin typeface="Calibri" pitchFamily="34" charset="0"/>
            </a:endParaRPr>
          </a:p>
        </p:txBody>
      </p:sp>
    </p:spTree>
    <p:extLst>
      <p:ext uri="{BB962C8B-B14F-4D97-AF65-F5344CB8AC3E}">
        <p14:creationId xmlns:p14="http://schemas.microsoft.com/office/powerpoint/2010/main" val="2002164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lIns="91424" tIns="45712" rIns="91424" bIns="45712" numCol="1" anchor="t" anchorCtr="0" compatLnSpc="1">
            <a:prstTxWarp prst="textNoShape">
              <a:avLst/>
            </a:prstTxWarp>
          </a:bodyPr>
          <a:lstStyle/>
          <a:p>
            <a:endParaRPr lang="en-US" dirty="0"/>
          </a:p>
        </p:txBody>
      </p:sp>
      <p:sp>
        <p:nvSpPr>
          <p:cNvPr id="4" name="Slide Number Placeholder 3"/>
          <p:cNvSpPr txBox="1">
            <a:spLocks noGrp="1"/>
          </p:cNvSpPr>
          <p:nvPr/>
        </p:nvSpPr>
        <p:spPr>
          <a:xfrm>
            <a:off x="3884614" y="8684927"/>
            <a:ext cx="2971800" cy="457513"/>
          </a:xfrm>
          <a:prstGeom prst="rect">
            <a:avLst/>
          </a:prstGeom>
          <a:noFill/>
        </p:spPr>
        <p:txBody>
          <a:bodyPr lIns="91424" tIns="45712" rIns="91424" bIns="45712" anchor="b"/>
          <a:lstStyle/>
          <a:p>
            <a:pPr algn="r">
              <a:defRPr/>
            </a:pPr>
            <a:fld id="{6AA1914D-FCD3-4939-BBAD-5AF30799C0B0}" type="slidenum">
              <a:rPr lang="en-US" sz="1200">
                <a:solidFill>
                  <a:prstClr val="black"/>
                </a:solidFill>
              </a:rPr>
              <a:pPr algn="r">
                <a:defRPr/>
              </a:pPr>
              <a:t>34</a:t>
            </a:fld>
            <a:endParaRPr lang="en-US" sz="1200" dirty="0">
              <a:solidFill>
                <a:prstClr val="black"/>
              </a:solidFill>
            </a:endParaRPr>
          </a:p>
        </p:txBody>
      </p:sp>
    </p:spTree>
    <p:extLst>
      <p:ext uri="{BB962C8B-B14F-4D97-AF65-F5344CB8AC3E}">
        <p14:creationId xmlns:p14="http://schemas.microsoft.com/office/powerpoint/2010/main" val="2277632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788E3E-4005-4000-BBCD-F83A6C7560F8}"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762151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5AA24-DACC-4E88-AC38-A5808338F778}" type="slidenum">
              <a:rPr lang="en-US">
                <a:solidFill>
                  <a:prstClr val="black"/>
                </a:solidFill>
              </a:rPr>
              <a:pPr/>
              <a:t>36</a:t>
            </a:fld>
            <a:endParaRPr lang="en-US">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228536" indent="-228536">
              <a:lnSpc>
                <a:spcPct val="80000"/>
              </a:lnSpc>
            </a:pPr>
            <a:r>
              <a:rPr lang="en-US" sz="1000" b="1" dirty="0"/>
              <a:t>15 min</a:t>
            </a:r>
            <a:endParaRPr lang="en-US" sz="1000" dirty="0"/>
          </a:p>
        </p:txBody>
      </p:sp>
    </p:spTree>
    <p:extLst>
      <p:ext uri="{BB962C8B-B14F-4D97-AF65-F5344CB8AC3E}">
        <p14:creationId xmlns:p14="http://schemas.microsoft.com/office/powerpoint/2010/main" val="1868405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txBox="1">
            <a:spLocks noGrp="1"/>
          </p:cNvSpPr>
          <p:nvPr/>
        </p:nvSpPr>
        <p:spPr bwMode="auto">
          <a:xfrm>
            <a:off x="3885120" y="8684784"/>
            <a:ext cx="2971336" cy="45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90F13F2-DF4F-4BEB-808E-845E76813E5D}" type="slidenum">
              <a:rPr lang="en-US" sz="1200">
                <a:latin typeface="Calibri" pitchFamily="34" charset="0"/>
              </a:rPr>
              <a:pPr algn="r" eaLnBrk="1" hangingPunct="1"/>
              <a:t>37</a:t>
            </a:fld>
            <a:endParaRPr lang="en-US" sz="1200">
              <a:latin typeface="Calibri" pitchFamily="34" charset="0"/>
            </a:endParaRPr>
          </a:p>
        </p:txBody>
      </p:sp>
    </p:spTree>
    <p:extLst>
      <p:ext uri="{BB962C8B-B14F-4D97-AF65-F5344CB8AC3E}">
        <p14:creationId xmlns:p14="http://schemas.microsoft.com/office/powerpoint/2010/main" val="1179564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lIns="91424" tIns="45712" rIns="91424" bIns="45712" numCol="1" anchor="t" anchorCtr="0" compatLnSpc="1">
            <a:prstTxWarp prst="textNoShape">
              <a:avLst/>
            </a:prstTxWarp>
          </a:bodyPr>
          <a:lstStyle/>
          <a:p>
            <a:endParaRPr lang="en-US" dirty="0"/>
          </a:p>
        </p:txBody>
      </p:sp>
      <p:sp>
        <p:nvSpPr>
          <p:cNvPr id="4" name="Slide Number Placeholder 3"/>
          <p:cNvSpPr txBox="1">
            <a:spLocks noGrp="1"/>
          </p:cNvSpPr>
          <p:nvPr/>
        </p:nvSpPr>
        <p:spPr>
          <a:xfrm>
            <a:off x="3884614" y="8684927"/>
            <a:ext cx="2971800" cy="457513"/>
          </a:xfrm>
          <a:prstGeom prst="rect">
            <a:avLst/>
          </a:prstGeom>
          <a:noFill/>
        </p:spPr>
        <p:txBody>
          <a:bodyPr lIns="91424" tIns="45712" rIns="91424" bIns="45712" anchor="b"/>
          <a:lstStyle/>
          <a:p>
            <a:pPr algn="r">
              <a:defRPr/>
            </a:pPr>
            <a:fld id="{6AA1914D-FCD3-4939-BBAD-5AF30799C0B0}" type="slidenum">
              <a:rPr lang="en-US" sz="1200">
                <a:solidFill>
                  <a:prstClr val="black"/>
                </a:solidFill>
              </a:rPr>
              <a:pPr algn="r">
                <a:defRPr/>
              </a:pPr>
              <a:t>38</a:t>
            </a:fld>
            <a:endParaRPr lang="en-US" sz="1200" dirty="0">
              <a:solidFill>
                <a:prstClr val="black"/>
              </a:solidFill>
            </a:endParaRPr>
          </a:p>
        </p:txBody>
      </p:sp>
    </p:spTree>
    <p:extLst>
      <p:ext uri="{BB962C8B-B14F-4D97-AF65-F5344CB8AC3E}">
        <p14:creationId xmlns:p14="http://schemas.microsoft.com/office/powerpoint/2010/main" val="2991758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lIns="91424" tIns="45713" rIns="91424" bIns="45713" numCol="1" anchor="t" anchorCtr="0" compatLnSpc="1">
            <a:prstTxWarp prst="textNoShape">
              <a:avLst/>
            </a:prstTxWarp>
          </a:bodyPr>
          <a:lstStyle/>
          <a:p>
            <a:pPr eaLnBrk="1" hangingPunct="1">
              <a:spcBef>
                <a:spcPct val="0"/>
              </a:spcBef>
            </a:pPr>
            <a:endParaRPr lang="en-US" dirty="0"/>
          </a:p>
        </p:txBody>
      </p:sp>
      <p:sp>
        <p:nvSpPr>
          <p:cNvPr id="159747" name="Slide Number Placeholder 3"/>
          <p:cNvSpPr txBox="1">
            <a:spLocks noGrp="1"/>
          </p:cNvSpPr>
          <p:nvPr/>
        </p:nvSpPr>
        <p:spPr bwMode="auto">
          <a:xfrm>
            <a:off x="3884613" y="8685214"/>
            <a:ext cx="2971800" cy="457200"/>
          </a:xfrm>
          <a:prstGeom prst="rect">
            <a:avLst/>
          </a:prstGeom>
          <a:noFill/>
          <a:ln w="9525">
            <a:noFill/>
            <a:miter lim="800000"/>
            <a:headEnd/>
            <a:tailEnd/>
          </a:ln>
        </p:spPr>
        <p:txBody>
          <a:bodyPr lIns="91424" tIns="45713" rIns="91424" bIns="45713" anchor="b"/>
          <a:lstStyle/>
          <a:p>
            <a:pPr algn="r"/>
            <a:fld id="{90168A38-8029-4815-BEA8-7D883A73845C}" type="slidenum">
              <a:rPr lang="en-US" sz="1200">
                <a:solidFill>
                  <a:prstClr val="black"/>
                </a:solidFill>
                <a:cs typeface="Arial" charset="0"/>
              </a:rPr>
              <a:pPr algn="r"/>
              <a:t>39</a:t>
            </a:fld>
            <a:endParaRPr lang="en-US" sz="1200">
              <a:solidFill>
                <a:prstClr val="black"/>
              </a:solidFill>
              <a:cs typeface="Arial" charset="0"/>
            </a:endParaRPr>
          </a:p>
        </p:txBody>
      </p:sp>
    </p:spTree>
    <p:extLst>
      <p:ext uri="{BB962C8B-B14F-4D97-AF65-F5344CB8AC3E}">
        <p14:creationId xmlns:p14="http://schemas.microsoft.com/office/powerpoint/2010/main" val="3441069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DFA8C2-684C-4D55-A803-63951A41B33B}"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97455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3483276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5AA24-DACC-4E88-AC38-A5808338F778}" type="slidenum">
              <a:rPr lang="en-US">
                <a:solidFill>
                  <a:prstClr val="black"/>
                </a:solidFill>
              </a:rPr>
              <a:pPr/>
              <a:t>42</a:t>
            </a:fld>
            <a:endParaRPr lang="en-US">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228536" indent="-228536">
              <a:lnSpc>
                <a:spcPct val="80000"/>
              </a:lnSpc>
            </a:pPr>
            <a:r>
              <a:rPr lang="en-US" sz="1000" b="1" dirty="0"/>
              <a:t>15 min</a:t>
            </a:r>
            <a:endParaRPr lang="en-US" sz="1000" dirty="0"/>
          </a:p>
        </p:txBody>
      </p:sp>
    </p:spTree>
    <p:extLst>
      <p:ext uri="{BB962C8B-B14F-4D97-AF65-F5344CB8AC3E}">
        <p14:creationId xmlns:p14="http://schemas.microsoft.com/office/powerpoint/2010/main" val="63244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“Hide Slide” feature to hide the file sharing system not being used.  Do not delete the slide.  Hiding the slide will preserve correspondence to the pacing guide slide numbers.</a:t>
            </a:r>
          </a:p>
        </p:txBody>
      </p:sp>
      <p:sp>
        <p:nvSpPr>
          <p:cNvPr id="4" name="Slide Number Placeholder 3"/>
          <p:cNvSpPr>
            <a:spLocks noGrp="1"/>
          </p:cNvSpPr>
          <p:nvPr>
            <p:ph type="sldNum" sz="quarter" idx="10"/>
          </p:nvPr>
        </p:nvSpPr>
        <p:spPr/>
        <p:txBody>
          <a:bodyPr/>
          <a:lstStyle/>
          <a:p>
            <a:fld id="{FDDD80E2-CEE1-430F-BB48-F94E6E00B3AA}" type="slidenum">
              <a:rPr lang="en-US" smtClean="0"/>
              <a:t>6</a:t>
            </a:fld>
            <a:endParaRPr lang="en-US"/>
          </a:p>
        </p:txBody>
      </p:sp>
    </p:spTree>
    <p:extLst>
      <p:ext uri="{BB962C8B-B14F-4D97-AF65-F5344CB8AC3E}">
        <p14:creationId xmlns:p14="http://schemas.microsoft.com/office/powerpoint/2010/main" val="398919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703" indent="-284206">
              <a:defRPr>
                <a:solidFill>
                  <a:schemeClr val="tx1"/>
                </a:solidFill>
                <a:latin typeface="Verdana" pitchFamily="34" charset="0"/>
                <a:ea typeface="MS PGothic" pitchFamily="34" charset="-128"/>
              </a:defRPr>
            </a:lvl2pPr>
            <a:lvl3pPr marL="1141533" indent="-227679">
              <a:defRPr>
                <a:solidFill>
                  <a:schemeClr val="tx1"/>
                </a:solidFill>
                <a:latin typeface="Verdana" pitchFamily="34" charset="0"/>
                <a:ea typeface="MS PGothic" pitchFamily="34" charset="-128"/>
              </a:defRPr>
            </a:lvl3pPr>
            <a:lvl4pPr marL="1600030" indent="-227679">
              <a:defRPr>
                <a:solidFill>
                  <a:schemeClr val="tx1"/>
                </a:solidFill>
                <a:latin typeface="Verdana" pitchFamily="34" charset="0"/>
                <a:ea typeface="MS PGothic" pitchFamily="34" charset="-128"/>
              </a:defRPr>
            </a:lvl4pPr>
            <a:lvl5pPr marL="2056957" indent="-227679">
              <a:defRPr>
                <a:solidFill>
                  <a:schemeClr val="tx1"/>
                </a:solidFill>
                <a:latin typeface="Verdana" pitchFamily="34" charset="0"/>
                <a:ea typeface="MS PGothic" pitchFamily="34" charset="-128"/>
              </a:defRPr>
            </a:lvl5pPr>
            <a:lvl6pPr marL="2509174" indent="-227679" eaLnBrk="0" fontAlgn="base" hangingPunct="0">
              <a:spcBef>
                <a:spcPct val="0"/>
              </a:spcBef>
              <a:spcAft>
                <a:spcPct val="0"/>
              </a:spcAft>
              <a:defRPr>
                <a:solidFill>
                  <a:schemeClr val="tx1"/>
                </a:solidFill>
                <a:latin typeface="Verdana" pitchFamily="34" charset="0"/>
                <a:ea typeface="MS PGothic" pitchFamily="34" charset="-128"/>
              </a:defRPr>
            </a:lvl6pPr>
            <a:lvl7pPr marL="2961390" indent="-227679" eaLnBrk="0" fontAlgn="base" hangingPunct="0">
              <a:spcBef>
                <a:spcPct val="0"/>
              </a:spcBef>
              <a:spcAft>
                <a:spcPct val="0"/>
              </a:spcAft>
              <a:defRPr>
                <a:solidFill>
                  <a:schemeClr val="tx1"/>
                </a:solidFill>
                <a:latin typeface="Verdana" pitchFamily="34" charset="0"/>
                <a:ea typeface="MS PGothic" pitchFamily="34" charset="-128"/>
              </a:defRPr>
            </a:lvl7pPr>
            <a:lvl8pPr marL="3413607" indent="-227679" eaLnBrk="0" fontAlgn="base" hangingPunct="0">
              <a:spcBef>
                <a:spcPct val="0"/>
              </a:spcBef>
              <a:spcAft>
                <a:spcPct val="0"/>
              </a:spcAft>
              <a:defRPr>
                <a:solidFill>
                  <a:schemeClr val="tx1"/>
                </a:solidFill>
                <a:latin typeface="Verdana" pitchFamily="34" charset="0"/>
                <a:ea typeface="MS PGothic" pitchFamily="34" charset="-128"/>
              </a:defRPr>
            </a:lvl8pPr>
            <a:lvl9pPr marL="3865823" indent="-227679" eaLnBrk="0" fontAlgn="base" hangingPunct="0">
              <a:spcBef>
                <a:spcPct val="0"/>
              </a:spcBef>
              <a:spcAft>
                <a:spcPct val="0"/>
              </a:spcAft>
              <a:defRPr>
                <a:solidFill>
                  <a:schemeClr val="tx1"/>
                </a:solidFill>
                <a:latin typeface="Verdana" pitchFamily="34" charset="0"/>
                <a:ea typeface="MS PGothic" pitchFamily="34" charset="-128"/>
              </a:defRPr>
            </a:lvl9pPr>
          </a:lstStyle>
          <a:p>
            <a:fld id="{3147CBB7-CBAD-4942-9134-9B5DA86CE1B3}" type="slidenum">
              <a:rPr lang="en-US" altLang="en-US" smtClean="0">
                <a:solidFill>
                  <a:srgbClr val="000000"/>
                </a:solidFill>
              </a:rPr>
              <a:pPr/>
              <a:t>44</a:t>
            </a:fld>
            <a:endParaRPr lang="en-US" altLang="en-US">
              <a:solidFill>
                <a:srgbClr val="000000"/>
              </a:solidFill>
            </a:endParaRPr>
          </a:p>
        </p:txBody>
      </p:sp>
    </p:spTree>
    <p:extLst>
      <p:ext uri="{BB962C8B-B14F-4D97-AF65-F5344CB8AC3E}">
        <p14:creationId xmlns:p14="http://schemas.microsoft.com/office/powerpoint/2010/main" val="2185730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Lane and Oakes 2013</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98E34-06C9-4575-BF79-5E5F5BE167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639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46</a:t>
            </a:fld>
            <a:endParaRPr lang="en-US"/>
          </a:p>
        </p:txBody>
      </p:sp>
    </p:spTree>
    <p:extLst>
      <p:ext uri="{BB962C8B-B14F-4D97-AF65-F5344CB8AC3E}">
        <p14:creationId xmlns:p14="http://schemas.microsoft.com/office/powerpoint/2010/main" val="249321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48</a:t>
            </a:fld>
            <a:endParaRPr lang="en-US"/>
          </a:p>
        </p:txBody>
      </p:sp>
    </p:spTree>
    <p:extLst>
      <p:ext uri="{BB962C8B-B14F-4D97-AF65-F5344CB8AC3E}">
        <p14:creationId xmlns:p14="http://schemas.microsoft.com/office/powerpoint/2010/main" val="31220049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49</a:t>
            </a:fld>
            <a:endParaRPr lang="en-US"/>
          </a:p>
        </p:txBody>
      </p:sp>
    </p:spTree>
    <p:extLst>
      <p:ext uri="{BB962C8B-B14F-4D97-AF65-F5344CB8AC3E}">
        <p14:creationId xmlns:p14="http://schemas.microsoft.com/office/powerpoint/2010/main" val="1792741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lIns="91433" tIns="45717" rIns="91433" bIns="45717"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DD297FC-68DF-4953-AB00-75E89A3B2B00}" type="slidenum">
              <a:rPr lang="en-US" smtClean="0"/>
              <a:pPr>
                <a:defRPr/>
              </a:pPr>
              <a:t>50</a:t>
            </a:fld>
            <a:endParaRPr lang="en-US" dirty="0"/>
          </a:p>
        </p:txBody>
      </p:sp>
    </p:spTree>
    <p:extLst>
      <p:ext uri="{BB962C8B-B14F-4D97-AF65-F5344CB8AC3E}">
        <p14:creationId xmlns:p14="http://schemas.microsoft.com/office/powerpoint/2010/main" val="2921460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FFD78F-3E6C-409D-A589-1CD1FDEBF231}" type="slidenum">
              <a:rPr lang="en-US" smtClean="0"/>
              <a:t>52</a:t>
            </a:fld>
            <a:endParaRPr lang="en-US"/>
          </a:p>
        </p:txBody>
      </p:sp>
    </p:spTree>
    <p:extLst>
      <p:ext uri="{BB962C8B-B14F-4D97-AF65-F5344CB8AC3E}">
        <p14:creationId xmlns:p14="http://schemas.microsoft.com/office/powerpoint/2010/main" val="2486560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53</a:t>
            </a:fld>
            <a:endParaRPr lang="en-US"/>
          </a:p>
        </p:txBody>
      </p:sp>
    </p:spTree>
    <p:extLst>
      <p:ext uri="{BB962C8B-B14F-4D97-AF65-F5344CB8AC3E}">
        <p14:creationId xmlns:p14="http://schemas.microsoft.com/office/powerpoint/2010/main" val="6611737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F9B86-886B-4E49-967A-0BB6B262F27D}" type="slidenum">
              <a:rPr lang="en-US" smtClean="0"/>
              <a:pPr/>
              <a:t>54</a:t>
            </a:fld>
            <a:endParaRPr lang="en-US"/>
          </a:p>
        </p:txBody>
      </p:sp>
    </p:spTree>
    <p:extLst>
      <p:ext uri="{BB962C8B-B14F-4D97-AF65-F5344CB8AC3E}">
        <p14:creationId xmlns:p14="http://schemas.microsoft.com/office/powerpoint/2010/main" val="4258309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lIns="91433" tIns="45717" rIns="91433" bIns="45717" numCol="1" anchor="t" anchorCtr="0" compatLnSpc="1">
            <a:prstTxWarp prst="textNoShape">
              <a:avLst/>
            </a:prstTxWarp>
          </a:bodyPr>
          <a:lstStyle/>
          <a:p>
            <a:endParaRPr lang="en-US" dirty="0"/>
          </a:p>
        </p:txBody>
      </p:sp>
      <p:sp>
        <p:nvSpPr>
          <p:cNvPr id="91139" name="Slide Number Placeholder 3"/>
          <p:cNvSpPr>
            <a:spLocks noGrp="1"/>
          </p:cNvSpPr>
          <p:nvPr>
            <p:ph type="sldNum" sz="quarter" idx="5"/>
          </p:nvPr>
        </p:nvSpPr>
        <p:spPr/>
        <p:txBody>
          <a:bodyPr/>
          <a:lstStyle/>
          <a:p>
            <a:pPr>
              <a:defRPr/>
            </a:pPr>
            <a:fld id="{13F8A0DB-37AC-4AAB-9C08-57478B052771}" type="slidenum">
              <a:rPr lang="en-US" smtClean="0"/>
              <a:pPr>
                <a:defRPr/>
              </a:pPr>
              <a:t>55</a:t>
            </a:fld>
            <a:endParaRPr lang="en-US" dirty="0"/>
          </a:p>
        </p:txBody>
      </p:sp>
    </p:spTree>
    <p:extLst>
      <p:ext uri="{BB962C8B-B14F-4D97-AF65-F5344CB8AC3E}">
        <p14:creationId xmlns:p14="http://schemas.microsoft.com/office/powerpoint/2010/main" val="3164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Use the “Hide Slide” feature to hide the file sharing system not being used.  Do not delete the slide.  Hiding the slide will preserve correspondence to the pacing guide slide numbers.</a:t>
            </a:r>
          </a:p>
          <a:p>
            <a:endParaRPr lang="en-US"/>
          </a:p>
        </p:txBody>
      </p:sp>
      <p:sp>
        <p:nvSpPr>
          <p:cNvPr id="4" name="Slide Number Placeholder 3"/>
          <p:cNvSpPr>
            <a:spLocks noGrp="1"/>
          </p:cNvSpPr>
          <p:nvPr>
            <p:ph type="sldNum" sz="quarter" idx="10"/>
          </p:nvPr>
        </p:nvSpPr>
        <p:spPr/>
        <p:txBody>
          <a:bodyPr/>
          <a:lstStyle/>
          <a:p>
            <a:fld id="{FDDD80E2-CEE1-430F-BB48-F94E6E00B3AA}" type="slidenum">
              <a:rPr lang="en-US" smtClean="0"/>
              <a:t>7</a:t>
            </a:fld>
            <a:endParaRPr lang="en-US"/>
          </a:p>
        </p:txBody>
      </p:sp>
    </p:spTree>
    <p:extLst>
      <p:ext uri="{BB962C8B-B14F-4D97-AF65-F5344CB8AC3E}">
        <p14:creationId xmlns:p14="http://schemas.microsoft.com/office/powerpoint/2010/main" val="29446071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56</a:t>
            </a:fld>
            <a:endParaRPr lang="en-US" dirty="0"/>
          </a:p>
        </p:txBody>
      </p:sp>
    </p:spTree>
    <p:extLst>
      <p:ext uri="{BB962C8B-B14F-4D97-AF65-F5344CB8AC3E}">
        <p14:creationId xmlns:p14="http://schemas.microsoft.com/office/powerpoint/2010/main" val="39199145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57</a:t>
            </a:fld>
            <a:endParaRPr lang="en-US" dirty="0"/>
          </a:p>
        </p:txBody>
      </p:sp>
    </p:spTree>
    <p:extLst>
      <p:ext uri="{BB962C8B-B14F-4D97-AF65-F5344CB8AC3E}">
        <p14:creationId xmlns:p14="http://schemas.microsoft.com/office/powerpoint/2010/main" val="3980618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58</a:t>
            </a:fld>
            <a:endParaRPr lang="en-US" dirty="0"/>
          </a:p>
        </p:txBody>
      </p:sp>
    </p:spTree>
    <p:extLst>
      <p:ext uri="{BB962C8B-B14F-4D97-AF65-F5344CB8AC3E}">
        <p14:creationId xmlns:p14="http://schemas.microsoft.com/office/powerpoint/2010/main" val="18083746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CFE8B9-71AD-4EBE-83BF-6A4F5C04B301}" type="slidenum">
              <a:rPr lang="en-US" smtClean="0"/>
              <a:pPr>
                <a:defRPr/>
              </a:pPr>
              <a:t>59</a:t>
            </a:fld>
            <a:endParaRPr lang="en-US" dirty="0"/>
          </a:p>
        </p:txBody>
      </p:sp>
    </p:spTree>
    <p:extLst>
      <p:ext uri="{BB962C8B-B14F-4D97-AF65-F5344CB8AC3E}">
        <p14:creationId xmlns:p14="http://schemas.microsoft.com/office/powerpoint/2010/main" val="210797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FFD78F-3E6C-409D-A589-1CD1FDEBF231}" type="slidenum">
              <a:rPr lang="en-US" smtClean="0"/>
              <a:t>8</a:t>
            </a:fld>
            <a:endParaRPr lang="en-US"/>
          </a:p>
        </p:txBody>
      </p:sp>
    </p:spTree>
    <p:extLst>
      <p:ext uri="{BB962C8B-B14F-4D97-AF65-F5344CB8AC3E}">
        <p14:creationId xmlns:p14="http://schemas.microsoft.com/office/powerpoint/2010/main" val="247524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lIns="91433" tIns="45717" rIns="91433" bIns="45717" numCol="1" anchor="t" anchorCtr="0" compatLnSpc="1">
            <a:prstTxWarp prst="textNoShape">
              <a:avLst/>
            </a:prstTxWarp>
          </a:bodyPr>
          <a:lstStyle/>
          <a:p>
            <a:pPr eaLnBrk="1" hangingPunct="1">
              <a:spcBef>
                <a:spcPct val="0"/>
              </a:spcBef>
            </a:pPr>
            <a:endParaRPr lang="en-US" dirty="0"/>
          </a:p>
        </p:txBody>
      </p:sp>
      <p:sp>
        <p:nvSpPr>
          <p:cNvPr id="29699" name="Rectangle 4"/>
          <p:cNvSpPr>
            <a:spLocks noGrp="1"/>
          </p:cNvSpPr>
          <p:nvPr>
            <p:ph type="sldNum" sz="quarter" idx="5"/>
          </p:nvPr>
        </p:nvSpPr>
        <p:spPr bwMode="auto">
          <a:ln>
            <a:miter lim="800000"/>
            <a:headEnd/>
            <a:tailEnd/>
          </a:ln>
        </p:spPr>
        <p:txBody>
          <a:bodyPr wrap="square" lIns="91433" tIns="45717" rIns="91433" bIns="45717" numCol="1" anchor="t" anchorCtr="0" compatLnSpc="1">
            <a:prstTxWarp prst="textNoShape">
              <a:avLst/>
            </a:prstTxWarp>
          </a:bodyPr>
          <a:lstStyle/>
          <a:p>
            <a:pPr fontAlgn="base">
              <a:spcBef>
                <a:spcPct val="0"/>
              </a:spcBef>
              <a:spcAft>
                <a:spcPct val="0"/>
              </a:spcAft>
              <a:defRPr/>
            </a:pPr>
            <a:fld id="{C5F77485-7EEE-4625-878A-31806A2B4001}"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4033809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lIns="91433" tIns="45717" rIns="91433" bIns="45717" numCol="1" anchor="t" anchorCtr="0" compatLnSpc="1">
            <a:prstTxWarp prst="textNoShape">
              <a:avLst/>
            </a:prstTxWarp>
          </a:bodyPr>
          <a:lstStyle/>
          <a:p>
            <a:pPr marL="0" indent="0" eaLnBrk="1" hangingPunct="1">
              <a:spcBef>
                <a:spcPts val="0"/>
              </a:spcBef>
              <a:buFontTx/>
              <a:buNone/>
            </a:pPr>
            <a:endParaRPr lang="en-US" dirty="0"/>
          </a:p>
        </p:txBody>
      </p:sp>
      <p:sp>
        <p:nvSpPr>
          <p:cNvPr id="91139" name="Slide Number Placeholder 3"/>
          <p:cNvSpPr>
            <a:spLocks noGrp="1"/>
          </p:cNvSpPr>
          <p:nvPr>
            <p:ph type="sldNum" sz="quarter" idx="5"/>
          </p:nvPr>
        </p:nvSpPr>
        <p:spPr/>
        <p:txBody>
          <a:bodyPr/>
          <a:lstStyle/>
          <a:p>
            <a:pPr>
              <a:defRPr/>
            </a:pPr>
            <a:fld id="{B0547869-11AF-4E8F-A392-1CA7E58D3613}" type="slidenum">
              <a:rPr lang="en-US" smtClean="0"/>
              <a:pPr>
                <a:defRPr/>
              </a:pPr>
              <a:t>10</a:t>
            </a:fld>
            <a:endParaRPr lang="en-US" dirty="0"/>
          </a:p>
        </p:txBody>
      </p:sp>
    </p:spTree>
    <p:extLst>
      <p:ext uri="{BB962C8B-B14F-4D97-AF65-F5344CB8AC3E}">
        <p14:creationId xmlns:p14="http://schemas.microsoft.com/office/powerpoint/2010/main" val="201308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FFD78F-3E6C-409D-A589-1CD1FDEBF231}" type="slidenum">
              <a:rPr lang="en-US" smtClean="0"/>
              <a:t>11</a:t>
            </a:fld>
            <a:endParaRPr lang="en-US"/>
          </a:p>
        </p:txBody>
      </p:sp>
    </p:spTree>
    <p:extLst>
      <p:ext uri="{BB962C8B-B14F-4D97-AF65-F5344CB8AC3E}">
        <p14:creationId xmlns:p14="http://schemas.microsoft.com/office/powerpoint/2010/main" val="96199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6603763"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685800" y="3584946"/>
            <a:ext cx="6603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4FE047-6A3D-474E-99AE-D81EAF1F8B05}"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23EA-52A2-482C-BBF7-A5570470EACC}" type="slidenum">
              <a:rPr lang="en-US" smtClean="0"/>
              <a:t>‹#›</a:t>
            </a:fld>
            <a:endParaRPr lang="en-US"/>
          </a:p>
        </p:txBody>
      </p:sp>
    </p:spTree>
    <p:extLst>
      <p:ext uri="{BB962C8B-B14F-4D97-AF65-F5344CB8AC3E}">
        <p14:creationId xmlns:p14="http://schemas.microsoft.com/office/powerpoint/2010/main" val="348041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i3T_Model_Watermark">
    <p:spTree>
      <p:nvGrpSpPr>
        <p:cNvPr id="1" name=""/>
        <p:cNvGrpSpPr/>
        <p:nvPr/>
      </p:nvGrpSpPr>
      <p:grpSpPr>
        <a:xfrm>
          <a:off x="0" y="0"/>
          <a:ext cx="0" cy="0"/>
          <a:chOff x="0" y="0"/>
          <a:chExt cx="0" cy="0"/>
        </a:xfrm>
      </p:grpSpPr>
      <p:sp>
        <p:nvSpPr>
          <p:cNvPr id="19" name="Green Triangle"/>
          <p:cNvSpPr/>
          <p:nvPr userDrawn="1"/>
        </p:nvSpPr>
        <p:spPr>
          <a:xfrm>
            <a:off x="423333" y="3132668"/>
            <a:ext cx="8297334" cy="3640666"/>
          </a:xfrm>
          <a:prstGeom prst="trapezoid">
            <a:avLst>
              <a:gd name="adj" fmla="val 72862"/>
            </a:avLst>
          </a:prstGeom>
          <a:solidFill>
            <a:srgbClr val="00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20" name="Yellow Triangle"/>
          <p:cNvSpPr/>
          <p:nvPr userDrawn="1"/>
        </p:nvSpPr>
        <p:spPr>
          <a:xfrm>
            <a:off x="3066106" y="1846280"/>
            <a:ext cx="3008769" cy="1286934"/>
          </a:xfrm>
          <a:prstGeom prst="trapezoid">
            <a:avLst>
              <a:gd name="adj" fmla="val 72862"/>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d Triangle"/>
          <p:cNvSpPr/>
          <p:nvPr userDrawn="1"/>
        </p:nvSpPr>
        <p:spPr>
          <a:xfrm>
            <a:off x="3995596" y="1059255"/>
            <a:ext cx="1134701" cy="787564"/>
          </a:xfrm>
          <a:prstGeom prst="triangle">
            <a:avLst/>
          </a:prstGeom>
          <a:solidFill>
            <a:srgbClr val="FE00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p:cNvCxnSpPr/>
          <p:nvPr userDrawn="1"/>
        </p:nvCxnSpPr>
        <p:spPr>
          <a:xfrm>
            <a:off x="1083406" y="5947646"/>
            <a:ext cx="6995160" cy="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3365942" y="6008511"/>
            <a:ext cx="2444" cy="73152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5762778" y="6008511"/>
            <a:ext cx="2444" cy="73152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sp>
        <p:nvSpPr>
          <p:cNvPr id="25" name="Domains"/>
          <p:cNvSpPr txBox="1"/>
          <p:nvPr userDrawn="1"/>
        </p:nvSpPr>
        <p:spPr>
          <a:xfrm>
            <a:off x="423333" y="6096000"/>
            <a:ext cx="8297334" cy="669414"/>
          </a:xfrm>
          <a:prstGeom prst="rect">
            <a:avLst/>
          </a:prstGeom>
          <a:noFill/>
          <a:ln>
            <a:noFill/>
          </a:ln>
        </p:spPr>
        <p:txBody>
          <a:bodyPr wrap="square">
            <a:spAutoFit/>
          </a:bodyPr>
          <a:lstStyle/>
          <a:p>
            <a:pPr>
              <a:tabLst>
                <a:tab pos="1541463" algn="ctr"/>
                <a:tab pos="2851150" algn="ctr"/>
                <a:tab pos="4056063" algn="ctr"/>
                <a:tab pos="5253038" algn="ctr"/>
                <a:tab pos="6570663" algn="ctr"/>
              </a:tabLst>
              <a:defRPr/>
            </a:pPr>
            <a:r>
              <a:rPr lang="en-US" sz="2400" b="1" dirty="0">
                <a:solidFill>
                  <a:prstClr val="white"/>
                </a:solidFill>
                <a:effectLst>
                  <a:outerShdw blurRad="38100" dist="38100" dir="2700000" algn="tl">
                    <a:srgbClr val="000000">
                      <a:alpha val="43137"/>
                    </a:srgbClr>
                  </a:outerShdw>
                </a:effectLst>
                <a:cs typeface="Arial" charset="0"/>
              </a:rPr>
              <a:t>	Academic	</a:t>
            </a:r>
            <a:r>
              <a:rPr lang="en-US" sz="1200" b="1" dirty="0">
                <a:solidFill>
                  <a:prstClr val="white"/>
                </a:solidFill>
                <a:effectLst>
                  <a:outerShdw blurRad="38100" dist="38100" dir="2700000" algn="tl">
                    <a:srgbClr val="000000">
                      <a:alpha val="43137"/>
                    </a:srgbClr>
                  </a:outerShdw>
                </a:effectLst>
                <a:cs typeface="Arial" charset="0"/>
              </a:rPr>
              <a:t>◇</a:t>
            </a:r>
            <a:r>
              <a:rPr lang="en-US" sz="2400" b="1" dirty="0">
                <a:solidFill>
                  <a:prstClr val="white"/>
                </a:solidFill>
                <a:effectLst>
                  <a:outerShdw blurRad="38100" dist="38100" dir="2700000" algn="tl">
                    <a:srgbClr val="000000">
                      <a:alpha val="43137"/>
                    </a:srgbClr>
                  </a:outerShdw>
                </a:effectLst>
                <a:cs typeface="Arial" charset="0"/>
              </a:rPr>
              <a:t>	Behavioral	</a:t>
            </a:r>
            <a:r>
              <a:rPr lang="en-US" sz="1200" b="1" dirty="0">
                <a:solidFill>
                  <a:prstClr val="white"/>
                </a:solidFill>
                <a:effectLst>
                  <a:outerShdw blurRad="38100" dist="38100" dir="2700000" algn="tl">
                    <a:srgbClr val="000000">
                      <a:alpha val="43137"/>
                    </a:srgbClr>
                  </a:outerShdw>
                </a:effectLst>
                <a:cs typeface="Arial" charset="0"/>
              </a:rPr>
              <a:t>◇</a:t>
            </a:r>
            <a:r>
              <a:rPr lang="en-US" sz="2400" b="1" dirty="0">
                <a:solidFill>
                  <a:prstClr val="white"/>
                </a:solidFill>
                <a:effectLst>
                  <a:outerShdw blurRad="38100" dist="38100" dir="2700000" algn="tl">
                    <a:srgbClr val="000000">
                      <a:alpha val="43137"/>
                    </a:srgbClr>
                  </a:outerShdw>
                </a:effectLst>
                <a:cs typeface="Arial" charset="0"/>
              </a:rPr>
              <a:t>	Social</a:t>
            </a:r>
          </a:p>
          <a:p>
            <a:pPr>
              <a:lnSpc>
                <a:spcPct val="75000"/>
              </a:lnSpc>
              <a:tabLst>
                <a:tab pos="1541463" algn="ctr"/>
                <a:tab pos="4056063" algn="ctr"/>
                <a:tab pos="6570663" algn="ctr"/>
              </a:tabLst>
              <a:defRPr/>
            </a:pPr>
            <a:r>
              <a:rPr lang="en-US" dirty="0">
                <a:solidFill>
                  <a:prstClr val="black">
                    <a:lumMod val="85000"/>
                    <a:lumOff val="15000"/>
                  </a:prstClr>
                </a:solidFill>
                <a:cs typeface="Arial" charset="0"/>
              </a:rPr>
              <a:t>	Validated Curricula	PBIS Framework	Validated Curricula</a:t>
            </a:r>
          </a:p>
        </p:txBody>
      </p:sp>
      <p:sp>
        <p:nvSpPr>
          <p:cNvPr id="29" name="Tier 3"/>
          <p:cNvSpPr txBox="1">
            <a:spLocks noChangeArrowheads="1"/>
          </p:cNvSpPr>
          <p:nvPr userDrawn="1"/>
        </p:nvSpPr>
        <p:spPr bwMode="auto">
          <a:xfrm>
            <a:off x="2635045" y="1126204"/>
            <a:ext cx="38100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800" b="1" dirty="0">
                <a:ln w="3175">
                  <a:solidFill>
                    <a:prstClr val="white">
                      <a:alpha val="70000"/>
                    </a:prstClr>
                  </a:solidFill>
                </a:ln>
                <a:solidFill>
                  <a:prstClr val="black"/>
                </a:solidFill>
              </a:rPr>
              <a:t>Tier 3</a:t>
            </a:r>
          </a:p>
          <a:p>
            <a:pPr algn="ctr" eaLnBrk="1" fontAlgn="base" hangingPunct="1">
              <a:lnSpc>
                <a:spcPct val="75000"/>
              </a:lnSpc>
              <a:spcBef>
                <a:spcPct val="0"/>
              </a:spcBef>
              <a:spcAft>
                <a:spcPct val="0"/>
              </a:spcAft>
            </a:pPr>
            <a:r>
              <a:rPr lang="en-US" sz="2400" b="1" dirty="0">
                <a:ln w="3175">
                  <a:solidFill>
                    <a:prstClr val="white">
                      <a:alpha val="70000"/>
                    </a:prstClr>
                  </a:solidFill>
                </a:ln>
                <a:solidFill>
                  <a:prstClr val="black"/>
                </a:solidFill>
              </a:rPr>
              <a:t>Tertiary Prevention  (</a:t>
            </a:r>
            <a:r>
              <a:rPr lang="en-US" sz="2400" b="1" dirty="0">
                <a:ln w="3175">
                  <a:solidFill>
                    <a:prstClr val="white">
                      <a:alpha val="70000"/>
                    </a:prstClr>
                  </a:solidFill>
                </a:ln>
                <a:solidFill>
                  <a:prstClr val="black"/>
                </a:solidFill>
                <a:cs typeface="Arial" panose="020B0604020202020204" pitchFamily="34" charset="0"/>
              </a:rPr>
              <a:t>≈5%</a:t>
            </a:r>
            <a:r>
              <a:rPr lang="en-US" sz="2400" b="1" dirty="0">
                <a:ln w="3175">
                  <a:solidFill>
                    <a:prstClr val="white">
                      <a:alpha val="70000"/>
                    </a:prstClr>
                  </a:solidFill>
                </a:ln>
                <a:solidFill>
                  <a:prstClr val="black"/>
                </a:solidFill>
              </a:rPr>
              <a:t>)</a:t>
            </a:r>
          </a:p>
        </p:txBody>
      </p:sp>
      <p:sp>
        <p:nvSpPr>
          <p:cNvPr id="30" name="Tier 2"/>
          <p:cNvSpPr txBox="1">
            <a:spLocks noChangeArrowheads="1"/>
          </p:cNvSpPr>
          <p:nvPr userDrawn="1"/>
        </p:nvSpPr>
        <p:spPr bwMode="auto">
          <a:xfrm>
            <a:off x="2476500" y="2301968"/>
            <a:ext cx="4191000" cy="837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800" b="1" dirty="0">
                <a:ln w="3175">
                  <a:solidFill>
                    <a:prstClr val="white"/>
                  </a:solidFill>
                </a:ln>
                <a:solidFill>
                  <a:prstClr val="black"/>
                </a:solidFill>
              </a:rPr>
              <a:t>Tier 2</a:t>
            </a:r>
          </a:p>
          <a:p>
            <a:pPr algn="ctr" eaLnBrk="1" fontAlgn="base" hangingPunct="1">
              <a:lnSpc>
                <a:spcPct val="85000"/>
              </a:lnSpc>
              <a:spcBef>
                <a:spcPct val="0"/>
              </a:spcBef>
              <a:spcAft>
                <a:spcPct val="0"/>
              </a:spcAft>
            </a:pPr>
            <a:r>
              <a:rPr lang="en-US" sz="2400" b="1" dirty="0">
                <a:ln w="3175">
                  <a:solidFill>
                    <a:prstClr val="white"/>
                  </a:solidFill>
                </a:ln>
                <a:solidFill>
                  <a:prstClr val="black"/>
                </a:solidFill>
              </a:rPr>
              <a:t>Secondary Prevention (</a:t>
            </a:r>
            <a:r>
              <a:rPr lang="en-US" sz="2400" b="1" dirty="0">
                <a:ln w="3175">
                  <a:solidFill>
                    <a:prstClr val="white"/>
                  </a:solidFill>
                </a:ln>
                <a:solidFill>
                  <a:prstClr val="black"/>
                </a:solidFill>
                <a:cs typeface="Arial" panose="020B0604020202020204" pitchFamily="34" charset="0"/>
              </a:rPr>
              <a:t>≈15%</a:t>
            </a:r>
            <a:r>
              <a:rPr lang="en-US" sz="2400" b="1" dirty="0">
                <a:ln w="3175">
                  <a:solidFill>
                    <a:prstClr val="white"/>
                  </a:solidFill>
                </a:ln>
                <a:solidFill>
                  <a:prstClr val="black"/>
                </a:solidFill>
              </a:rPr>
              <a:t>) </a:t>
            </a:r>
          </a:p>
        </p:txBody>
      </p:sp>
      <p:sp>
        <p:nvSpPr>
          <p:cNvPr id="31" name="Tier 1"/>
          <p:cNvSpPr txBox="1">
            <a:spLocks noChangeArrowheads="1"/>
          </p:cNvSpPr>
          <p:nvPr userDrawn="1"/>
        </p:nvSpPr>
        <p:spPr bwMode="auto">
          <a:xfrm>
            <a:off x="2476500" y="4600925"/>
            <a:ext cx="41910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800" b="1" dirty="0">
                <a:ln w="3175">
                  <a:solidFill>
                    <a:prstClr val="white">
                      <a:alpha val="70000"/>
                    </a:prstClr>
                  </a:solidFill>
                </a:ln>
                <a:solidFill>
                  <a:prstClr val="black"/>
                </a:solidFill>
              </a:rPr>
              <a:t>Tier 1</a:t>
            </a:r>
          </a:p>
          <a:p>
            <a:pPr algn="ctr" eaLnBrk="1" fontAlgn="base" hangingPunct="1">
              <a:spcBef>
                <a:spcPct val="0"/>
              </a:spcBef>
              <a:spcAft>
                <a:spcPct val="0"/>
              </a:spcAft>
            </a:pPr>
            <a:r>
              <a:rPr lang="en-US" sz="2400" b="1" dirty="0">
                <a:ln w="3175">
                  <a:solidFill>
                    <a:prstClr val="white">
                      <a:alpha val="70000"/>
                    </a:prstClr>
                  </a:solidFill>
                </a:ln>
                <a:solidFill>
                  <a:prstClr val="black"/>
                </a:solidFill>
              </a:rPr>
              <a:t>Primary Prevention (</a:t>
            </a:r>
            <a:r>
              <a:rPr lang="en-US" sz="2400" b="1" dirty="0">
                <a:ln w="3175">
                  <a:solidFill>
                    <a:prstClr val="white">
                      <a:alpha val="70000"/>
                    </a:prstClr>
                  </a:solidFill>
                </a:ln>
                <a:solidFill>
                  <a:prstClr val="black"/>
                </a:solidFill>
                <a:cs typeface="Arial" panose="020B0604020202020204" pitchFamily="34" charset="0"/>
              </a:rPr>
              <a:t>≈80%</a:t>
            </a:r>
            <a:r>
              <a:rPr lang="en-US" sz="2400" b="1" dirty="0">
                <a:ln w="3175">
                  <a:solidFill>
                    <a:prstClr val="white">
                      <a:alpha val="70000"/>
                    </a:prstClr>
                  </a:solidFill>
                </a:ln>
                <a:solidFill>
                  <a:prstClr val="black"/>
                </a:solidFill>
              </a:rPr>
              <a:t>) </a:t>
            </a:r>
          </a:p>
        </p:txBody>
      </p:sp>
      <p:sp>
        <p:nvSpPr>
          <p:cNvPr id="32" name="Reference"/>
          <p:cNvSpPr txBox="1"/>
          <p:nvPr userDrawn="1"/>
        </p:nvSpPr>
        <p:spPr>
          <a:xfrm>
            <a:off x="2698955" y="395891"/>
            <a:ext cx="3746090" cy="400110"/>
          </a:xfrm>
          <a:prstGeom prst="rect">
            <a:avLst/>
          </a:prstGeom>
          <a:noFill/>
        </p:spPr>
        <p:txBody>
          <a:bodyPr wrap="none" rtlCol="0">
            <a:spAutoFit/>
          </a:bodyPr>
          <a:lstStyle/>
          <a:p>
            <a:r>
              <a:rPr lang="en-US" sz="2000" dirty="0">
                <a:solidFill>
                  <a:prstClr val="black"/>
                </a:solidFill>
              </a:rPr>
              <a:t>(Lane, </a:t>
            </a:r>
            <a:r>
              <a:rPr lang="en-US" sz="2000" dirty="0" err="1">
                <a:solidFill>
                  <a:prstClr val="black"/>
                </a:solidFill>
              </a:rPr>
              <a:t>Kalberg</a:t>
            </a:r>
            <a:r>
              <a:rPr lang="en-US" sz="2000" dirty="0">
                <a:solidFill>
                  <a:prstClr val="black"/>
                </a:solidFill>
              </a:rPr>
              <a:t>, &amp; </a:t>
            </a:r>
            <a:r>
              <a:rPr lang="en-US" sz="2000" dirty="0" err="1">
                <a:solidFill>
                  <a:prstClr val="black"/>
                </a:solidFill>
              </a:rPr>
              <a:t>Menzies</a:t>
            </a:r>
            <a:r>
              <a:rPr lang="en-US" sz="2000" dirty="0">
                <a:solidFill>
                  <a:prstClr val="black"/>
                </a:solidFill>
              </a:rPr>
              <a:t>, 2009)</a:t>
            </a:r>
          </a:p>
        </p:txBody>
      </p:sp>
      <p:sp>
        <p:nvSpPr>
          <p:cNvPr id="33" name="Title"/>
          <p:cNvSpPr txBox="1">
            <a:spLocks noChangeArrowheads="1"/>
          </p:cNvSpPr>
          <p:nvPr userDrawn="1"/>
        </p:nvSpPr>
        <p:spPr bwMode="auto">
          <a:xfrm>
            <a:off x="0" y="0"/>
            <a:ext cx="9144000" cy="800219"/>
          </a:xfrm>
          <a:prstGeom prst="rect">
            <a:avLst/>
          </a:prstGeom>
          <a:noFill/>
          <a:ln>
            <a:noFill/>
          </a:ln>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600" b="1" dirty="0">
                <a:solidFill>
                  <a:prstClr val="black"/>
                </a:solidFill>
              </a:rPr>
              <a:t>Comprehensive, Integrated, Three-Tiered Model of Prevention</a:t>
            </a:r>
            <a:endParaRPr lang="en-US" sz="2800" b="1" dirty="0">
              <a:solidFill>
                <a:prstClr val="black"/>
              </a:solidFill>
            </a:endParaRPr>
          </a:p>
        </p:txBody>
      </p:sp>
      <p:sp>
        <p:nvSpPr>
          <p:cNvPr id="34" name="Border"/>
          <p:cNvSpPr/>
          <p:nvPr userDrawn="1"/>
        </p:nvSpPr>
        <p:spPr>
          <a:xfrm>
            <a:off x="0" y="0"/>
            <a:ext cx="9144000" cy="6858000"/>
          </a:xfrm>
          <a:prstGeom prst="rect">
            <a:avLst/>
          </a:prstGeom>
          <a:solidFill>
            <a:srgbClr val="FFFFFF">
              <a:alpha val="43922"/>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824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3T_PL_Series">
    <p:spTree>
      <p:nvGrpSpPr>
        <p:cNvPr id="1" name=""/>
        <p:cNvGrpSpPr/>
        <p:nvPr/>
      </p:nvGrpSpPr>
      <p:grpSpPr>
        <a:xfrm>
          <a:off x="0" y="0"/>
          <a:ext cx="0" cy="0"/>
          <a:chOff x="0" y="0"/>
          <a:chExt cx="0" cy="0"/>
        </a:xfrm>
      </p:grpSpPr>
      <p:sp>
        <p:nvSpPr>
          <p:cNvPr id="2" name="TextBox 1"/>
          <p:cNvSpPr txBox="1"/>
          <p:nvPr userDrawn="1"/>
        </p:nvSpPr>
        <p:spPr>
          <a:xfrm>
            <a:off x="1415142" y="410998"/>
            <a:ext cx="6313716" cy="646331"/>
          </a:xfrm>
          <a:prstGeom prst="rect">
            <a:avLst/>
          </a:prstGeom>
          <a:noFill/>
        </p:spPr>
        <p:txBody>
          <a:bodyPr wrap="none" rtlCol="0">
            <a:spAutoFit/>
          </a:bodyPr>
          <a:lstStyle/>
          <a:p>
            <a:r>
              <a:rPr lang="en-US" sz="3600">
                <a:solidFill>
                  <a:schemeClr val="tx1"/>
                </a:solidFill>
                <a:latin typeface="Calibri" charset="0"/>
                <a:ea typeface="Calibri" charset="0"/>
                <a:cs typeface="Calibri" charset="0"/>
              </a:rPr>
              <a:t>Ci3T Professional Learning Series</a:t>
            </a:r>
            <a:endParaRPr lang="en-US" sz="3600">
              <a:solidFill>
                <a:schemeClr val="tx1"/>
              </a:solidFill>
            </a:endParaRPr>
          </a:p>
        </p:txBody>
      </p:sp>
      <p:pic>
        <p:nvPicPr>
          <p:cNvPr id="3" name="Picture 2"/>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147" t="12291" r="3781"/>
          <a:stretch/>
        </p:blipFill>
        <p:spPr>
          <a:xfrm>
            <a:off x="150222" y="1226635"/>
            <a:ext cx="8897823" cy="4767766"/>
          </a:xfrm>
          <a:prstGeom prst="rect">
            <a:avLst/>
          </a:prstGeom>
        </p:spPr>
      </p:pic>
    </p:spTree>
    <p:extLst>
      <p:ext uri="{BB962C8B-B14F-4D97-AF65-F5344CB8AC3E}">
        <p14:creationId xmlns:p14="http://schemas.microsoft.com/office/powerpoint/2010/main" val="169360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board Sass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8180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boar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7281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per: Davi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7996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 Emi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9308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FE047-6A3D-474E-99AE-D81EAF1F8B05}"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623EA-52A2-482C-BBF7-A5570470EACC}" type="slidenum">
              <a:rPr lang="en-US" smtClean="0"/>
              <a:t>‹#›</a:t>
            </a:fld>
            <a:endParaRPr lang="en-US"/>
          </a:p>
        </p:txBody>
      </p:sp>
    </p:spTree>
    <p:extLst>
      <p:ext uri="{BB962C8B-B14F-4D97-AF65-F5344CB8AC3E}">
        <p14:creationId xmlns:p14="http://schemas.microsoft.com/office/powerpoint/2010/main" val="1206131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FE047-6A3D-474E-99AE-D81EAF1F8B05}"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623EA-52A2-482C-BBF7-A5570470EACC}" type="slidenum">
              <a:rPr lang="en-US" smtClean="0"/>
              <a:t>‹#›</a:t>
            </a:fld>
            <a:endParaRPr lang="en-US"/>
          </a:p>
        </p:txBody>
      </p:sp>
    </p:spTree>
    <p:extLst>
      <p:ext uri="{BB962C8B-B14F-4D97-AF65-F5344CB8AC3E}">
        <p14:creationId xmlns:p14="http://schemas.microsoft.com/office/powerpoint/2010/main" val="95891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FE047-6A3D-474E-99AE-D81EAF1F8B05}"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23EA-52A2-482C-BBF7-A5570470EACC}" type="slidenum">
              <a:rPr lang="en-US" smtClean="0"/>
              <a:t>‹#›</a:t>
            </a:fld>
            <a:endParaRPr lang="en-US"/>
          </a:p>
        </p:txBody>
      </p:sp>
    </p:spTree>
    <p:extLst>
      <p:ext uri="{BB962C8B-B14F-4D97-AF65-F5344CB8AC3E}">
        <p14:creationId xmlns:p14="http://schemas.microsoft.com/office/powerpoint/2010/main" val="771145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FE047-6A3D-474E-99AE-D81EAF1F8B05}"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23EA-52A2-482C-BBF7-A5570470EACC}" type="slidenum">
              <a:rPr lang="en-US" smtClean="0"/>
              <a:t>‹#›</a:t>
            </a:fld>
            <a:endParaRPr lang="en-US"/>
          </a:p>
        </p:txBody>
      </p:sp>
    </p:spTree>
    <p:extLst>
      <p:ext uri="{BB962C8B-B14F-4D97-AF65-F5344CB8AC3E}">
        <p14:creationId xmlns:p14="http://schemas.microsoft.com/office/powerpoint/2010/main" val="69644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4FE047-6A3D-474E-99AE-D81EAF1F8B05}"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623EA-52A2-482C-BBF7-A5570470EACC}" type="slidenum">
              <a:rPr lang="en-US" smtClean="0"/>
              <a:t>‹#›</a:t>
            </a:fld>
            <a:endParaRPr lang="en-US"/>
          </a:p>
        </p:txBody>
      </p:sp>
    </p:spTree>
    <p:extLst>
      <p:ext uri="{BB962C8B-B14F-4D97-AF65-F5344CB8AC3E}">
        <p14:creationId xmlns:p14="http://schemas.microsoft.com/office/powerpoint/2010/main" val="3910163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a:p>
        </p:txBody>
      </p:sp>
      <p:sp>
        <p:nvSpPr>
          <p:cNvPr id="8" name="Rectangle 8"/>
          <p:cNvSpPr>
            <a:spLocks noGrp="1"/>
          </p:cNvSpPr>
          <p:nvPr>
            <p:ph type="body" sz="quarter" idx="13"/>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dirty="0"/>
              <a:t>Click to edit Master text styles</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Rectangle 9"/>
          <p:cNvSpPr>
            <a:spLocks noGrp="1"/>
          </p:cNvSpPr>
          <p:nvPr>
            <p:ph type="dt" sz="half" idx="16"/>
          </p:nvPr>
        </p:nvSpPr>
        <p:spPr>
          <a:xfrm>
            <a:off x="7010400" y="76200"/>
            <a:ext cx="1371600" cy="228600"/>
          </a:xfrm>
          <a:prstGeom prst="rect">
            <a:avLst/>
          </a:prstGeom>
        </p:spPr>
        <p:txBody>
          <a:bodyPr/>
          <a:lstStyle>
            <a:lvl1pPr algn="r" fontAlgn="auto">
              <a:spcBef>
                <a:spcPts val="0"/>
              </a:spcBef>
              <a:spcAft>
                <a:spcPts val="0"/>
              </a:spcAft>
              <a:defRPr>
                <a:latin typeface="+mn-lt"/>
              </a:defRPr>
            </a:lvl1pPr>
            <a:extLst/>
          </a:lstStyle>
          <a:p>
            <a:pPr>
              <a:defRPr/>
            </a:pPr>
            <a:endParaRPr lang="en-US" dirty="0"/>
          </a:p>
        </p:txBody>
      </p:sp>
      <p:sp>
        <p:nvSpPr>
          <p:cNvPr id="7" name="Rectangle 12"/>
          <p:cNvSpPr>
            <a:spLocks noGrp="1"/>
          </p:cNvSpPr>
          <p:nvPr>
            <p:ph type="ftr" sz="quarter" idx="18"/>
          </p:nvPr>
        </p:nvSpPr>
        <p:spPr>
          <a:xfrm>
            <a:off x="3124200" y="6356350"/>
            <a:ext cx="2895600" cy="365125"/>
          </a:xfrm>
          <a:prstGeom prst="rect">
            <a:avLst/>
          </a:prstGeom>
        </p:spPr>
        <p:txBody>
          <a:bodyPr/>
          <a:lstStyle>
            <a:lvl1pPr>
              <a:defRPr/>
            </a:lvl1pPr>
            <a:extLst/>
          </a:lstStyle>
          <a:p>
            <a:pPr>
              <a:defRPr/>
            </a:pPr>
            <a:endParaRPr lang="en-US" dirty="0"/>
          </a:p>
        </p:txBody>
      </p:sp>
    </p:spTree>
    <p:extLst>
      <p:ext uri="{BB962C8B-B14F-4D97-AF65-F5344CB8AC3E}">
        <p14:creationId xmlns:p14="http://schemas.microsoft.com/office/powerpoint/2010/main" val="2683392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a:p>
        </p:txBody>
      </p:sp>
      <p:sp>
        <p:nvSpPr>
          <p:cNvPr id="11" name="Rectangle 11"/>
          <p:cNvSpPr>
            <a:spLocks noGrp="1"/>
          </p:cNvSpPr>
          <p:nvPr>
            <p:ph sz="quarter" idx="15"/>
          </p:nvPr>
        </p:nvSpPr>
        <p:spPr>
          <a:xfrm>
            <a:off x="304800" y="1600200"/>
            <a:ext cx="80772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Rectangle 9"/>
          <p:cNvSpPr>
            <a:spLocks noGrp="1"/>
          </p:cNvSpPr>
          <p:nvPr>
            <p:ph type="dt" sz="half" idx="16"/>
          </p:nvPr>
        </p:nvSpPr>
        <p:spPr>
          <a:xfrm>
            <a:off x="7010400" y="76200"/>
            <a:ext cx="1371600" cy="228600"/>
          </a:xfrm>
          <a:prstGeom prst="rect">
            <a:avLst/>
          </a:prstGeom>
        </p:spPr>
        <p:txBody>
          <a:bodyPr/>
          <a:lstStyle>
            <a:lvl1pPr algn="r" fontAlgn="auto">
              <a:spcBef>
                <a:spcPts val="0"/>
              </a:spcBef>
              <a:spcAft>
                <a:spcPts val="0"/>
              </a:spcAft>
              <a:defRPr>
                <a:latin typeface="+mn-lt"/>
              </a:defRPr>
            </a:lvl1pPr>
            <a:extLst/>
          </a:lstStyle>
          <a:p>
            <a:pPr>
              <a:defRPr/>
            </a:pPr>
            <a:endParaRPr lang="en-US"/>
          </a:p>
        </p:txBody>
      </p:sp>
      <p:sp>
        <p:nvSpPr>
          <p:cNvPr id="7" name="Rectangle 12"/>
          <p:cNvSpPr>
            <a:spLocks noGrp="1"/>
          </p:cNvSpPr>
          <p:nvPr>
            <p:ph type="ftr" sz="quarter" idx="18"/>
          </p:nvPr>
        </p:nvSpPr>
        <p:spPr>
          <a:xfrm>
            <a:off x="5791200" y="6400800"/>
            <a:ext cx="2895600" cy="365125"/>
          </a:xfrm>
          <a:prstGeom prst="rect">
            <a:avLst/>
          </a:prstGeom>
        </p:spPr>
        <p:txBody>
          <a:bodyPr/>
          <a:lstStyle>
            <a:lvl1pPr>
              <a:defRPr/>
            </a:lvl1pPr>
            <a:extLst/>
          </a:lstStyle>
          <a:p>
            <a:pPr>
              <a:defRPr/>
            </a:pPr>
            <a:endParaRPr lang="en-US" dirty="0"/>
          </a:p>
        </p:txBody>
      </p:sp>
    </p:spTree>
    <p:extLst>
      <p:ext uri="{BB962C8B-B14F-4D97-AF65-F5344CB8AC3E}">
        <p14:creationId xmlns:p14="http://schemas.microsoft.com/office/powerpoint/2010/main" val="1425078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endParaRPr/>
          </a:p>
        </p:txBody>
      </p:sp>
      <p:sp>
        <p:nvSpPr>
          <p:cNvPr id="3" name="Rectangle 6"/>
          <p:cNvSpPr>
            <a:spLocks noGrp="1"/>
          </p:cNvSpPr>
          <p:nvPr>
            <p:ph type="dt" sz="half" idx="10"/>
          </p:nvPr>
        </p:nvSpPr>
        <p:spPr>
          <a:xfrm>
            <a:off x="7010400" y="76200"/>
            <a:ext cx="1371600" cy="228600"/>
          </a:xfrm>
          <a:prstGeom prst="rect">
            <a:avLst/>
          </a:prstGeom>
        </p:spPr>
        <p:txBody>
          <a:bodyPr/>
          <a:lstStyle>
            <a:lvl1pPr algn="r" fontAlgn="auto">
              <a:spcBef>
                <a:spcPts val="0"/>
              </a:spcBef>
              <a:spcAft>
                <a:spcPts val="0"/>
              </a:spcAft>
              <a:defRPr>
                <a:latin typeface="+mn-lt"/>
              </a:defRPr>
            </a:lvl1pPr>
            <a:extLst/>
          </a:lstStyle>
          <a:p>
            <a:pPr>
              <a:defRPr/>
            </a:pPr>
            <a:endParaRPr lang="en-US" dirty="0"/>
          </a:p>
        </p:txBody>
      </p:sp>
      <p:sp>
        <p:nvSpPr>
          <p:cNvPr id="5" name="Rectangle 9"/>
          <p:cNvSpPr>
            <a:spLocks noGrp="1"/>
          </p:cNvSpPr>
          <p:nvPr>
            <p:ph type="ftr" sz="quarter" idx="12"/>
          </p:nvPr>
        </p:nvSpPr>
        <p:spPr>
          <a:xfrm>
            <a:off x="3124200" y="6356350"/>
            <a:ext cx="2895600" cy="365125"/>
          </a:xfrm>
          <a:prstGeom prst="rect">
            <a:avLst/>
          </a:prstGeom>
        </p:spPr>
        <p:txBody>
          <a:bodyPr/>
          <a:lstStyle>
            <a:lvl1pPr>
              <a:defRPr/>
            </a:lvl1pPr>
            <a:extLst/>
          </a:lstStyle>
          <a:p>
            <a:pPr>
              <a:defRPr/>
            </a:pPr>
            <a:endParaRPr lang="en-US" dirty="0"/>
          </a:p>
        </p:txBody>
      </p:sp>
    </p:spTree>
    <p:extLst>
      <p:ext uri="{BB962C8B-B14F-4D97-AF65-F5344CB8AC3E}">
        <p14:creationId xmlns:p14="http://schemas.microsoft.com/office/powerpoint/2010/main" val="134845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endParaRPr/>
          </a:p>
        </p:txBody>
      </p:sp>
      <p:sp>
        <p:nvSpPr>
          <p:cNvPr id="31" name="Rectangle 8"/>
          <p:cNvSpPr>
            <a:spLocks noGrp="1"/>
          </p:cNvSpPr>
          <p:nvPr>
            <p:ph type="body" sz="quarter" idx="13"/>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dirty="0"/>
              <a:t>Click to edit Master text styles</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8"/>
          <p:cNvSpPr>
            <a:spLocks noGrp="1"/>
          </p:cNvSpPr>
          <p:nvPr>
            <p:ph type="body" sz="quarter" idx="16"/>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lang="en-US" dirty="0"/>
              <a:t>Click to edit Master text styles</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Rectangle 13"/>
          <p:cNvSpPr>
            <a:spLocks noGrp="1"/>
          </p:cNvSpPr>
          <p:nvPr>
            <p:ph type="dt" sz="half" idx="18"/>
          </p:nvPr>
        </p:nvSpPr>
        <p:spPr>
          <a:xfrm>
            <a:off x="7010400" y="76200"/>
            <a:ext cx="1371600" cy="228600"/>
          </a:xfrm>
          <a:prstGeom prst="rect">
            <a:avLst/>
          </a:prstGeom>
        </p:spPr>
        <p:txBody>
          <a:bodyPr/>
          <a:lstStyle>
            <a:lvl1pPr algn="r" fontAlgn="auto">
              <a:spcBef>
                <a:spcPts val="0"/>
              </a:spcBef>
              <a:spcAft>
                <a:spcPts val="0"/>
              </a:spcAft>
              <a:defRPr>
                <a:latin typeface="+mn-lt"/>
              </a:defRPr>
            </a:lvl1pPr>
            <a:extLst/>
          </a:lstStyle>
          <a:p>
            <a:pPr>
              <a:defRPr/>
            </a:pPr>
            <a:endParaRPr lang="en-US" dirty="0"/>
          </a:p>
        </p:txBody>
      </p:sp>
      <p:sp>
        <p:nvSpPr>
          <p:cNvPr id="10" name="Rectangle 17"/>
          <p:cNvSpPr>
            <a:spLocks noGrp="1"/>
          </p:cNvSpPr>
          <p:nvPr>
            <p:ph type="ftr" sz="quarter" idx="20"/>
          </p:nvPr>
        </p:nvSpPr>
        <p:spPr>
          <a:xfrm>
            <a:off x="3124200" y="6356350"/>
            <a:ext cx="2895600" cy="365125"/>
          </a:xfrm>
          <a:prstGeom prst="rect">
            <a:avLst/>
          </a:prstGeom>
        </p:spPr>
        <p:txBody>
          <a:bodyPr/>
          <a:lstStyle>
            <a:lvl1pPr>
              <a:defRPr/>
            </a:lvl1pPr>
            <a:extLst/>
          </a:lstStyle>
          <a:p>
            <a:pPr>
              <a:defRPr/>
            </a:pPr>
            <a:endParaRPr lang="en-US" dirty="0"/>
          </a:p>
        </p:txBody>
      </p:sp>
    </p:spTree>
    <p:extLst>
      <p:ext uri="{BB962C8B-B14F-4D97-AF65-F5344CB8AC3E}">
        <p14:creationId xmlns:p14="http://schemas.microsoft.com/office/powerpoint/2010/main" val="3602197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endParaRPr/>
          </a:p>
        </p:txBody>
      </p:sp>
      <p:sp>
        <p:nvSpPr>
          <p:cNvPr id="3" name="Rectangle 6"/>
          <p:cNvSpPr>
            <a:spLocks noGrp="1"/>
          </p:cNvSpPr>
          <p:nvPr>
            <p:ph type="dt" sz="half" idx="10"/>
          </p:nvPr>
        </p:nvSpPr>
        <p:spPr>
          <a:xfrm>
            <a:off x="7010400" y="76200"/>
            <a:ext cx="1371600" cy="228600"/>
          </a:xfrm>
          <a:prstGeom prst="rect">
            <a:avLst/>
          </a:prstGeom>
        </p:spPr>
        <p:txBody>
          <a:bodyPr/>
          <a:lstStyle>
            <a:lvl1pPr algn="r" fontAlgn="auto">
              <a:spcBef>
                <a:spcPts val="0"/>
              </a:spcBef>
              <a:spcAft>
                <a:spcPts val="0"/>
              </a:spcAft>
              <a:defRPr>
                <a:latin typeface="+mn-lt"/>
              </a:defRPr>
            </a:lvl1pPr>
            <a:extLst/>
          </a:lstStyle>
          <a:p>
            <a:pPr>
              <a:defRPr/>
            </a:pPr>
            <a:endParaRPr lang="en-US"/>
          </a:p>
        </p:txBody>
      </p:sp>
      <p:sp>
        <p:nvSpPr>
          <p:cNvPr id="5" name="Rectangle 9"/>
          <p:cNvSpPr>
            <a:spLocks noGrp="1"/>
          </p:cNvSpPr>
          <p:nvPr>
            <p:ph type="ftr" sz="quarter" idx="12"/>
          </p:nvPr>
        </p:nvSpPr>
        <p:spPr>
          <a:xfrm>
            <a:off x="3124200" y="6356350"/>
            <a:ext cx="2895600" cy="365125"/>
          </a:xfrm>
          <a:prstGeom prst="rect">
            <a:avLst/>
          </a:prstGeom>
        </p:spPr>
        <p:txBody>
          <a:bodyPr/>
          <a:lstStyle>
            <a:lvl1pPr>
              <a:defRPr/>
            </a:lvl1pPr>
            <a:extLst/>
          </a:lstStyle>
          <a:p>
            <a:pPr>
              <a:defRPr/>
            </a:pPr>
            <a:endParaRPr lang="en-US"/>
          </a:p>
        </p:txBody>
      </p:sp>
    </p:spTree>
    <p:extLst>
      <p:ext uri="{BB962C8B-B14F-4D97-AF65-F5344CB8AC3E}">
        <p14:creationId xmlns:p14="http://schemas.microsoft.com/office/powerpoint/2010/main" val="94064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FE047-6A3D-474E-99AE-D81EAF1F8B05}"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23EA-52A2-482C-BBF7-A5570470EACC}" type="slidenum">
              <a:rPr lang="en-US" smtClean="0"/>
              <a:t>‹#›</a:t>
            </a:fld>
            <a:endParaRPr lang="en-US"/>
          </a:p>
        </p:txBody>
      </p:sp>
    </p:spTree>
    <p:extLst>
      <p:ext uri="{BB962C8B-B14F-4D97-AF65-F5344CB8AC3E}">
        <p14:creationId xmlns:p14="http://schemas.microsoft.com/office/powerpoint/2010/main" val="95462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504870"/>
            <a:ext cx="6665675" cy="2084594"/>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666567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4FE047-6A3D-474E-99AE-D81EAF1F8B05}"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23EA-52A2-482C-BBF7-A5570470EACC}" type="slidenum">
              <a:rPr lang="en-US" smtClean="0"/>
              <a:t>‹#›</a:t>
            </a:fld>
            <a:endParaRPr lang="en-US"/>
          </a:p>
        </p:txBody>
      </p:sp>
    </p:spTree>
    <p:extLst>
      <p:ext uri="{BB962C8B-B14F-4D97-AF65-F5344CB8AC3E}">
        <p14:creationId xmlns:p14="http://schemas.microsoft.com/office/powerpoint/2010/main" val="386411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4FE047-6A3D-474E-99AE-D81EAF1F8B05}"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623EA-52A2-482C-BBF7-A5570470EACC}" type="slidenum">
              <a:rPr lang="en-US" smtClean="0"/>
              <a:t>‹#›</a:t>
            </a:fld>
            <a:endParaRPr lang="en-US"/>
          </a:p>
        </p:txBody>
      </p:sp>
    </p:spTree>
    <p:extLst>
      <p:ext uri="{BB962C8B-B14F-4D97-AF65-F5344CB8AC3E}">
        <p14:creationId xmlns:p14="http://schemas.microsoft.com/office/powerpoint/2010/main" val="90853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4FE047-6A3D-474E-99AE-D81EAF1F8B05}"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623EA-52A2-482C-BBF7-A5570470EACC}" type="slidenum">
              <a:rPr lang="en-US" smtClean="0"/>
              <a:t>‹#›</a:t>
            </a:fld>
            <a:endParaRPr lang="en-US"/>
          </a:p>
        </p:txBody>
      </p:sp>
    </p:spTree>
    <p:extLst>
      <p:ext uri="{BB962C8B-B14F-4D97-AF65-F5344CB8AC3E}">
        <p14:creationId xmlns:p14="http://schemas.microsoft.com/office/powerpoint/2010/main" val="831258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4FE047-6A3D-474E-99AE-D81EAF1F8B05}"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623EA-52A2-482C-BBF7-A5570470EACC}" type="slidenum">
              <a:rPr lang="en-US" smtClean="0"/>
              <a:t>‹#›</a:t>
            </a:fld>
            <a:endParaRPr lang="en-US"/>
          </a:p>
        </p:txBody>
      </p:sp>
    </p:spTree>
    <p:extLst>
      <p:ext uri="{BB962C8B-B14F-4D97-AF65-F5344CB8AC3E}">
        <p14:creationId xmlns:p14="http://schemas.microsoft.com/office/powerpoint/2010/main" val="384379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FE047-6A3D-474E-99AE-D81EAF1F8B05}"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623EA-52A2-482C-BBF7-A5570470EACC}" type="slidenum">
              <a:rPr lang="en-US" smtClean="0"/>
              <a:t>‹#›</a:t>
            </a:fld>
            <a:endParaRPr lang="en-US"/>
          </a:p>
        </p:txBody>
      </p:sp>
    </p:spTree>
    <p:extLst>
      <p:ext uri="{BB962C8B-B14F-4D97-AF65-F5344CB8AC3E}">
        <p14:creationId xmlns:p14="http://schemas.microsoft.com/office/powerpoint/2010/main" val="367432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Ci3T_Model">
    <p:spTree>
      <p:nvGrpSpPr>
        <p:cNvPr id="1" name=""/>
        <p:cNvGrpSpPr/>
        <p:nvPr/>
      </p:nvGrpSpPr>
      <p:grpSpPr>
        <a:xfrm>
          <a:off x="0" y="0"/>
          <a:ext cx="0" cy="0"/>
          <a:chOff x="0" y="0"/>
          <a:chExt cx="0" cy="0"/>
        </a:xfrm>
      </p:grpSpPr>
      <p:sp>
        <p:nvSpPr>
          <p:cNvPr id="19" name="Green Triangle"/>
          <p:cNvSpPr/>
          <p:nvPr userDrawn="1"/>
        </p:nvSpPr>
        <p:spPr>
          <a:xfrm>
            <a:off x="423333" y="3132668"/>
            <a:ext cx="8297334" cy="3640666"/>
          </a:xfrm>
          <a:prstGeom prst="trapezoid">
            <a:avLst>
              <a:gd name="adj" fmla="val 72862"/>
            </a:avLst>
          </a:prstGeom>
          <a:solidFill>
            <a:srgbClr val="00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20" name="Yellow Triangle"/>
          <p:cNvSpPr/>
          <p:nvPr userDrawn="1"/>
        </p:nvSpPr>
        <p:spPr>
          <a:xfrm>
            <a:off x="3066106" y="1846280"/>
            <a:ext cx="3008769" cy="1286934"/>
          </a:xfrm>
          <a:prstGeom prst="trapezoid">
            <a:avLst>
              <a:gd name="adj" fmla="val 72862"/>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d Triangle"/>
          <p:cNvSpPr/>
          <p:nvPr userDrawn="1"/>
        </p:nvSpPr>
        <p:spPr>
          <a:xfrm>
            <a:off x="3995596" y="1059255"/>
            <a:ext cx="1134701" cy="787564"/>
          </a:xfrm>
          <a:prstGeom prst="triangle">
            <a:avLst/>
          </a:prstGeom>
          <a:solidFill>
            <a:srgbClr val="FE00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p:cNvCxnSpPr/>
          <p:nvPr userDrawn="1"/>
        </p:nvCxnSpPr>
        <p:spPr>
          <a:xfrm>
            <a:off x="1083406" y="5947646"/>
            <a:ext cx="6995160" cy="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3365942" y="6008511"/>
            <a:ext cx="2444" cy="73152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5762778" y="6008511"/>
            <a:ext cx="2444" cy="73152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sp>
        <p:nvSpPr>
          <p:cNvPr id="25" name="Domains"/>
          <p:cNvSpPr txBox="1"/>
          <p:nvPr userDrawn="1"/>
        </p:nvSpPr>
        <p:spPr>
          <a:xfrm>
            <a:off x="423333" y="6096000"/>
            <a:ext cx="8297334" cy="669414"/>
          </a:xfrm>
          <a:prstGeom prst="rect">
            <a:avLst/>
          </a:prstGeom>
          <a:noFill/>
          <a:ln>
            <a:noFill/>
          </a:ln>
        </p:spPr>
        <p:txBody>
          <a:bodyPr wrap="square">
            <a:spAutoFit/>
          </a:bodyPr>
          <a:lstStyle/>
          <a:p>
            <a:pPr>
              <a:tabLst>
                <a:tab pos="1541463" algn="ctr"/>
                <a:tab pos="2851150" algn="ctr"/>
                <a:tab pos="4056063" algn="ctr"/>
                <a:tab pos="5253038" algn="ctr"/>
                <a:tab pos="6570663" algn="ctr"/>
              </a:tabLst>
              <a:defRPr/>
            </a:pPr>
            <a:r>
              <a:rPr lang="en-US" sz="2400" b="1" dirty="0">
                <a:solidFill>
                  <a:prstClr val="white"/>
                </a:solidFill>
                <a:effectLst>
                  <a:outerShdw blurRad="38100" dist="38100" dir="2700000" algn="tl">
                    <a:srgbClr val="000000">
                      <a:alpha val="43137"/>
                    </a:srgbClr>
                  </a:outerShdw>
                </a:effectLst>
                <a:cs typeface="Arial" charset="0"/>
              </a:rPr>
              <a:t>	Academic	</a:t>
            </a:r>
            <a:r>
              <a:rPr lang="en-US" sz="1200" b="1" dirty="0">
                <a:solidFill>
                  <a:prstClr val="white"/>
                </a:solidFill>
                <a:effectLst>
                  <a:outerShdw blurRad="38100" dist="38100" dir="2700000" algn="tl">
                    <a:srgbClr val="000000">
                      <a:alpha val="43137"/>
                    </a:srgbClr>
                  </a:outerShdw>
                </a:effectLst>
                <a:cs typeface="Arial" charset="0"/>
              </a:rPr>
              <a:t>◇</a:t>
            </a:r>
            <a:r>
              <a:rPr lang="en-US" sz="2400" b="1" dirty="0">
                <a:solidFill>
                  <a:prstClr val="white"/>
                </a:solidFill>
                <a:effectLst>
                  <a:outerShdw blurRad="38100" dist="38100" dir="2700000" algn="tl">
                    <a:srgbClr val="000000">
                      <a:alpha val="43137"/>
                    </a:srgbClr>
                  </a:outerShdw>
                </a:effectLst>
                <a:cs typeface="Arial" charset="0"/>
              </a:rPr>
              <a:t>	Behavioral	</a:t>
            </a:r>
            <a:r>
              <a:rPr lang="en-US" sz="1200" b="1" dirty="0">
                <a:solidFill>
                  <a:prstClr val="white"/>
                </a:solidFill>
                <a:effectLst>
                  <a:outerShdw blurRad="38100" dist="38100" dir="2700000" algn="tl">
                    <a:srgbClr val="000000">
                      <a:alpha val="43137"/>
                    </a:srgbClr>
                  </a:outerShdw>
                </a:effectLst>
                <a:cs typeface="Arial" charset="0"/>
              </a:rPr>
              <a:t>◇</a:t>
            </a:r>
            <a:r>
              <a:rPr lang="en-US" sz="2400" b="1" dirty="0">
                <a:solidFill>
                  <a:prstClr val="white"/>
                </a:solidFill>
                <a:effectLst>
                  <a:outerShdw blurRad="38100" dist="38100" dir="2700000" algn="tl">
                    <a:srgbClr val="000000">
                      <a:alpha val="43137"/>
                    </a:srgbClr>
                  </a:outerShdw>
                </a:effectLst>
                <a:cs typeface="Arial" charset="0"/>
              </a:rPr>
              <a:t>	Social</a:t>
            </a:r>
          </a:p>
          <a:p>
            <a:pPr>
              <a:lnSpc>
                <a:spcPct val="75000"/>
              </a:lnSpc>
              <a:tabLst>
                <a:tab pos="1541463" algn="ctr"/>
                <a:tab pos="4056063" algn="ctr"/>
                <a:tab pos="6570663" algn="ctr"/>
              </a:tabLst>
              <a:defRPr/>
            </a:pPr>
            <a:r>
              <a:rPr lang="en-US" dirty="0">
                <a:solidFill>
                  <a:prstClr val="black">
                    <a:lumMod val="85000"/>
                    <a:lumOff val="15000"/>
                  </a:prstClr>
                </a:solidFill>
                <a:cs typeface="Arial" charset="0"/>
              </a:rPr>
              <a:t>	Validated Curricula	PBIS Framework	Validated Curricula</a:t>
            </a:r>
          </a:p>
        </p:txBody>
      </p:sp>
      <p:sp>
        <p:nvSpPr>
          <p:cNvPr id="26" name="Goal 3"/>
          <p:cNvSpPr/>
          <p:nvPr userDrawn="1"/>
        </p:nvSpPr>
        <p:spPr>
          <a:xfrm flipH="1">
            <a:off x="5640572" y="805649"/>
            <a:ext cx="3485321" cy="9144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fontAlgn="base">
              <a:spcBef>
                <a:spcPct val="0"/>
              </a:spcBef>
              <a:spcAft>
                <a:spcPct val="0"/>
              </a:spcAft>
            </a:pPr>
            <a:r>
              <a:rPr lang="en-US" b="1" u="sng" dirty="0">
                <a:solidFill>
                  <a:srgbClr val="E7E6E6"/>
                </a:solidFill>
              </a:rPr>
              <a:t>Goal: Reduce Harm</a:t>
            </a:r>
          </a:p>
          <a:p>
            <a:pPr fontAlgn="base">
              <a:spcBef>
                <a:spcPct val="0"/>
              </a:spcBef>
              <a:spcAft>
                <a:spcPct val="0"/>
              </a:spcAft>
            </a:pPr>
            <a:r>
              <a:rPr lang="en-US" b="1" dirty="0">
                <a:solidFill>
                  <a:prstClr val="white"/>
                </a:solidFill>
              </a:rPr>
              <a:t>Specialized individual systems</a:t>
            </a:r>
            <a:br>
              <a:rPr lang="en-US" b="1" dirty="0">
                <a:solidFill>
                  <a:prstClr val="white"/>
                </a:solidFill>
              </a:rPr>
            </a:br>
            <a:r>
              <a:rPr lang="en-US" b="1" dirty="0">
                <a:solidFill>
                  <a:prstClr val="white"/>
                </a:solidFill>
              </a:rPr>
              <a:t>       for students with high risk</a:t>
            </a:r>
          </a:p>
        </p:txBody>
      </p:sp>
      <p:sp>
        <p:nvSpPr>
          <p:cNvPr id="27" name="Goal 2"/>
          <p:cNvSpPr/>
          <p:nvPr userDrawn="1"/>
        </p:nvSpPr>
        <p:spPr>
          <a:xfrm rot="10800000" flipH="1" flipV="1">
            <a:off x="13625" y="1858317"/>
            <a:ext cx="3072384" cy="9144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rtlCol="0" anchor="ctr"/>
          <a:lstStyle/>
          <a:p>
            <a:pPr fontAlgn="base">
              <a:spcBef>
                <a:spcPct val="0"/>
              </a:spcBef>
              <a:spcAft>
                <a:spcPct val="0"/>
              </a:spcAft>
            </a:pPr>
            <a:r>
              <a:rPr lang="en-US" b="1" u="sng" dirty="0">
                <a:solidFill>
                  <a:srgbClr val="E7E6E6"/>
                </a:solidFill>
                <a:cs typeface="Arial" charset="0"/>
              </a:rPr>
              <a:t>Goal: Reverse Harm</a:t>
            </a:r>
          </a:p>
          <a:p>
            <a:pPr fontAlgn="base">
              <a:spcBef>
                <a:spcPct val="0"/>
              </a:spcBef>
              <a:spcAft>
                <a:spcPct val="0"/>
              </a:spcAft>
            </a:pPr>
            <a:r>
              <a:rPr lang="en-US" b="1" dirty="0">
                <a:solidFill>
                  <a:prstClr val="white"/>
                </a:solidFill>
                <a:cs typeface="Arial" charset="0"/>
              </a:rPr>
              <a:t>Specialized group systems </a:t>
            </a:r>
          </a:p>
          <a:p>
            <a:pPr fontAlgn="base">
              <a:spcBef>
                <a:spcPct val="0"/>
              </a:spcBef>
              <a:spcAft>
                <a:spcPct val="0"/>
              </a:spcAft>
            </a:pPr>
            <a:r>
              <a:rPr lang="en-US" b="1" dirty="0">
                <a:solidFill>
                  <a:prstClr val="white"/>
                </a:solidFill>
                <a:cs typeface="Arial" charset="0"/>
              </a:rPr>
              <a:t>for students at risk</a:t>
            </a:r>
            <a:endParaRPr lang="en-US" dirty="0">
              <a:solidFill>
                <a:prstClr val="white"/>
              </a:solidFill>
            </a:endParaRPr>
          </a:p>
        </p:txBody>
      </p:sp>
      <p:sp>
        <p:nvSpPr>
          <p:cNvPr id="28" name="Goal 1"/>
          <p:cNvSpPr/>
          <p:nvPr userDrawn="1"/>
        </p:nvSpPr>
        <p:spPr>
          <a:xfrm flipH="1">
            <a:off x="5314152" y="3740744"/>
            <a:ext cx="3813048" cy="9144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fontAlgn="base">
              <a:spcBef>
                <a:spcPct val="0"/>
              </a:spcBef>
              <a:spcAft>
                <a:spcPct val="0"/>
              </a:spcAft>
            </a:pPr>
            <a:r>
              <a:rPr lang="en-US" b="1" u="sng" dirty="0">
                <a:solidFill>
                  <a:srgbClr val="E7E6E6"/>
                </a:solidFill>
              </a:rPr>
              <a:t>Goal: Prevent Harm</a:t>
            </a:r>
          </a:p>
          <a:p>
            <a:pPr fontAlgn="base">
              <a:spcBef>
                <a:spcPct val="0"/>
              </a:spcBef>
              <a:spcAft>
                <a:spcPct val="0"/>
              </a:spcAft>
            </a:pPr>
            <a:r>
              <a:rPr lang="en-US" b="1" dirty="0">
                <a:solidFill>
                  <a:prstClr val="white"/>
                </a:solidFill>
              </a:rPr>
              <a:t>School/classroom-wide systems for all students, staff, &amp; settings</a:t>
            </a:r>
          </a:p>
        </p:txBody>
      </p:sp>
      <p:sp>
        <p:nvSpPr>
          <p:cNvPr id="29" name="Tier 3"/>
          <p:cNvSpPr txBox="1">
            <a:spLocks noChangeArrowheads="1"/>
          </p:cNvSpPr>
          <p:nvPr userDrawn="1"/>
        </p:nvSpPr>
        <p:spPr bwMode="auto">
          <a:xfrm>
            <a:off x="2635045" y="1126204"/>
            <a:ext cx="38100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800" b="1" dirty="0">
                <a:ln w="3175">
                  <a:solidFill>
                    <a:prstClr val="white">
                      <a:alpha val="70000"/>
                    </a:prstClr>
                  </a:solidFill>
                </a:ln>
                <a:solidFill>
                  <a:prstClr val="black"/>
                </a:solidFill>
              </a:rPr>
              <a:t>Tier 3</a:t>
            </a:r>
          </a:p>
          <a:p>
            <a:pPr algn="ctr" eaLnBrk="1" fontAlgn="base" hangingPunct="1">
              <a:lnSpc>
                <a:spcPct val="75000"/>
              </a:lnSpc>
              <a:spcBef>
                <a:spcPct val="0"/>
              </a:spcBef>
              <a:spcAft>
                <a:spcPct val="0"/>
              </a:spcAft>
            </a:pPr>
            <a:r>
              <a:rPr lang="en-US" sz="2400" b="1" dirty="0">
                <a:ln w="3175">
                  <a:solidFill>
                    <a:prstClr val="white">
                      <a:alpha val="70000"/>
                    </a:prstClr>
                  </a:solidFill>
                </a:ln>
                <a:solidFill>
                  <a:prstClr val="black"/>
                </a:solidFill>
              </a:rPr>
              <a:t>Tertiary Prevention  (</a:t>
            </a:r>
            <a:r>
              <a:rPr lang="en-US" sz="2400" b="1" dirty="0">
                <a:ln w="3175">
                  <a:solidFill>
                    <a:prstClr val="white">
                      <a:alpha val="70000"/>
                    </a:prstClr>
                  </a:solidFill>
                </a:ln>
                <a:solidFill>
                  <a:prstClr val="black"/>
                </a:solidFill>
                <a:cs typeface="Arial" panose="020B0604020202020204" pitchFamily="34" charset="0"/>
              </a:rPr>
              <a:t>≈5%</a:t>
            </a:r>
            <a:r>
              <a:rPr lang="en-US" sz="2400" b="1" dirty="0">
                <a:ln w="3175">
                  <a:solidFill>
                    <a:prstClr val="white">
                      <a:alpha val="70000"/>
                    </a:prstClr>
                  </a:solidFill>
                </a:ln>
                <a:solidFill>
                  <a:prstClr val="black"/>
                </a:solidFill>
              </a:rPr>
              <a:t>)</a:t>
            </a:r>
          </a:p>
        </p:txBody>
      </p:sp>
      <p:sp>
        <p:nvSpPr>
          <p:cNvPr id="30" name="Tier 2"/>
          <p:cNvSpPr txBox="1">
            <a:spLocks noChangeArrowheads="1"/>
          </p:cNvSpPr>
          <p:nvPr userDrawn="1"/>
        </p:nvSpPr>
        <p:spPr bwMode="auto">
          <a:xfrm>
            <a:off x="2476500" y="2301968"/>
            <a:ext cx="4191000" cy="837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800" b="1" dirty="0">
                <a:ln w="3175">
                  <a:solidFill>
                    <a:prstClr val="white"/>
                  </a:solidFill>
                </a:ln>
                <a:solidFill>
                  <a:prstClr val="black"/>
                </a:solidFill>
              </a:rPr>
              <a:t>Tier 2</a:t>
            </a:r>
          </a:p>
          <a:p>
            <a:pPr algn="ctr" eaLnBrk="1" fontAlgn="base" hangingPunct="1">
              <a:lnSpc>
                <a:spcPct val="85000"/>
              </a:lnSpc>
              <a:spcBef>
                <a:spcPct val="0"/>
              </a:spcBef>
              <a:spcAft>
                <a:spcPct val="0"/>
              </a:spcAft>
            </a:pPr>
            <a:r>
              <a:rPr lang="en-US" sz="2400" b="1" dirty="0">
                <a:ln w="3175">
                  <a:solidFill>
                    <a:prstClr val="white"/>
                  </a:solidFill>
                </a:ln>
                <a:solidFill>
                  <a:prstClr val="black"/>
                </a:solidFill>
              </a:rPr>
              <a:t>Secondary Prevention (</a:t>
            </a:r>
            <a:r>
              <a:rPr lang="en-US" sz="2400" b="1" dirty="0">
                <a:ln w="3175">
                  <a:solidFill>
                    <a:prstClr val="white"/>
                  </a:solidFill>
                </a:ln>
                <a:solidFill>
                  <a:prstClr val="black"/>
                </a:solidFill>
                <a:cs typeface="Arial" panose="020B0604020202020204" pitchFamily="34" charset="0"/>
              </a:rPr>
              <a:t>≈15%</a:t>
            </a:r>
            <a:r>
              <a:rPr lang="en-US" sz="2400" b="1" dirty="0">
                <a:ln w="3175">
                  <a:solidFill>
                    <a:prstClr val="white"/>
                  </a:solidFill>
                </a:ln>
                <a:solidFill>
                  <a:prstClr val="black"/>
                </a:solidFill>
              </a:rPr>
              <a:t>) </a:t>
            </a:r>
          </a:p>
        </p:txBody>
      </p:sp>
      <p:sp>
        <p:nvSpPr>
          <p:cNvPr id="31" name="Tier 1"/>
          <p:cNvSpPr txBox="1">
            <a:spLocks noChangeArrowheads="1"/>
          </p:cNvSpPr>
          <p:nvPr userDrawn="1"/>
        </p:nvSpPr>
        <p:spPr bwMode="auto">
          <a:xfrm>
            <a:off x="2476500" y="4600925"/>
            <a:ext cx="41910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800" b="1" dirty="0">
                <a:ln w="3175">
                  <a:solidFill>
                    <a:prstClr val="white">
                      <a:alpha val="70000"/>
                    </a:prstClr>
                  </a:solidFill>
                </a:ln>
                <a:solidFill>
                  <a:prstClr val="black"/>
                </a:solidFill>
              </a:rPr>
              <a:t>Tier 1</a:t>
            </a:r>
          </a:p>
          <a:p>
            <a:pPr algn="ctr" eaLnBrk="1" fontAlgn="base" hangingPunct="1">
              <a:spcBef>
                <a:spcPct val="0"/>
              </a:spcBef>
              <a:spcAft>
                <a:spcPct val="0"/>
              </a:spcAft>
            </a:pPr>
            <a:r>
              <a:rPr lang="en-US" sz="2400" b="1" dirty="0">
                <a:ln w="3175">
                  <a:solidFill>
                    <a:prstClr val="white">
                      <a:alpha val="70000"/>
                    </a:prstClr>
                  </a:solidFill>
                </a:ln>
                <a:solidFill>
                  <a:prstClr val="black"/>
                </a:solidFill>
              </a:rPr>
              <a:t>Primary Prevention (</a:t>
            </a:r>
            <a:r>
              <a:rPr lang="en-US" sz="2400" b="1" dirty="0">
                <a:ln w="3175">
                  <a:solidFill>
                    <a:prstClr val="white">
                      <a:alpha val="70000"/>
                    </a:prstClr>
                  </a:solidFill>
                </a:ln>
                <a:solidFill>
                  <a:prstClr val="black"/>
                </a:solidFill>
                <a:cs typeface="Arial" panose="020B0604020202020204" pitchFamily="34" charset="0"/>
              </a:rPr>
              <a:t>≈80%</a:t>
            </a:r>
            <a:r>
              <a:rPr lang="en-US" sz="2400" b="1" dirty="0">
                <a:ln w="3175">
                  <a:solidFill>
                    <a:prstClr val="white">
                      <a:alpha val="70000"/>
                    </a:prstClr>
                  </a:solidFill>
                </a:ln>
                <a:solidFill>
                  <a:prstClr val="black"/>
                </a:solidFill>
              </a:rPr>
              <a:t>) </a:t>
            </a:r>
          </a:p>
        </p:txBody>
      </p:sp>
      <p:sp>
        <p:nvSpPr>
          <p:cNvPr id="32" name="Reference"/>
          <p:cNvSpPr txBox="1"/>
          <p:nvPr userDrawn="1"/>
        </p:nvSpPr>
        <p:spPr>
          <a:xfrm>
            <a:off x="2698955" y="395891"/>
            <a:ext cx="3746090" cy="400110"/>
          </a:xfrm>
          <a:prstGeom prst="rect">
            <a:avLst/>
          </a:prstGeom>
          <a:noFill/>
        </p:spPr>
        <p:txBody>
          <a:bodyPr wrap="none" rtlCol="0">
            <a:spAutoFit/>
          </a:bodyPr>
          <a:lstStyle/>
          <a:p>
            <a:r>
              <a:rPr lang="en-US" sz="2000" dirty="0">
                <a:solidFill>
                  <a:prstClr val="black"/>
                </a:solidFill>
              </a:rPr>
              <a:t>(Lane, </a:t>
            </a:r>
            <a:r>
              <a:rPr lang="en-US" sz="2000" dirty="0" err="1">
                <a:solidFill>
                  <a:prstClr val="black"/>
                </a:solidFill>
              </a:rPr>
              <a:t>Kalberg</a:t>
            </a:r>
            <a:r>
              <a:rPr lang="en-US" sz="2000" dirty="0">
                <a:solidFill>
                  <a:prstClr val="black"/>
                </a:solidFill>
              </a:rPr>
              <a:t>, &amp; </a:t>
            </a:r>
            <a:r>
              <a:rPr lang="en-US" sz="2000" dirty="0" err="1">
                <a:solidFill>
                  <a:prstClr val="black"/>
                </a:solidFill>
              </a:rPr>
              <a:t>Menzies</a:t>
            </a:r>
            <a:r>
              <a:rPr lang="en-US" sz="2000" dirty="0">
                <a:solidFill>
                  <a:prstClr val="black"/>
                </a:solidFill>
              </a:rPr>
              <a:t>, 2009)</a:t>
            </a:r>
          </a:p>
        </p:txBody>
      </p:sp>
      <p:sp>
        <p:nvSpPr>
          <p:cNvPr id="33" name="Title"/>
          <p:cNvSpPr txBox="1">
            <a:spLocks noChangeArrowheads="1"/>
          </p:cNvSpPr>
          <p:nvPr userDrawn="1"/>
        </p:nvSpPr>
        <p:spPr bwMode="auto">
          <a:xfrm>
            <a:off x="0" y="0"/>
            <a:ext cx="9144000" cy="800219"/>
          </a:xfrm>
          <a:prstGeom prst="rect">
            <a:avLst/>
          </a:prstGeom>
          <a:noFill/>
          <a:ln>
            <a:noFill/>
          </a:ln>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600" b="1" dirty="0">
                <a:solidFill>
                  <a:prstClr val="black"/>
                </a:solidFill>
              </a:rPr>
              <a:t>Comprehensive, Integrated, Three-Tiered Model of Prevention</a:t>
            </a:r>
            <a:endParaRPr lang="en-US" sz="2800" b="1" dirty="0">
              <a:solidFill>
                <a:prstClr val="black"/>
              </a:solidFill>
            </a:endParaRPr>
          </a:p>
        </p:txBody>
      </p:sp>
      <p:sp>
        <p:nvSpPr>
          <p:cNvPr id="34" name="Border"/>
          <p:cNvSpPr/>
          <p:nvPr userDrawn="1"/>
        </p:nvSpPr>
        <p:spPr>
          <a:xfrm>
            <a:off x="0" y="0"/>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46000"/>
          </a:schemeClr>
        </a:solidFill>
        <a:effectLst/>
      </p:bgPr>
    </p:bg>
    <p:spTree>
      <p:nvGrpSpPr>
        <p:cNvPr id="1" name=""/>
        <p:cNvGrpSpPr/>
        <p:nvPr/>
      </p:nvGrpSpPr>
      <p:grpSpPr>
        <a:xfrm>
          <a:off x="0" y="0"/>
          <a:ext cx="0" cy="0"/>
          <a:chOff x="0" y="0"/>
          <a:chExt cx="0" cy="0"/>
        </a:xfrm>
      </p:grpSpPr>
      <p:sp>
        <p:nvSpPr>
          <p:cNvPr id="8" name="Rectangle 7"/>
          <p:cNvSpPr/>
          <p:nvPr userDrawn="1"/>
        </p:nvSpPr>
        <p:spPr>
          <a:xfrm rot="16200000">
            <a:off x="6137128" y="3662793"/>
            <a:ext cx="4023360" cy="1581912"/>
          </a:xfrm>
          <a:prstGeom prst="rect">
            <a:avLst/>
          </a:prstGeom>
          <a:blipFill dpi="0" rotWithShape="1">
            <a:blip r:embed="rId26">
              <a:alphaModFix amt="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FE047-6A3D-474E-99AE-D81EAF1F8B05}" type="datetimeFigureOut">
              <a:rPr lang="en-US" smtClean="0"/>
              <a:t>3/29/2022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623EA-52A2-482C-BBF7-A5570470EACC}" type="slidenum">
              <a:rPr lang="en-US" smtClean="0"/>
              <a:t>‹#›</a:t>
            </a:fld>
            <a:endParaRPr lang="en-US"/>
          </a:p>
        </p:txBody>
      </p:sp>
    </p:spTree>
    <p:extLst>
      <p:ext uri="{BB962C8B-B14F-4D97-AF65-F5344CB8AC3E}">
        <p14:creationId xmlns:p14="http://schemas.microsoft.com/office/powerpoint/2010/main" val="1804795425"/>
      </p:ext>
    </p:extLst>
  </p:cSld>
  <p:clrMap bg1="lt1" tx1="dk1" bg2="lt2" tx2="dk2" accent1="accent1" accent2="accent2" accent3="accent3" accent4="accent4" accent5="accent5" accent6="accent6" hlink="hlink" folHlink="folHlink"/>
  <p:sldLayoutIdLst>
    <p:sldLayoutId id="2147483695" r:id="rId1"/>
    <p:sldLayoutId id="2147483708" r:id="rId2"/>
    <p:sldLayoutId id="2147483696" r:id="rId3"/>
    <p:sldLayoutId id="2147483697" r:id="rId4"/>
    <p:sldLayoutId id="2147483698" r:id="rId5"/>
    <p:sldLayoutId id="2147483699" r:id="rId6"/>
    <p:sldLayoutId id="2147483700" r:id="rId7"/>
    <p:sldLayoutId id="2147483701" r:id="rId8"/>
    <p:sldLayoutId id="2147483719" r:id="rId9"/>
    <p:sldLayoutId id="2147483721" r:id="rId10"/>
    <p:sldLayoutId id="2147483722" r:id="rId11"/>
    <p:sldLayoutId id="2147483723" r:id="rId12"/>
    <p:sldLayoutId id="2147483724" r:id="rId13"/>
    <p:sldLayoutId id="2147483725" r:id="rId14"/>
    <p:sldLayoutId id="2147483726" r:id="rId15"/>
    <p:sldLayoutId id="2147483704" r:id="rId16"/>
    <p:sldLayoutId id="2147483705" r:id="rId17"/>
    <p:sldLayoutId id="2147483706" r:id="rId18"/>
    <p:sldLayoutId id="2147483707" r:id="rId19"/>
    <p:sldLayoutId id="2147483712" r:id="rId20"/>
    <p:sldLayoutId id="2147483713" r:id="rId21"/>
    <p:sldLayoutId id="2147483715" r:id="rId22"/>
    <p:sldLayoutId id="2147483716" r:id="rId23"/>
    <p:sldLayoutId id="2147483718"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17.png"/><Relationship Id="rId2" Type="http://schemas.openxmlformats.org/officeDocument/2006/relationships/notesSlide" Target="../notesSlides/notesSlide18.xml"/><Relationship Id="rId16"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18.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18.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notesSlide" Target="../notesSlides/notesSlide22.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2.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64.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33.xml"/><Relationship Id="rId16" Type="http://schemas.openxmlformats.org/officeDocument/2006/relationships/image" Target="../media/image56.png"/><Relationship Id="rId20" Type="http://schemas.microsoft.com/office/2007/relationships/hdphoto" Target="../media/hdphoto4.wdp"/><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19.png"/><Relationship Id="rId10" Type="http://schemas.openxmlformats.org/officeDocument/2006/relationships/image" Target="../media/image50.png"/><Relationship Id="rId19" Type="http://schemas.openxmlformats.org/officeDocument/2006/relationships/image" Target="../media/image65.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8.jpeg"/><Relationship Id="rId7" Type="http://schemas.openxmlformats.org/officeDocument/2006/relationships/diagramQuickStyle" Target="../diagrams/quickStyle3.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9.jpeg"/><Relationship Id="rId9" Type="http://schemas.microsoft.com/office/2007/relationships/diagramDrawing" Target="../diagrams/drawing3.xml"/></Relationships>
</file>

<file path=ppt/slides/_rels/slide4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18.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39.xml"/><Relationship Id="rId16" Type="http://schemas.openxmlformats.org/officeDocument/2006/relationships/image" Target="../media/image56.png"/><Relationship Id="rId20" Type="http://schemas.microsoft.com/office/2007/relationships/hdphoto" Target="../media/hdphoto4.wdp"/><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4.png"/><Relationship Id="rId10" Type="http://schemas.openxmlformats.org/officeDocument/2006/relationships/image" Target="../media/image50.png"/><Relationship Id="rId19" Type="http://schemas.openxmlformats.org/officeDocument/2006/relationships/image" Target="../media/image65.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504870"/>
            <a:ext cx="5904503" cy="2084594"/>
          </a:xfrm>
        </p:spPr>
        <p:txBody>
          <a:bodyPr>
            <a:noAutofit/>
          </a:bodyPr>
          <a:lstStyle/>
          <a:p>
            <a:r>
              <a:rPr lang="en-US" sz="5400" dirty="0"/>
              <a:t>Building Tertiary (Tier 3) Prevention Efforts</a:t>
            </a:r>
            <a:endParaRPr lang="en-US" sz="5400" dirty="0">
              <a:effectLst/>
            </a:endParaRPr>
          </a:p>
        </p:txBody>
      </p:sp>
      <p:sp>
        <p:nvSpPr>
          <p:cNvPr id="4" name="Text Placeholder 3"/>
          <p:cNvSpPr>
            <a:spLocks noGrp="1"/>
          </p:cNvSpPr>
          <p:nvPr>
            <p:ph type="body" idx="1"/>
          </p:nvPr>
        </p:nvSpPr>
        <p:spPr/>
        <p:txBody>
          <a:bodyPr/>
          <a:lstStyle/>
          <a:p>
            <a:r>
              <a:rPr lang="en-US" dirty="0"/>
              <a:t>Session 5  </a:t>
            </a:r>
          </a:p>
        </p:txBody>
      </p:sp>
    </p:spTree>
    <p:extLst>
      <p:ext uri="{BB962C8B-B14F-4D97-AF65-F5344CB8AC3E}">
        <p14:creationId xmlns:p14="http://schemas.microsoft.com/office/powerpoint/2010/main" val="2344205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Assessing</a:t>
            </a:r>
            <a:br>
              <a:rPr lang="en-US" dirty="0"/>
            </a:br>
            <a:r>
              <a:rPr lang="en-US" dirty="0"/>
              <a:t>Social Validity</a:t>
            </a:r>
          </a:p>
        </p:txBody>
      </p:sp>
      <p:sp>
        <p:nvSpPr>
          <p:cNvPr id="30722" name="Content Placeholder 4"/>
          <p:cNvSpPr>
            <a:spLocks noGrp="1"/>
          </p:cNvSpPr>
          <p:nvPr>
            <p:ph sz="half" idx="1"/>
          </p:nvPr>
        </p:nvSpPr>
        <p:spPr>
          <a:xfrm>
            <a:off x="628650" y="1825625"/>
            <a:ext cx="3845379" cy="4351338"/>
          </a:xfrm>
        </p:spPr>
        <p:txBody>
          <a:bodyPr>
            <a:normAutofit/>
          </a:bodyPr>
          <a:lstStyle/>
          <a:p>
            <a:r>
              <a:rPr lang="en-US" dirty="0"/>
              <a:t>Primary Intervention Rating Scale (PIRS) </a:t>
            </a:r>
          </a:p>
          <a:p>
            <a:r>
              <a:rPr lang="en-US" dirty="0"/>
              <a:t>A formal way for faculty and staff to provide feedback</a:t>
            </a:r>
          </a:p>
          <a:p>
            <a:r>
              <a:rPr lang="en-US" dirty="0"/>
              <a:t>Results used to guide professional learning and Ci3T plan revisions each year</a:t>
            </a:r>
          </a:p>
        </p:txBody>
      </p:sp>
      <p:pic>
        <p:nvPicPr>
          <p:cNvPr id="10" name="Picture 9" title="PI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05926"/>
            <a:ext cx="3091070" cy="4583108"/>
          </a:xfrm>
          <a:prstGeom prst="rect">
            <a:avLst/>
          </a:prstGeom>
          <a:ln>
            <a:solidFill>
              <a:schemeClr val="tx1">
                <a:lumMod val="50000"/>
                <a:lumOff val="50000"/>
              </a:schemeClr>
            </a:solidFill>
          </a:ln>
          <a:effectLst/>
        </p:spPr>
      </p:pic>
      <p:pic>
        <p:nvPicPr>
          <p:cNvPr id="8" name="Picture 7" title="PIRS"/>
          <p:cNvPicPr/>
          <p:nvPr/>
        </p:nvPicPr>
        <p:blipFill>
          <a:blip r:embed="rId4">
            <a:extLst>
              <a:ext uri="{28A0092B-C50C-407E-A947-70E740481C1C}">
                <a14:useLocalDpi xmlns:a14="http://schemas.microsoft.com/office/drawing/2010/main" val="0"/>
              </a:ext>
            </a:extLst>
          </a:blip>
          <a:stretch>
            <a:fillRect/>
          </a:stretch>
        </p:blipFill>
        <p:spPr>
          <a:xfrm>
            <a:off x="5534729" y="618083"/>
            <a:ext cx="3347085" cy="486154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E5CDDE6-419D-4088-9BCF-198DE4C76941}"/>
              </a:ext>
            </a:extLst>
          </p:cNvPr>
          <p:cNvPicPr>
            <a:picLocks noChangeAspect="1"/>
          </p:cNvPicPr>
          <p:nvPr/>
        </p:nvPicPr>
        <p:blipFill>
          <a:blip r:embed="rId5"/>
          <a:stretch>
            <a:fillRect/>
          </a:stretch>
        </p:blipFill>
        <p:spPr>
          <a:xfrm>
            <a:off x="6405341" y="3429000"/>
            <a:ext cx="2220458" cy="285740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036711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5318701"/>
              </p:ext>
            </p:extLst>
          </p:nvPr>
        </p:nvGraphicFramePr>
        <p:xfrm>
          <a:off x="0" y="0"/>
          <a:ext cx="9144000" cy="6877114"/>
        </p:xfrm>
        <a:graphic>
          <a:graphicData uri="http://schemas.openxmlformats.org/drawingml/2006/table">
            <a:tbl>
              <a:tblPr firstRow="1" bandRow="1">
                <a:tableStyleId>{F5AB1C69-6EDB-4FF4-983F-18BD219EF322}</a:tableStyleId>
              </a:tblPr>
              <a:tblGrid>
                <a:gridCol w="38862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969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990600">
                  <a:extLst>
                    <a:ext uri="{9D8B030D-6E8A-4147-A177-3AD203B41FA5}">
                      <a16:colId xmlns:a16="http://schemas.microsoft.com/office/drawing/2014/main" val="20008"/>
                    </a:ext>
                  </a:extLst>
                </a:gridCol>
              </a:tblGrid>
              <a:tr h="1956235">
                <a:tc>
                  <a:txBody>
                    <a:bodyPr/>
                    <a:lstStyle/>
                    <a:p>
                      <a:r>
                        <a:rPr kumimoji="0" lang="en-US" sz="3100" u="none" strike="noStrike" cap="none" normalizeH="0" baseline="0" dirty="0">
                          <a:ln>
                            <a:noFill/>
                          </a:ln>
                          <a:solidFill>
                            <a:schemeClr val="tx1"/>
                          </a:solidFill>
                          <a:effectLst/>
                        </a:rPr>
                        <a:t>Primary Intervention Rating Scale (PIRS) </a:t>
                      </a:r>
                    </a:p>
                    <a:p>
                      <a:endParaRPr lang="en-US" sz="2400" dirty="0">
                        <a:solidFill>
                          <a:schemeClr val="tx1"/>
                        </a:solidFill>
                      </a:endParaRPr>
                    </a:p>
                    <a:p>
                      <a:r>
                        <a:rPr lang="en-US" sz="2400" dirty="0">
                          <a:solidFill>
                            <a:schemeClr val="tx1"/>
                          </a:solidFill>
                        </a:rPr>
                        <a:t>Friendship Elementary</a:t>
                      </a:r>
                    </a:p>
                  </a:txBody>
                  <a:tcP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Strongly 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Slightly 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Slightly 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Strongly 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Mean</a:t>
                      </a:r>
                      <a:endParaRPr lang="en-US" sz="24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Standard Deviation</a:t>
                      </a:r>
                      <a:endParaRPr lang="en-US" sz="24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0"/>
                  </a:ext>
                </a:extLst>
              </a:tr>
              <a:tr h="698655">
                <a:tc>
                  <a:txBody>
                    <a:bodyPr/>
                    <a:lstStyle/>
                    <a:p>
                      <a:pPr marL="344488" marR="0" indent="-344488">
                        <a:spcBef>
                          <a:spcPts val="0"/>
                        </a:spcBef>
                        <a:spcAft>
                          <a:spcPts val="0"/>
                        </a:spcAft>
                      </a:pPr>
                      <a:r>
                        <a:rPr lang="en-US" sz="1900" dirty="0">
                          <a:effectLst/>
                          <a:latin typeface="+mn-lt"/>
                        </a:rPr>
                        <a:t>1.   This primary plan is acceptable for this school.</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 </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17</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19</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5.53</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0.51</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98655">
                <a:tc>
                  <a:txBody>
                    <a:bodyPr/>
                    <a:lstStyle/>
                    <a:p>
                      <a:pPr marL="344488" marR="0" indent="-344488">
                        <a:spcBef>
                          <a:spcPts val="0"/>
                        </a:spcBef>
                        <a:spcAft>
                          <a:spcPts val="0"/>
                        </a:spcAft>
                      </a:pPr>
                      <a:r>
                        <a:rPr lang="en-US" sz="1900" dirty="0">
                          <a:effectLst/>
                          <a:latin typeface="+mn-lt"/>
                        </a:rPr>
                        <a:t>2.   Most </a:t>
                      </a:r>
                      <a:r>
                        <a:rPr lang="en-US" sz="1900" kern="1200" dirty="0">
                          <a:effectLst/>
                          <a:latin typeface="+mn-lt"/>
                        </a:rPr>
                        <a:t>educators</a:t>
                      </a:r>
                      <a:r>
                        <a:rPr lang="en-US" sz="1900" dirty="0">
                          <a:effectLst/>
                          <a:latin typeface="+mn-lt"/>
                        </a:rPr>
                        <a:t> find the</a:t>
                      </a:r>
                      <a:r>
                        <a:rPr lang="en-US" sz="1900" baseline="0" dirty="0">
                          <a:effectLst/>
                          <a:latin typeface="+mn-lt"/>
                        </a:rPr>
                        <a:t> </a:t>
                      </a:r>
                      <a:r>
                        <a:rPr lang="en-US" sz="1900" dirty="0">
                          <a:effectLst/>
                          <a:latin typeface="+mn-lt"/>
                        </a:rPr>
                        <a:t>primary plan appropriate.</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21</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15</a:t>
                      </a: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5.42</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dirty="0">
                          <a:solidFill>
                            <a:schemeClr val="dk1"/>
                          </a:solidFill>
                          <a:latin typeface="+mn-lt"/>
                          <a:ea typeface="+mn-ea"/>
                          <a:cs typeface="+mn-cs"/>
                        </a:rPr>
                        <a:t>0.50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849565">
                <a:tc>
                  <a:txBody>
                    <a:bodyPr/>
                    <a:lstStyle/>
                    <a:p>
                      <a:pPr marL="344488" marR="0" indent="-344488">
                        <a:spcBef>
                          <a:spcPts val="0"/>
                        </a:spcBef>
                        <a:spcAft>
                          <a:spcPts val="0"/>
                        </a:spcAft>
                      </a:pPr>
                      <a:r>
                        <a:rPr lang="en-US" sz="1900" dirty="0">
                          <a:effectLst/>
                          <a:latin typeface="+mn-lt"/>
                        </a:rPr>
                        <a:t>3.   The</a:t>
                      </a:r>
                      <a:r>
                        <a:rPr lang="en-US" sz="1900" baseline="0" dirty="0">
                          <a:effectLst/>
                          <a:latin typeface="+mn-lt"/>
                        </a:rPr>
                        <a:t> primary plan </a:t>
                      </a:r>
                      <a:r>
                        <a:rPr lang="en-US" sz="1900" dirty="0">
                          <a:effectLst/>
                          <a:latin typeface="+mn-lt"/>
                        </a:rPr>
                        <a:t>should prove </a:t>
                      </a:r>
                      <a:r>
                        <a:rPr lang="en-US" sz="1900" kern="1200" dirty="0">
                          <a:effectLst/>
                          <a:latin typeface="+mn-lt"/>
                        </a:rPr>
                        <a:t>effective</a:t>
                      </a:r>
                      <a:r>
                        <a:rPr lang="en-US" sz="1900" dirty="0">
                          <a:effectLst/>
                          <a:latin typeface="+mn-lt"/>
                        </a:rPr>
                        <a:t> in meeting the purpose(s). </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18</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18</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5.50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0.51</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98655">
                <a:tc>
                  <a:txBody>
                    <a:bodyPr/>
                    <a:lstStyle/>
                    <a:p>
                      <a:pPr marL="344488" marR="0" indent="-344488">
                        <a:spcBef>
                          <a:spcPts val="0"/>
                        </a:spcBef>
                        <a:spcAft>
                          <a:spcPts val="0"/>
                        </a:spcAft>
                      </a:pPr>
                      <a:r>
                        <a:rPr lang="en-US" sz="1900" dirty="0">
                          <a:effectLst/>
                          <a:latin typeface="+mn-lt"/>
                        </a:rPr>
                        <a:t>4.   I would suggest the use of a primary plan to other educators.</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a:t>
                      </a: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15</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20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5.53</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0.56</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978117">
                <a:tc>
                  <a:txBody>
                    <a:bodyPr/>
                    <a:lstStyle/>
                    <a:p>
                      <a:pPr marL="344488" marR="0" indent="-344488">
                        <a:spcBef>
                          <a:spcPts val="0"/>
                        </a:spcBef>
                        <a:spcAft>
                          <a:spcPts val="0"/>
                        </a:spcAft>
                      </a:pPr>
                      <a:r>
                        <a:rPr lang="en-US" sz="1900" dirty="0">
                          <a:effectLst/>
                          <a:latin typeface="+mn-lt"/>
                        </a:rPr>
                        <a:t>5.   The primary plan is appropriate to meet the school’s needs and mission. </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17</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19</a:t>
                      </a: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5.53</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0.51</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978117">
                <a:tc>
                  <a:txBody>
                    <a:bodyPr/>
                    <a:lstStyle/>
                    <a:p>
                      <a:pPr marL="344488" marR="0" indent="-344488">
                        <a:spcBef>
                          <a:spcPts val="0"/>
                        </a:spcBef>
                        <a:spcAft>
                          <a:spcPts val="0"/>
                        </a:spcAft>
                      </a:pPr>
                      <a:r>
                        <a:rPr lang="en-US" sz="1900" dirty="0">
                          <a:effectLst/>
                          <a:latin typeface="+mn-lt"/>
                        </a:rPr>
                        <a:t>6.   Most educators would find the primary plan suitable for the described purpose(s) and mission.</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21</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15</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5.42</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0.50</a:t>
                      </a:r>
                    </a:p>
                  </a:txBody>
                  <a:tcPr marL="68580" marR="68580" marT="0" marB="0" anchor="ctr"/>
                </a:tc>
                <a:extLst>
                  <a:ext uri="{0D108BD9-81ED-4DB2-BD59-A6C34878D82A}">
                    <a16:rowId xmlns:a16="http://schemas.microsoft.com/office/drawing/2014/main" val="10006"/>
                  </a:ext>
                </a:extLst>
              </a:tr>
            </a:tbl>
          </a:graphicData>
        </a:graphic>
      </p:graphicFrame>
      <p:sp>
        <p:nvSpPr>
          <p:cNvPr id="7" name="TextBox 6"/>
          <p:cNvSpPr txBox="1"/>
          <p:nvPr/>
        </p:nvSpPr>
        <p:spPr>
          <a:xfrm>
            <a:off x="3887621" y="1590675"/>
            <a:ext cx="3594266" cy="369332"/>
          </a:xfrm>
          <a:prstGeom prst="rect">
            <a:avLst/>
          </a:prstGeom>
          <a:noFill/>
        </p:spPr>
        <p:txBody>
          <a:bodyPr wrap="square" rtlCol="0">
            <a:spAutoFit/>
          </a:bodyPr>
          <a:lstStyle/>
          <a:p>
            <a:pPr>
              <a:tabLst>
                <a:tab pos="227013" algn="ctr"/>
                <a:tab pos="792163" algn="ctr"/>
                <a:tab pos="1420813" algn="ctr"/>
                <a:tab pos="1997075" algn="ctr"/>
                <a:tab pos="2625725" algn="ctr"/>
                <a:tab pos="3190875" algn="ctr"/>
              </a:tabLst>
            </a:pPr>
            <a:r>
              <a:rPr lang="en-US" dirty="0">
                <a:latin typeface="Times New Roman" panose="02020603050405020304" pitchFamily="18" charset="0"/>
                <a:cs typeface="Times New Roman" panose="02020603050405020304" pitchFamily="18" charset="0"/>
              </a:rPr>
              <a:t>	1	2	3	4	5	6   </a:t>
            </a:r>
          </a:p>
        </p:txBody>
      </p:sp>
    </p:spTree>
    <p:extLst>
      <p:ext uri="{BB962C8B-B14F-4D97-AF65-F5344CB8AC3E}">
        <p14:creationId xmlns:p14="http://schemas.microsoft.com/office/powerpoint/2010/main" val="96401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52825557"/>
              </p:ext>
            </p:extLst>
          </p:nvPr>
        </p:nvGraphicFramePr>
        <p:xfrm>
          <a:off x="0" y="0"/>
          <a:ext cx="9144000" cy="6847114"/>
        </p:xfrm>
        <a:graphic>
          <a:graphicData uri="http://schemas.openxmlformats.org/drawingml/2006/table">
            <a:tbl>
              <a:tblPr firstRow="1" bandRow="1">
                <a:tableStyleId>{F5AB1C69-6EDB-4FF4-983F-18BD219EF322}</a:tableStyleId>
              </a:tblPr>
              <a:tblGrid>
                <a:gridCol w="38862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969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990600">
                  <a:extLst>
                    <a:ext uri="{9D8B030D-6E8A-4147-A177-3AD203B41FA5}">
                      <a16:colId xmlns:a16="http://schemas.microsoft.com/office/drawing/2014/main" val="20008"/>
                    </a:ext>
                  </a:extLst>
                </a:gridCol>
              </a:tblGrid>
              <a:tr h="1959429">
                <a:tc>
                  <a:txBody>
                    <a:bodyPr/>
                    <a:lstStyle/>
                    <a:p>
                      <a:r>
                        <a:rPr kumimoji="0" lang="en-US" sz="3100" u="none" strike="noStrike" cap="none" normalizeH="0" baseline="0" dirty="0">
                          <a:ln>
                            <a:noFill/>
                          </a:ln>
                          <a:solidFill>
                            <a:schemeClr val="tx1"/>
                          </a:solidFill>
                          <a:effectLst/>
                        </a:rPr>
                        <a:t>Primary Intervention Rating Scale (PIRS) </a:t>
                      </a:r>
                    </a:p>
                    <a:p>
                      <a:endParaRPr lang="en-US" sz="2400" dirty="0">
                        <a:solidFill>
                          <a:schemeClr val="tx1"/>
                        </a:solidFill>
                      </a:endParaRPr>
                    </a:p>
                    <a:p>
                      <a:r>
                        <a:rPr lang="en-US" sz="2400" dirty="0">
                          <a:solidFill>
                            <a:schemeClr val="tx1"/>
                          </a:solidFill>
                        </a:rPr>
                        <a:t>Friendship Elementary</a:t>
                      </a:r>
                    </a:p>
                  </a:txBody>
                  <a:tcP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Strongly 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Slightly 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Slightly 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Strongly 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Mean</a:t>
                      </a:r>
                      <a:endParaRPr lang="en-US" sz="24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Standard Deviation</a:t>
                      </a:r>
                      <a:endParaRPr lang="en-US" sz="24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0"/>
                  </a:ext>
                </a:extLst>
              </a:tr>
              <a:tr h="630450">
                <a:tc>
                  <a:txBody>
                    <a:bodyPr/>
                    <a:lstStyle/>
                    <a:p>
                      <a:pPr marL="342900" marR="0" indent="-342900">
                        <a:spcBef>
                          <a:spcPts val="0"/>
                        </a:spcBef>
                        <a:spcAft>
                          <a:spcPts val="0"/>
                        </a:spcAft>
                      </a:pPr>
                      <a:r>
                        <a:rPr lang="en-US" sz="1900" dirty="0">
                          <a:effectLst/>
                          <a:latin typeface="+mn-lt"/>
                        </a:rPr>
                        <a:t>7.   I would be willing to use the primary plan in this</a:t>
                      </a:r>
                      <a:r>
                        <a:rPr lang="en-US" sz="1900" baseline="0" dirty="0">
                          <a:effectLst/>
                          <a:latin typeface="+mn-lt"/>
                        </a:rPr>
                        <a:t> </a:t>
                      </a:r>
                      <a:r>
                        <a:rPr lang="en-US" sz="1900" dirty="0">
                          <a:effectLst/>
                          <a:latin typeface="+mn-lt"/>
                        </a:rPr>
                        <a:t>school setting.</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15</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21</a:t>
                      </a: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5.58</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0" i="0" u="none" strike="noStrike" kern="1200" baseline="0" dirty="0">
                          <a:solidFill>
                            <a:schemeClr val="dk1"/>
                          </a:solidFill>
                          <a:latin typeface="+mn-lt"/>
                          <a:ea typeface="+mn-ea"/>
                          <a:cs typeface="+mn-cs"/>
                        </a:rPr>
                        <a:t>0.50</a:t>
                      </a:r>
                      <a:endParaRPr lang="en-US" sz="2000" dirty="0">
                        <a:solidFill>
                          <a:srgbClr val="000000"/>
                        </a:solidFill>
                        <a:effectLst/>
                        <a:latin typeface="+mn-lt"/>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945675">
                <a:tc>
                  <a:txBody>
                    <a:bodyPr/>
                    <a:lstStyle/>
                    <a:p>
                      <a:pPr marL="342900" marR="0" indent="-342900">
                        <a:spcBef>
                          <a:spcPts val="0"/>
                        </a:spcBef>
                        <a:spcAft>
                          <a:spcPts val="0"/>
                        </a:spcAft>
                      </a:pPr>
                      <a:r>
                        <a:rPr lang="en-US" sz="1900" dirty="0">
                          <a:effectLst/>
                          <a:latin typeface="+mn-lt"/>
                        </a:rPr>
                        <a:t>8.   This primary plan will not result in negative side-effects for the students.</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3</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15</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17</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5.40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0.65</a:t>
                      </a:r>
                    </a:p>
                  </a:txBody>
                  <a:tcPr marL="68580" marR="68580" marT="0" marB="0" anchor="ctr"/>
                </a:tc>
                <a:extLst>
                  <a:ext uri="{0D108BD9-81ED-4DB2-BD59-A6C34878D82A}">
                    <a16:rowId xmlns:a16="http://schemas.microsoft.com/office/drawing/2014/main" val="10002"/>
                  </a:ext>
                </a:extLst>
              </a:tr>
              <a:tr h="630450">
                <a:tc>
                  <a:txBody>
                    <a:bodyPr/>
                    <a:lstStyle/>
                    <a:p>
                      <a:pPr marL="342900" marR="0" indent="-342900">
                        <a:spcBef>
                          <a:spcPts val="0"/>
                        </a:spcBef>
                        <a:spcAft>
                          <a:spcPts val="0"/>
                        </a:spcAft>
                      </a:pPr>
                      <a:r>
                        <a:rPr lang="en-US" sz="1900" dirty="0">
                          <a:effectLst/>
                          <a:latin typeface="+mn-lt"/>
                        </a:rPr>
                        <a:t>9.   This primary plan is appropriate for a variety of students.</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18</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16</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5.39</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0.60</a:t>
                      </a:r>
                    </a:p>
                  </a:txBody>
                  <a:tcPr marL="68580" marR="68580" marT="0" marB="0" anchor="ctr"/>
                </a:tc>
                <a:extLst>
                  <a:ext uri="{0D108BD9-81ED-4DB2-BD59-A6C34878D82A}">
                    <a16:rowId xmlns:a16="http://schemas.microsoft.com/office/drawing/2014/main" val="10003"/>
                  </a:ext>
                </a:extLst>
              </a:tr>
              <a:tr h="945675">
                <a:tc>
                  <a:txBody>
                    <a:bodyPr/>
                    <a:lstStyle/>
                    <a:p>
                      <a:pPr marL="342900" marR="0" indent="-342900">
                        <a:spcBef>
                          <a:spcPts val="0"/>
                        </a:spcBef>
                        <a:spcAft>
                          <a:spcPts val="0"/>
                        </a:spcAft>
                      </a:pPr>
                      <a:r>
                        <a:rPr lang="en-US" sz="1900" dirty="0">
                          <a:effectLst/>
                          <a:latin typeface="+mn-lt"/>
                        </a:rPr>
                        <a:t>10. This primary plan is consistent with those I have used in other school settings.</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3</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7</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14</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9</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4.61</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1.27</a:t>
                      </a:r>
                    </a:p>
                  </a:txBody>
                  <a:tcPr marL="68580" marR="68580" marT="0" marB="0" anchor="ctr"/>
                </a:tc>
                <a:extLst>
                  <a:ext uri="{0D108BD9-81ED-4DB2-BD59-A6C34878D82A}">
                    <a16:rowId xmlns:a16="http://schemas.microsoft.com/office/drawing/2014/main" val="10004"/>
                  </a:ext>
                </a:extLst>
              </a:tr>
              <a:tr h="945675">
                <a:tc>
                  <a:txBody>
                    <a:bodyPr/>
                    <a:lstStyle/>
                    <a:p>
                      <a:pPr marL="342900" marR="0" indent="-342900">
                        <a:spcBef>
                          <a:spcPts val="0"/>
                        </a:spcBef>
                        <a:spcAft>
                          <a:spcPts val="0"/>
                        </a:spcAft>
                      </a:pPr>
                      <a:r>
                        <a:rPr lang="en-US" sz="1900" dirty="0">
                          <a:effectLst/>
                          <a:latin typeface="+mn-lt"/>
                        </a:rPr>
                        <a:t>11. The primary plan</a:t>
                      </a:r>
                      <a:r>
                        <a:rPr lang="en-US" sz="1900" baseline="0" dirty="0">
                          <a:effectLst/>
                          <a:latin typeface="+mn-lt"/>
                        </a:rPr>
                        <a:t> components </a:t>
                      </a:r>
                      <a:r>
                        <a:rPr lang="en-US" sz="1900" dirty="0">
                          <a:effectLst/>
                          <a:latin typeface="+mn-lt"/>
                        </a:rPr>
                        <a:t>are a fair way to fulfill the plan’s purposes. </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21</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15</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5.42</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0.50</a:t>
                      </a:r>
                    </a:p>
                  </a:txBody>
                  <a:tcPr marL="68580" marR="68580" marT="0" marB="0" anchor="ctr"/>
                </a:tc>
                <a:extLst>
                  <a:ext uri="{0D108BD9-81ED-4DB2-BD59-A6C34878D82A}">
                    <a16:rowId xmlns:a16="http://schemas.microsoft.com/office/drawing/2014/main" val="10005"/>
                  </a:ext>
                </a:extLst>
              </a:tr>
              <a:tr h="789760">
                <a:tc>
                  <a:txBody>
                    <a:bodyPr/>
                    <a:lstStyle/>
                    <a:p>
                      <a:pPr marL="342900" marR="0" indent="-342900">
                        <a:spcBef>
                          <a:spcPts val="0"/>
                        </a:spcBef>
                        <a:spcAft>
                          <a:spcPts val="0"/>
                        </a:spcAft>
                      </a:pPr>
                      <a:r>
                        <a:rPr lang="en-US" sz="1900" dirty="0">
                          <a:effectLst/>
                          <a:latin typeface="+mn-lt"/>
                        </a:rPr>
                        <a:t>12. The primary plan is reasonable to meet the stated purpose(s). </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16</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5.44</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0.50</a:t>
                      </a:r>
                    </a:p>
                  </a:txBody>
                  <a:tcPr marL="68580" marR="68580" marT="0" marB="0" anchor="ctr"/>
                </a:tc>
                <a:extLst>
                  <a:ext uri="{0D108BD9-81ED-4DB2-BD59-A6C34878D82A}">
                    <a16:rowId xmlns:a16="http://schemas.microsoft.com/office/drawing/2014/main" val="10006"/>
                  </a:ext>
                </a:extLst>
              </a:tr>
            </a:tbl>
          </a:graphicData>
        </a:graphic>
      </p:graphicFrame>
      <p:sp>
        <p:nvSpPr>
          <p:cNvPr id="7" name="TextBox 6"/>
          <p:cNvSpPr txBox="1"/>
          <p:nvPr/>
        </p:nvSpPr>
        <p:spPr>
          <a:xfrm>
            <a:off x="3887622" y="1590675"/>
            <a:ext cx="3594266" cy="369332"/>
          </a:xfrm>
          <a:prstGeom prst="rect">
            <a:avLst/>
          </a:prstGeom>
          <a:noFill/>
        </p:spPr>
        <p:txBody>
          <a:bodyPr wrap="square" rtlCol="0">
            <a:spAutoFit/>
          </a:bodyPr>
          <a:lstStyle/>
          <a:p>
            <a:pPr>
              <a:tabLst>
                <a:tab pos="227013" algn="ctr"/>
                <a:tab pos="792163" algn="ctr"/>
                <a:tab pos="1420813" algn="ctr"/>
                <a:tab pos="1997075" algn="ctr"/>
                <a:tab pos="2625725" algn="ctr"/>
                <a:tab pos="3190875" algn="ctr"/>
              </a:tabLst>
            </a:pPr>
            <a:r>
              <a:rPr lang="en-US" dirty="0">
                <a:latin typeface="Times New Roman" panose="02020603050405020304" pitchFamily="18" charset="0"/>
                <a:cs typeface="Times New Roman" panose="02020603050405020304" pitchFamily="18" charset="0"/>
              </a:rPr>
              <a:t>	1	2	3	4	5	6   </a:t>
            </a:r>
          </a:p>
        </p:txBody>
      </p:sp>
    </p:spTree>
    <p:extLst>
      <p:ext uri="{BB962C8B-B14F-4D97-AF65-F5344CB8AC3E}">
        <p14:creationId xmlns:p14="http://schemas.microsoft.com/office/powerpoint/2010/main" val="126205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0586684"/>
              </p:ext>
            </p:extLst>
          </p:nvPr>
        </p:nvGraphicFramePr>
        <p:xfrm>
          <a:off x="0" y="0"/>
          <a:ext cx="9143999" cy="6691258"/>
        </p:xfrm>
        <a:graphic>
          <a:graphicData uri="http://schemas.openxmlformats.org/drawingml/2006/table">
            <a:tbl>
              <a:tblPr firstRow="1" bandRow="1">
                <a:tableStyleId>{F5AB1C69-6EDB-4FF4-983F-18BD219EF322}</a:tableStyleId>
              </a:tblPr>
              <a:tblGrid>
                <a:gridCol w="3918857">
                  <a:extLst>
                    <a:ext uri="{9D8B030D-6E8A-4147-A177-3AD203B41FA5}">
                      <a16:colId xmlns:a16="http://schemas.microsoft.com/office/drawing/2014/main" val="20000"/>
                    </a:ext>
                  </a:extLst>
                </a:gridCol>
                <a:gridCol w="591457">
                  <a:extLst>
                    <a:ext uri="{9D8B030D-6E8A-4147-A177-3AD203B41FA5}">
                      <a16:colId xmlns:a16="http://schemas.microsoft.com/office/drawing/2014/main" val="20001"/>
                    </a:ext>
                  </a:extLst>
                </a:gridCol>
                <a:gridCol w="591457">
                  <a:extLst>
                    <a:ext uri="{9D8B030D-6E8A-4147-A177-3AD203B41FA5}">
                      <a16:colId xmlns:a16="http://schemas.microsoft.com/office/drawing/2014/main" val="20002"/>
                    </a:ext>
                  </a:extLst>
                </a:gridCol>
                <a:gridCol w="591457">
                  <a:extLst>
                    <a:ext uri="{9D8B030D-6E8A-4147-A177-3AD203B41FA5}">
                      <a16:colId xmlns:a16="http://schemas.microsoft.com/office/drawing/2014/main" val="20003"/>
                    </a:ext>
                  </a:extLst>
                </a:gridCol>
                <a:gridCol w="591457">
                  <a:extLst>
                    <a:ext uri="{9D8B030D-6E8A-4147-A177-3AD203B41FA5}">
                      <a16:colId xmlns:a16="http://schemas.microsoft.com/office/drawing/2014/main" val="20004"/>
                    </a:ext>
                  </a:extLst>
                </a:gridCol>
                <a:gridCol w="591457">
                  <a:extLst>
                    <a:ext uri="{9D8B030D-6E8A-4147-A177-3AD203B41FA5}">
                      <a16:colId xmlns:a16="http://schemas.microsoft.com/office/drawing/2014/main" val="20005"/>
                    </a:ext>
                  </a:extLst>
                </a:gridCol>
                <a:gridCol w="591457">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990600">
                  <a:extLst>
                    <a:ext uri="{9D8B030D-6E8A-4147-A177-3AD203B41FA5}">
                      <a16:colId xmlns:a16="http://schemas.microsoft.com/office/drawing/2014/main" val="20008"/>
                    </a:ext>
                  </a:extLst>
                </a:gridCol>
              </a:tblGrid>
              <a:tr h="1905000">
                <a:tc>
                  <a:txBody>
                    <a:bodyPr/>
                    <a:lstStyle/>
                    <a:p>
                      <a:r>
                        <a:rPr kumimoji="0" lang="en-US" sz="3100" u="none" strike="noStrike" cap="none" normalizeH="0" baseline="0" dirty="0">
                          <a:ln>
                            <a:noFill/>
                          </a:ln>
                          <a:solidFill>
                            <a:schemeClr val="tx1"/>
                          </a:solidFill>
                          <a:effectLst/>
                        </a:rPr>
                        <a:t>Primary Intervention Rating Scale (PIRS) </a:t>
                      </a:r>
                      <a:endParaRPr kumimoji="0" lang="en-US" sz="2400" u="none" strike="noStrike" cap="none" normalizeH="0" baseline="0" dirty="0">
                        <a:ln>
                          <a:noFill/>
                        </a:ln>
                        <a:solidFill>
                          <a:schemeClr val="tx1"/>
                        </a:solidFill>
                        <a:effectLst/>
                      </a:endParaRPr>
                    </a:p>
                    <a:p>
                      <a:endParaRPr kumimoji="0" lang="en-US" sz="2400" u="none" strike="noStrike" cap="none" normalizeH="0" baseline="0" dirty="0">
                        <a:ln>
                          <a:noFill/>
                        </a:ln>
                        <a:solidFill>
                          <a:schemeClr val="tx1"/>
                        </a:solidFill>
                        <a:effectLst/>
                      </a:endParaRPr>
                    </a:p>
                    <a:p>
                      <a:r>
                        <a:rPr lang="en-US" sz="2400" dirty="0">
                          <a:solidFill>
                            <a:schemeClr val="tx1"/>
                          </a:solidFill>
                        </a:rPr>
                        <a:t>Friendship Elementary</a:t>
                      </a:r>
                    </a:p>
                  </a:txBody>
                  <a:tcP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Strongly 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Slightly 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Slightly 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Strongly 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Mean</a:t>
                      </a:r>
                      <a:endParaRPr lang="en-US" sz="24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Standard Deviation</a:t>
                      </a:r>
                      <a:endParaRPr lang="en-US" sz="24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0"/>
                  </a:ext>
                </a:extLst>
              </a:tr>
              <a:tr h="685800">
                <a:tc>
                  <a:txBody>
                    <a:bodyPr/>
                    <a:lstStyle/>
                    <a:p>
                      <a:pPr marL="461963" marR="0" indent="-461963">
                        <a:spcBef>
                          <a:spcPts val="0"/>
                        </a:spcBef>
                        <a:spcAft>
                          <a:spcPts val="0"/>
                        </a:spcAft>
                      </a:pPr>
                      <a:r>
                        <a:rPr lang="en-US" sz="1900" dirty="0">
                          <a:effectLst/>
                          <a:latin typeface="+mn-lt"/>
                        </a:rPr>
                        <a:t>13.	I like the procedures used in the primary plan.</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19</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16</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5.44</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0.50</a:t>
                      </a:r>
                    </a:p>
                  </a:txBody>
                  <a:tcPr marL="68580" marR="68580" marT="0" marB="0" anchor="ctr"/>
                </a:tc>
                <a:extLst>
                  <a:ext uri="{0D108BD9-81ED-4DB2-BD59-A6C34878D82A}">
                    <a16:rowId xmlns:a16="http://schemas.microsoft.com/office/drawing/2014/main" val="10001"/>
                  </a:ext>
                </a:extLst>
              </a:tr>
              <a:tr h="842865">
                <a:tc>
                  <a:txBody>
                    <a:bodyPr/>
                    <a:lstStyle/>
                    <a:p>
                      <a:pPr marL="461963" marR="0" indent="-461963">
                        <a:spcBef>
                          <a:spcPts val="0"/>
                        </a:spcBef>
                        <a:spcAft>
                          <a:spcPts val="0"/>
                        </a:spcAft>
                      </a:pPr>
                      <a:r>
                        <a:rPr lang="en-US" sz="1900" dirty="0">
                          <a:effectLst/>
                          <a:latin typeface="+mn-lt"/>
                        </a:rPr>
                        <a:t>14.	The primary plan is a good way to meet the specified purpose(s). </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18</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18</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5.50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0.51</a:t>
                      </a:r>
                    </a:p>
                  </a:txBody>
                  <a:tcPr marL="68580" marR="68580" marT="0" marB="0" anchor="ctr"/>
                </a:tc>
                <a:extLst>
                  <a:ext uri="{0D108BD9-81ED-4DB2-BD59-A6C34878D82A}">
                    <a16:rowId xmlns:a16="http://schemas.microsoft.com/office/drawing/2014/main" val="10002"/>
                  </a:ext>
                </a:extLst>
              </a:tr>
              <a:tr h="721368">
                <a:tc>
                  <a:txBody>
                    <a:bodyPr/>
                    <a:lstStyle/>
                    <a:p>
                      <a:pPr marL="461963" marR="0" indent="-461963">
                        <a:spcBef>
                          <a:spcPts val="0"/>
                        </a:spcBef>
                        <a:spcAft>
                          <a:spcPts val="0"/>
                        </a:spcAft>
                      </a:pPr>
                      <a:r>
                        <a:rPr lang="en-US" sz="1900" dirty="0">
                          <a:effectLst/>
                          <a:latin typeface="+mn-lt"/>
                        </a:rPr>
                        <a:t>15.  The primary plan’s monitoring procedures are manageable.</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8</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18</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5.06</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0.71</a:t>
                      </a:r>
                    </a:p>
                  </a:txBody>
                  <a:tcPr marL="68580" marR="68580" marT="0" marB="0" anchor="ctr"/>
                </a:tc>
                <a:extLst>
                  <a:ext uri="{0D108BD9-81ED-4DB2-BD59-A6C34878D82A}">
                    <a16:rowId xmlns:a16="http://schemas.microsoft.com/office/drawing/2014/main" val="10003"/>
                  </a:ext>
                </a:extLst>
              </a:tr>
              <a:tr h="932454">
                <a:tc>
                  <a:txBody>
                    <a:bodyPr/>
                    <a:lstStyle/>
                    <a:p>
                      <a:pPr marL="461963" marR="0" indent="-461963">
                        <a:spcBef>
                          <a:spcPts val="0"/>
                        </a:spcBef>
                        <a:spcAft>
                          <a:spcPts val="0"/>
                        </a:spcAft>
                      </a:pPr>
                      <a:r>
                        <a:rPr lang="en-US" sz="1900" dirty="0">
                          <a:effectLst/>
                          <a:latin typeface="+mn-lt"/>
                        </a:rPr>
                        <a:t>16. The primary plan’s monitoring procedures give the necessary information to evaluate the plan.</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2</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18</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16</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5.39</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0.60</a:t>
                      </a:r>
                    </a:p>
                  </a:txBody>
                  <a:tcPr marL="68580" marR="68580" marT="0" marB="0" anchor="ctr"/>
                </a:tc>
                <a:extLst>
                  <a:ext uri="{0D108BD9-81ED-4DB2-BD59-A6C34878D82A}">
                    <a16:rowId xmlns:a16="http://schemas.microsoft.com/office/drawing/2014/main" val="10004"/>
                  </a:ext>
                </a:extLst>
              </a:tr>
              <a:tr h="994171">
                <a:tc>
                  <a:txBody>
                    <a:bodyPr/>
                    <a:lstStyle/>
                    <a:p>
                      <a:pPr marL="461963" marR="0" indent="-461963">
                        <a:spcBef>
                          <a:spcPts val="0"/>
                        </a:spcBef>
                        <a:spcAft>
                          <a:spcPts val="0"/>
                        </a:spcAft>
                      </a:pPr>
                      <a:r>
                        <a:rPr lang="en-US" sz="1900" dirty="0">
                          <a:effectLst/>
                          <a:latin typeface="+mn-lt"/>
                        </a:rPr>
                        <a:t>17.	Overall, this primary</a:t>
                      </a:r>
                      <a:r>
                        <a:rPr lang="en-US" sz="1900" baseline="0" dirty="0">
                          <a:effectLst/>
                          <a:latin typeface="+mn-lt"/>
                        </a:rPr>
                        <a:t> plan </a:t>
                      </a:r>
                      <a:r>
                        <a:rPr lang="en-US" sz="1900" dirty="0">
                          <a:effectLst/>
                          <a:latin typeface="+mn-lt"/>
                        </a:rPr>
                        <a:t>is beneficial for this age group of students.</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16</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19</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5.50</a:t>
                      </a:r>
                    </a:p>
                  </a:txBody>
                  <a:tcPr marL="68580" marR="68580" marT="0" marB="0" anchor="ctr"/>
                </a:tc>
                <a:tc>
                  <a:txBody>
                    <a:bodyPr/>
                    <a:lstStyle/>
                    <a:p>
                      <a:pPr marL="0" marR="0" algn="ctr">
                        <a:lnSpc>
                          <a:spcPct val="115000"/>
                        </a:lnSpc>
                        <a:spcBef>
                          <a:spcPts val="0"/>
                        </a:spcBef>
                        <a:spcAft>
                          <a:spcPts val="0"/>
                        </a:spcAft>
                      </a:pPr>
                      <a:r>
                        <a:rPr lang="en-US" sz="2000" dirty="0">
                          <a:solidFill>
                            <a:srgbClr val="000000"/>
                          </a:solidFill>
                          <a:effectLst/>
                          <a:latin typeface="+mn-lt"/>
                          <a:ea typeface="MS PMincho" panose="02020600040205080304" pitchFamily="18" charset="-128"/>
                          <a:cs typeface="Times New Roman" panose="02020603050405020304" pitchFamily="18" charset="0"/>
                        </a:rPr>
                        <a:t>0.56</a:t>
                      </a:r>
                    </a:p>
                  </a:txBody>
                  <a:tcPr marL="68580" marR="68580" marT="0" marB="0" anchor="ctr"/>
                </a:tc>
                <a:extLst>
                  <a:ext uri="{0D108BD9-81ED-4DB2-BD59-A6C34878D82A}">
                    <a16:rowId xmlns:a16="http://schemas.microsoft.com/office/drawing/2014/main" val="10005"/>
                  </a:ext>
                </a:extLst>
              </a:tr>
              <a:tr h="609600">
                <a:tc>
                  <a:txBody>
                    <a:bodyPr/>
                    <a:lstStyle/>
                    <a:p>
                      <a:pPr algn="r"/>
                      <a:r>
                        <a:rPr lang="en-US" sz="2000" dirty="0">
                          <a:latin typeface="+mn-lt"/>
                        </a:rPr>
                        <a:t>Mean</a:t>
                      </a:r>
                      <a:r>
                        <a:rPr lang="en-US" sz="2000" baseline="0" dirty="0">
                          <a:latin typeface="+mn-lt"/>
                        </a:rPr>
                        <a:t> Percentage (</a:t>
                      </a:r>
                      <a:r>
                        <a:rPr lang="en-US" sz="2000" i="1" baseline="0" dirty="0">
                          <a:latin typeface="+mn-lt"/>
                        </a:rPr>
                        <a:t>SD</a:t>
                      </a:r>
                      <a:r>
                        <a:rPr lang="en-US" sz="2000" baseline="0" dirty="0">
                          <a:latin typeface="+mn-lt"/>
                        </a:rPr>
                        <a:t>; Range)</a:t>
                      </a:r>
                      <a:endParaRPr lang="en-US" sz="2000" b="1" dirty="0">
                        <a:latin typeface="+mn-lt"/>
                        <a:cs typeface="Times New Roman" panose="02020603050405020304" pitchFamily="18" charset="0"/>
                      </a:endParaRPr>
                    </a:p>
                  </a:txBody>
                  <a:tcPr anchor="ctr" horzOverflow="overflow"/>
                </a:tc>
                <a:tc gridSpan="8">
                  <a:txBody>
                    <a:bodyPr/>
                    <a:lstStyle/>
                    <a:p>
                      <a:pPr algn="ctr"/>
                      <a:r>
                        <a:rPr lang="en-US" sz="2400" b="1" dirty="0">
                          <a:latin typeface="+mn-lt"/>
                          <a:cs typeface="Times New Roman" panose="02020603050405020304" pitchFamily="18" charset="0"/>
                        </a:rPr>
                        <a:t>89.72% (</a:t>
                      </a:r>
                      <a:r>
                        <a:rPr lang="en-US" sz="2400" b="1" i="1" dirty="0">
                          <a:latin typeface="+mn-lt"/>
                          <a:cs typeface="Times New Roman" panose="02020603050405020304" pitchFamily="18" charset="0"/>
                        </a:rPr>
                        <a:t>SD</a:t>
                      </a:r>
                      <a:r>
                        <a:rPr lang="en-US" sz="2400" b="1" dirty="0">
                          <a:latin typeface="+mn-lt"/>
                          <a:cs typeface="Times New Roman" panose="02020603050405020304" pitchFamily="18" charset="0"/>
                        </a:rPr>
                        <a:t> = 7.62; 78.43-100)</a:t>
                      </a:r>
                    </a:p>
                  </a:txBody>
                  <a:tcPr anchor="ctr"/>
                </a:tc>
                <a:tc hMerge="1">
                  <a:txBody>
                    <a:bodyPr/>
                    <a:lstStyle/>
                    <a:p>
                      <a:endParaRPr lang="en-US" sz="1900" dirty="0"/>
                    </a:p>
                  </a:txBody>
                  <a:tcPr/>
                </a:tc>
                <a:tc hMerge="1">
                  <a:txBody>
                    <a:bodyPr/>
                    <a:lstStyle/>
                    <a:p>
                      <a:endParaRPr lang="en-US" sz="1900"/>
                    </a:p>
                  </a:txBody>
                  <a:tcPr/>
                </a:tc>
                <a:tc hMerge="1">
                  <a:txBody>
                    <a:bodyPr/>
                    <a:lstStyle/>
                    <a:p>
                      <a:endParaRPr lang="en-US" sz="1900"/>
                    </a:p>
                  </a:txBody>
                  <a:tcPr/>
                </a:tc>
                <a:tc hMerge="1">
                  <a:txBody>
                    <a:bodyPr/>
                    <a:lstStyle/>
                    <a:p>
                      <a:endParaRPr lang="en-US" sz="1900"/>
                    </a:p>
                  </a:txBody>
                  <a:tcPr/>
                </a:tc>
                <a:tc hMerge="1">
                  <a:txBody>
                    <a:bodyPr/>
                    <a:lstStyle/>
                    <a:p>
                      <a:endParaRPr lang="en-US" sz="1900"/>
                    </a:p>
                  </a:txBody>
                  <a:tcPr/>
                </a:tc>
                <a:tc hMerge="1">
                  <a:txBody>
                    <a:bodyPr/>
                    <a:lstStyle/>
                    <a:p>
                      <a:endParaRPr lang="en-US" sz="1900" dirty="0"/>
                    </a:p>
                  </a:txBody>
                  <a:tcPr/>
                </a:tc>
                <a:tc hMerge="1">
                  <a:txBody>
                    <a:bodyPr/>
                    <a:lstStyle/>
                    <a:p>
                      <a:endParaRPr lang="en-US" sz="1900"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3873334" y="1561418"/>
            <a:ext cx="3594266" cy="369332"/>
          </a:xfrm>
          <a:prstGeom prst="rect">
            <a:avLst/>
          </a:prstGeom>
          <a:noFill/>
        </p:spPr>
        <p:txBody>
          <a:bodyPr wrap="square" rtlCol="0">
            <a:spAutoFit/>
          </a:bodyPr>
          <a:lstStyle/>
          <a:p>
            <a:pPr>
              <a:tabLst>
                <a:tab pos="227013" algn="ctr"/>
                <a:tab pos="846138" algn="ctr"/>
                <a:tab pos="1420813" algn="ctr"/>
                <a:tab pos="1997075" algn="ctr"/>
                <a:tab pos="2625725" algn="ctr"/>
                <a:tab pos="3190875" algn="ctr"/>
              </a:tabLst>
            </a:pPr>
            <a:r>
              <a:rPr lang="en-US" dirty="0">
                <a:latin typeface="Times New Roman" panose="02020603050405020304" pitchFamily="18" charset="0"/>
                <a:cs typeface="Times New Roman" panose="02020603050405020304" pitchFamily="18" charset="0"/>
              </a:rPr>
              <a:t>	1	2	3	4	5	6   </a:t>
            </a:r>
          </a:p>
        </p:txBody>
      </p:sp>
    </p:spTree>
    <p:extLst>
      <p:ext uri="{BB962C8B-B14F-4D97-AF65-F5344CB8AC3E}">
        <p14:creationId xmlns:p14="http://schemas.microsoft.com/office/powerpoint/2010/main" val="369579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B392-DE63-9142-9617-0C8C7782DC64}"/>
              </a:ext>
            </a:extLst>
          </p:cNvPr>
          <p:cNvSpPr>
            <a:spLocks noGrp="1"/>
          </p:cNvSpPr>
          <p:nvPr>
            <p:ph type="title"/>
          </p:nvPr>
        </p:nvSpPr>
        <p:spPr>
          <a:xfrm>
            <a:off x="381000" y="280529"/>
            <a:ext cx="8361556" cy="683089"/>
          </a:xfrm>
          <a:noFill/>
          <a:ln w="425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ormAutofit/>
          </a:bodyPr>
          <a:lstStyle/>
          <a:p>
            <a:pPr algn="ctr">
              <a:spcBef>
                <a:spcPct val="20000"/>
              </a:spcBef>
            </a:pPr>
            <a:r>
              <a:rPr lang="en-US" sz="3600" kern="0" dirty="0">
                <a:solidFill>
                  <a:sysClr val="windowText" lastClr="000000"/>
                </a:solidFill>
                <a:cs typeface="Times New Roman" pitchFamily="18" charset="0"/>
              </a:rPr>
              <a:t>Primary Intervention Rating Scale</a:t>
            </a:r>
          </a:p>
        </p:txBody>
      </p:sp>
      <p:graphicFrame>
        <p:nvGraphicFramePr>
          <p:cNvPr id="9" name="Content Placeholder 5"/>
          <p:cNvGraphicFramePr>
            <a:graphicFrameLocks noGrp="1"/>
          </p:cNvGraphicFramePr>
          <p:nvPr>
            <p:ph sz="quarter" idx="4294967295"/>
            <p:extLst>
              <p:ext uri="{D42A27DB-BD31-4B8C-83A1-F6EECF244321}">
                <p14:modId xmlns:p14="http://schemas.microsoft.com/office/powerpoint/2010/main" val="2926636836"/>
              </p:ext>
            </p:extLst>
          </p:nvPr>
        </p:nvGraphicFramePr>
        <p:xfrm>
          <a:off x="38100" y="1564796"/>
          <a:ext cx="9067800" cy="3870960"/>
        </p:xfrm>
        <a:graphic>
          <a:graphicData uri="http://schemas.openxmlformats.org/drawingml/2006/table">
            <a:tbl>
              <a:tblPr firstRow="1" bandRow="1">
                <a:tableStyleId>{D7AC3CCA-C797-4891-BE02-D94E43425B78}</a:tableStyleId>
              </a:tblPr>
              <a:tblGrid>
                <a:gridCol w="7500257">
                  <a:extLst>
                    <a:ext uri="{9D8B030D-6E8A-4147-A177-3AD203B41FA5}">
                      <a16:colId xmlns:a16="http://schemas.microsoft.com/office/drawing/2014/main" val="20000"/>
                    </a:ext>
                  </a:extLst>
                </a:gridCol>
                <a:gridCol w="1567543">
                  <a:extLst>
                    <a:ext uri="{9D8B030D-6E8A-4147-A177-3AD203B41FA5}">
                      <a16:colId xmlns:a16="http://schemas.microsoft.com/office/drawing/2014/main" val="20001"/>
                    </a:ext>
                  </a:extLst>
                </a:gridCol>
              </a:tblGrid>
              <a:tr h="611476">
                <a:tc>
                  <a:txBody>
                    <a:bodyPr/>
                    <a:lstStyle/>
                    <a:p>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School (district; number completed; response rate)</a:t>
                      </a:r>
                    </a:p>
                  </a:txBody>
                  <a:tcPr>
                    <a:solidFill>
                      <a:schemeClr val="tx1">
                        <a:lumMod val="75000"/>
                        <a:lumOff val="25000"/>
                      </a:schemeClr>
                    </a:solidFill>
                  </a:tcPr>
                </a:tc>
                <a:tc>
                  <a:txBody>
                    <a:bodyPr/>
                    <a:lstStyle/>
                    <a:p>
                      <a:pPr algn="ctr"/>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Mean % (</a:t>
                      </a:r>
                      <a:r>
                        <a:rPr kumimoji="0" lang="en-US" sz="2000" b="0" i="1" u="none" strike="noStrike" kern="1200" cap="none" normalizeH="0" baseline="0" dirty="0">
                          <a:ln>
                            <a:noFill/>
                          </a:ln>
                          <a:solidFill>
                            <a:schemeClr val="bg1"/>
                          </a:solidFill>
                          <a:effectLst/>
                          <a:latin typeface="+mj-lt"/>
                          <a:ea typeface="+mn-ea"/>
                          <a:cs typeface="Times New Roman" panose="02020603050405020304" pitchFamily="18" charset="0"/>
                        </a:rPr>
                        <a:t>SD</a:t>
                      </a:r>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a:t>
                      </a:r>
                    </a:p>
                    <a:p>
                      <a:pPr algn="ctr"/>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Total</a:t>
                      </a:r>
                    </a:p>
                  </a:txBody>
                  <a:tcPr>
                    <a:solidFill>
                      <a:schemeClr val="tx1">
                        <a:lumMod val="75000"/>
                        <a:lumOff val="25000"/>
                      </a:schemeClr>
                    </a:solidFill>
                  </a:tcPr>
                </a:tc>
                <a:extLst>
                  <a:ext uri="{0D108BD9-81ED-4DB2-BD59-A6C34878D82A}">
                    <a16:rowId xmlns:a16="http://schemas.microsoft.com/office/drawing/2014/main" val="10000"/>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Friendship Elementary School (Jackson City Schools; N = 36; 41.86%)</a:t>
                      </a:r>
                    </a:p>
                  </a:txBody>
                  <a:tcPr horzOverflow="overflow"/>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89.72 (7.67)</a:t>
                      </a:r>
                    </a:p>
                  </a:txBody>
                  <a:tcPr/>
                </a:tc>
                <a:extLst>
                  <a:ext uri="{0D108BD9-81ED-4DB2-BD59-A6C34878D82A}">
                    <a16:rowId xmlns:a16="http://schemas.microsoft.com/office/drawing/2014/main" val="10001"/>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Preston Intermediate School (Jackson City Schools; N = 28; 51.85%)</a:t>
                      </a:r>
                    </a:p>
                  </a:txBody>
                  <a:tcPr horzOverflow="overflow"/>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81.19 (11.44)</a:t>
                      </a:r>
                    </a:p>
                  </a:txBody>
                  <a:tcPr/>
                </a:tc>
                <a:extLst>
                  <a:ext uri="{0D108BD9-81ED-4DB2-BD59-A6C34878D82A}">
                    <a16:rowId xmlns:a16="http://schemas.microsoft.com/office/drawing/2014/main" val="10002"/>
                  </a:ext>
                </a:extLst>
              </a:tr>
              <a:tr h="0">
                <a:tc>
                  <a:txBody>
                    <a:bodyPr/>
                    <a:lstStyle/>
                    <a:p>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College and Career High School (Jackson City Schools; N = 6; 35.29%)</a:t>
                      </a:r>
                    </a:p>
                  </a:txBody>
                  <a:tcPr horzOverflow="overflow"/>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79.58 (9.71)</a:t>
                      </a:r>
                    </a:p>
                  </a:txBody>
                  <a:tcPr/>
                </a:tc>
                <a:extLst>
                  <a:ext uri="{0D108BD9-81ED-4DB2-BD59-A6C34878D82A}">
                    <a16:rowId xmlns:a16="http://schemas.microsoft.com/office/drawing/2014/main" val="10003"/>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Steadman Middle School (Kent County Schools; N = 47; 51.65%)</a:t>
                      </a:r>
                    </a:p>
                  </a:txBody>
                  <a:tcPr horzOverflow="overflow"/>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80.96 (13.13)</a:t>
                      </a:r>
                    </a:p>
                  </a:txBody>
                  <a:tcPr/>
                </a:tc>
                <a:extLst>
                  <a:ext uri="{0D108BD9-81ED-4DB2-BD59-A6C34878D82A}">
                    <a16:rowId xmlns:a16="http://schemas.microsoft.com/office/drawing/2014/main" val="10004"/>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Shaker Heights Elementary (Kent County Schools; N = 37; 54.41%)</a:t>
                      </a:r>
                    </a:p>
                  </a:txBody>
                  <a:tcPr horzOverflow="overflow"/>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81.82 (8.40)</a:t>
                      </a:r>
                    </a:p>
                  </a:txBody>
                  <a:tcPr/>
                </a:tc>
                <a:extLst>
                  <a:ext uri="{0D108BD9-81ED-4DB2-BD59-A6C34878D82A}">
                    <a16:rowId xmlns:a16="http://schemas.microsoft.com/office/drawing/2014/main" val="10005"/>
                  </a:ext>
                </a:extLst>
              </a:tr>
              <a:tr h="3681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Cardinal Elementary School (Kent County Schools; N = 28; 56.00%)</a:t>
                      </a:r>
                    </a:p>
                  </a:txBody>
                  <a:tcPr horzOverflow="overflow"/>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84.82 (6.73)</a:t>
                      </a:r>
                    </a:p>
                  </a:txBody>
                  <a:tcPr/>
                </a:tc>
                <a:extLst>
                  <a:ext uri="{0D108BD9-81ED-4DB2-BD59-A6C34878D82A}">
                    <a16:rowId xmlns:a16="http://schemas.microsoft.com/office/drawing/2014/main" val="10006"/>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Jessup Middle School (Earl County; N = 39; 58.21%)</a:t>
                      </a:r>
                    </a:p>
                  </a:txBody>
                  <a:tcPr horzOverflow="overflow"/>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77.15 (15.42)</a:t>
                      </a:r>
                    </a:p>
                  </a:txBody>
                  <a:tcPr/>
                </a:tc>
                <a:extLst>
                  <a:ext uri="{0D108BD9-81ED-4DB2-BD59-A6C34878D82A}">
                    <a16:rowId xmlns:a16="http://schemas.microsoft.com/office/drawing/2014/main" val="10007"/>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King Elementary School (Earl County; N = 29; 43.28%)</a:t>
                      </a:r>
                    </a:p>
                  </a:txBody>
                  <a:tcPr horzOverflow="overflow"/>
                </a:tc>
                <a:tc>
                  <a:txBody>
                    <a:bodyPr/>
                    <a:lstStyle/>
                    <a:p>
                      <a:pPr algn="ct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82.35 (11.82)</a:t>
                      </a:r>
                    </a:p>
                  </a:txBody>
                  <a:tcPr/>
                </a:tc>
                <a:extLst>
                  <a:ext uri="{0D108BD9-81ED-4DB2-BD59-A6C34878D82A}">
                    <a16:rowId xmlns:a16="http://schemas.microsoft.com/office/drawing/2014/main" val="10008"/>
                  </a:ext>
                </a:extLst>
              </a:tr>
            </a:tbl>
          </a:graphicData>
        </a:graphic>
      </p:graphicFrame>
      <p:sp>
        <p:nvSpPr>
          <p:cNvPr id="13" name="Rectangle 12"/>
          <p:cNvSpPr/>
          <p:nvPr/>
        </p:nvSpPr>
        <p:spPr>
          <a:xfrm>
            <a:off x="381000" y="915511"/>
            <a:ext cx="8361556" cy="4191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itchFamily="34" charset="0"/>
                <a:cs typeface="Arial" pitchFamily="34" charset="0"/>
              </a:rPr>
              <a:t>Higher Scores Reflect Stronger Agreement</a:t>
            </a:r>
          </a:p>
        </p:txBody>
      </p:sp>
    </p:spTree>
    <p:extLst>
      <p:ext uri="{BB962C8B-B14F-4D97-AF65-F5344CB8AC3E}">
        <p14:creationId xmlns:p14="http://schemas.microsoft.com/office/powerpoint/2010/main" val="27950581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tx2">
              <a:lumMod val="40000"/>
              <a:lumOff val="60000"/>
            </a:schemeClr>
          </a:solidFill>
        </p:spPr>
        <p:txBody>
          <a:bodyPr>
            <a:normAutofit/>
          </a:bodyPr>
          <a:lstStyle/>
          <a:p>
            <a:r>
              <a:rPr lang="en-US" dirty="0"/>
              <a:t>Primary Intervention Rating Scale Comments</a:t>
            </a:r>
          </a:p>
        </p:txBody>
      </p:sp>
      <p:sp>
        <p:nvSpPr>
          <p:cNvPr id="2" name="Content Placeholder 1"/>
          <p:cNvSpPr>
            <a:spLocks noGrp="1"/>
          </p:cNvSpPr>
          <p:nvPr>
            <p:ph idx="1"/>
          </p:nvPr>
        </p:nvSpPr>
        <p:spPr>
          <a:xfrm>
            <a:off x="628650" y="1825624"/>
            <a:ext cx="7886700" cy="5032375"/>
          </a:xfrm>
        </p:spPr>
        <p:txBody>
          <a:bodyPr>
            <a:normAutofit fontScale="62500" lnSpcReduction="20000"/>
          </a:bodyPr>
          <a:lstStyle/>
          <a:p>
            <a:pPr marL="0" lvl="0" indent="0">
              <a:buNone/>
            </a:pPr>
            <a:r>
              <a:rPr lang="en-US" b="1" dirty="0"/>
              <a:t>1. A) What do you feel is most beneficial about this primary prevention plan’s components (Tier 1 efforts)?  </a:t>
            </a:r>
          </a:p>
          <a:p>
            <a:r>
              <a:rPr lang="en-US" dirty="0"/>
              <a:t>I love that it looks at academic, behavior, and social skills. I also like that it has student, parent, and teacher expectations.  </a:t>
            </a:r>
          </a:p>
          <a:p>
            <a:r>
              <a:rPr lang="en-US" dirty="0"/>
              <a:t>The building-wide (all school) approach to improving social-emotional-behavioral-academic performance of our students</a:t>
            </a:r>
          </a:p>
          <a:p>
            <a:r>
              <a:rPr lang="en-US" dirty="0"/>
              <a:t>I think everyone will be on the same page as far as expectations. Some may have issues with specific pieces. I like having this foundation all in one place.</a:t>
            </a:r>
          </a:p>
          <a:p>
            <a:r>
              <a:rPr lang="en-US" dirty="0"/>
              <a:t>I think it's important that it is specific across the board and for all stakeholders.</a:t>
            </a:r>
          </a:p>
          <a:p>
            <a:r>
              <a:rPr lang="en-US" dirty="0"/>
              <a:t>The most beneficial part is the focus placed on social skill instruction.</a:t>
            </a:r>
          </a:p>
          <a:p>
            <a:pPr marL="0" indent="0">
              <a:buNone/>
            </a:pPr>
            <a:r>
              <a:rPr lang="en-US" b="1" dirty="0"/>
              <a:t>B) What is the least beneficial part?</a:t>
            </a:r>
          </a:p>
          <a:p>
            <a:r>
              <a:rPr lang="en-US" dirty="0"/>
              <a:t>The monitoring components are the only area that I am a little concerned about. I am hoping that the district will be open to looking at some of these other screeners.</a:t>
            </a:r>
          </a:p>
          <a:p>
            <a:r>
              <a:rPr lang="en-US" dirty="0"/>
              <a:t>I feel that the least beneficial part is finding a way to get parents to buy in to what we're doing.</a:t>
            </a:r>
          </a:p>
          <a:p>
            <a:r>
              <a:rPr lang="en-US" dirty="0"/>
              <a:t>Right now we are waiting to hear more about the assessment piece, so that will be interesting information once we know for sure what we will be using.</a:t>
            </a:r>
          </a:p>
        </p:txBody>
      </p:sp>
    </p:spTree>
    <p:extLst>
      <p:ext uri="{BB962C8B-B14F-4D97-AF65-F5344CB8AC3E}">
        <p14:creationId xmlns:p14="http://schemas.microsoft.com/office/powerpoint/2010/main" val="428145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2">
              <a:lumMod val="40000"/>
              <a:lumOff val="60000"/>
            </a:schemeClr>
          </a:solidFill>
        </p:spPr>
        <p:txBody>
          <a:bodyPr>
            <a:normAutofit/>
          </a:bodyPr>
          <a:lstStyle/>
          <a:p>
            <a:r>
              <a:rPr lang="en-US" kern="0" dirty="0">
                <a:solidFill>
                  <a:sysClr val="windowText" lastClr="000000"/>
                </a:solidFill>
                <a:cs typeface="Times New Roman" pitchFamily="18" charset="0"/>
              </a:rPr>
              <a:t>Primary Intervention Rating Scale Comments</a:t>
            </a:r>
            <a:endParaRPr lang="en-US" dirty="0"/>
          </a:p>
        </p:txBody>
      </p:sp>
      <p:sp>
        <p:nvSpPr>
          <p:cNvPr id="2" name="Content Placeholder 1"/>
          <p:cNvSpPr>
            <a:spLocks noGrp="1"/>
          </p:cNvSpPr>
          <p:nvPr>
            <p:ph idx="1"/>
          </p:nvPr>
        </p:nvSpPr>
        <p:spPr>
          <a:xfrm>
            <a:off x="628650" y="1825624"/>
            <a:ext cx="7886700" cy="5032375"/>
          </a:xfrm>
        </p:spPr>
        <p:txBody>
          <a:bodyPr>
            <a:normAutofit fontScale="85000" lnSpcReduction="20000"/>
          </a:bodyPr>
          <a:lstStyle/>
          <a:p>
            <a:pPr marL="225425" lvl="0" indent="-225425">
              <a:buFont typeface="Arial" panose="020B0604020202020204" pitchFamily="34" charset="0"/>
              <a:buAutoNum type="arabicPeriod" startAt="2"/>
            </a:pPr>
            <a:r>
              <a:rPr lang="en-US" sz="2400" b="1" dirty="0"/>
              <a:t>Do you think that your and your students’ participation in this Ci3T plan will cause your students’ behavior, social, and/or learning problems to improve?  Why or why not? or If so, how?</a:t>
            </a:r>
          </a:p>
          <a:p>
            <a:pPr lvl="0">
              <a:lnSpc>
                <a:spcPct val="100000"/>
              </a:lnSpc>
            </a:pPr>
            <a:r>
              <a:rPr lang="en-US" sz="2100" dirty="0"/>
              <a:t>I think that this plan, if carried out with fidelity, will help in all areas. </a:t>
            </a:r>
          </a:p>
          <a:p>
            <a:pPr>
              <a:lnSpc>
                <a:spcPct val="100000"/>
              </a:lnSpc>
            </a:pPr>
            <a:r>
              <a:rPr lang="en-US" sz="2100" dirty="0"/>
              <a:t>Yes, I think it will help it improve, because most students like being praised for the things they do. They take pride when they are recognized for doing a good job (be it academically, socially, or behaviorally).</a:t>
            </a:r>
          </a:p>
          <a:p>
            <a:pPr>
              <a:lnSpc>
                <a:spcPct val="100000"/>
              </a:lnSpc>
            </a:pPr>
            <a:r>
              <a:rPr lang="en-US" sz="2100" dirty="0"/>
              <a:t>I think clearly stating expectations gives students the best opportunity to succeed. Behaviors must be under control to have the best academic experience.</a:t>
            </a:r>
          </a:p>
          <a:p>
            <a:pPr>
              <a:lnSpc>
                <a:spcPct val="100000"/>
              </a:lnSpc>
            </a:pPr>
            <a:r>
              <a:rPr lang="en-US" sz="2100" dirty="0"/>
              <a:t>Having school-wide expectations are crucial and it will make things more consistent for students throughout the building, as well as from year to year.</a:t>
            </a:r>
          </a:p>
          <a:p>
            <a:pPr lvl="0">
              <a:lnSpc>
                <a:spcPct val="100000"/>
              </a:lnSpc>
            </a:pPr>
            <a:r>
              <a:rPr lang="en-US" sz="2100" dirty="0"/>
              <a:t>I think behaviors will improve because teachers will have more tools in their toolbox to use to help students be successful.</a:t>
            </a:r>
          </a:p>
          <a:p>
            <a:pPr lvl="0">
              <a:lnSpc>
                <a:spcPct val="100000"/>
              </a:lnSpc>
            </a:pPr>
            <a:r>
              <a:rPr lang="en-US" sz="2100" dirty="0"/>
              <a:t>I just think it develops a sense of cohesion and teamwork.</a:t>
            </a:r>
          </a:p>
          <a:p>
            <a:pPr>
              <a:lnSpc>
                <a:spcPct val="100000"/>
              </a:lnSpc>
            </a:pPr>
            <a:r>
              <a:rPr lang="en-US" sz="2100" dirty="0"/>
              <a:t>I think overuse of the tickets could lead to students expecting to be rewarded for behaviors when in fact, we expect certain behaviors to occur, HOWEVER, I am a proponent of positive behavior modification, and generally support this.</a:t>
            </a:r>
          </a:p>
        </p:txBody>
      </p:sp>
    </p:spTree>
    <p:extLst>
      <p:ext uri="{BB962C8B-B14F-4D97-AF65-F5344CB8AC3E}">
        <p14:creationId xmlns:p14="http://schemas.microsoft.com/office/powerpoint/2010/main" val="206687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2">
              <a:lumMod val="40000"/>
              <a:lumOff val="60000"/>
            </a:schemeClr>
          </a:solidFill>
        </p:spPr>
        <p:txBody>
          <a:bodyPr>
            <a:normAutofit/>
          </a:bodyPr>
          <a:lstStyle/>
          <a:p>
            <a:r>
              <a:rPr lang="en-US" kern="0" dirty="0">
                <a:solidFill>
                  <a:sysClr val="windowText" lastClr="000000"/>
                </a:solidFill>
                <a:cs typeface="Times New Roman" pitchFamily="18" charset="0"/>
              </a:rPr>
              <a:t>Primary Intervention Rating Scale Comments</a:t>
            </a:r>
            <a:endParaRPr lang="en-US" dirty="0"/>
          </a:p>
        </p:txBody>
      </p:sp>
      <p:sp>
        <p:nvSpPr>
          <p:cNvPr id="2" name="Content Placeholder 1"/>
          <p:cNvSpPr>
            <a:spLocks noGrp="1"/>
          </p:cNvSpPr>
          <p:nvPr>
            <p:ph idx="1"/>
          </p:nvPr>
        </p:nvSpPr>
        <p:spPr>
          <a:xfrm>
            <a:off x="628650" y="1825624"/>
            <a:ext cx="7886700" cy="5032375"/>
          </a:xfrm>
        </p:spPr>
        <p:txBody>
          <a:bodyPr>
            <a:normAutofit lnSpcReduction="10000"/>
          </a:bodyPr>
          <a:lstStyle/>
          <a:p>
            <a:pPr marL="287338" lvl="0" indent="-287338">
              <a:buNone/>
            </a:pPr>
            <a:r>
              <a:rPr lang="en-US" sz="2000" b="1" dirty="0"/>
              <a:t>3. What would you change about this plan (components, design, implementation, etc.) to make it more student-friendly and educator-friendly?</a:t>
            </a:r>
            <a:endParaRPr lang="en-US" sz="2000" dirty="0"/>
          </a:p>
          <a:p>
            <a:r>
              <a:rPr lang="en-US" sz="2000" dirty="0"/>
              <a:t>My concern is too many assessments for students to take and teachers to implement.</a:t>
            </a:r>
          </a:p>
          <a:p>
            <a:r>
              <a:rPr lang="en-US" sz="2000" dirty="0"/>
              <a:t>Clearly defined consequences for choosing not to follow school expectations-without paperwork. Life has consequences for making bad choices, school should help students be successful in life.</a:t>
            </a:r>
          </a:p>
          <a:p>
            <a:r>
              <a:rPr lang="en-US" sz="2000" dirty="0"/>
              <a:t>The monitor how much assessing we are needing to conduct. Currently we do have a lot and too much will be overwhelming to staff and students alike.</a:t>
            </a:r>
          </a:p>
          <a:p>
            <a:r>
              <a:rPr lang="en-US" sz="2000" dirty="0"/>
              <a:t>The plan seems very straight-forward and appropriate. I would not recommend any changes at this time.</a:t>
            </a:r>
          </a:p>
          <a:p>
            <a:r>
              <a:rPr lang="en-US" sz="2000" dirty="0"/>
              <a:t>I find it very educator and student friendly. However, I do see that it would be very overwhelming to new staff members who come aboard. It looks like there is a plan in place for professional development for newcomers. </a:t>
            </a:r>
          </a:p>
        </p:txBody>
      </p:sp>
    </p:spTree>
    <p:extLst>
      <p:ext uri="{BB962C8B-B14F-4D97-AF65-F5344CB8AC3E}">
        <p14:creationId xmlns:p14="http://schemas.microsoft.com/office/powerpoint/2010/main" val="381548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2">
              <a:lumMod val="40000"/>
              <a:lumOff val="60000"/>
            </a:schemeClr>
          </a:solidFill>
        </p:spPr>
        <p:txBody>
          <a:bodyPr>
            <a:normAutofit/>
          </a:bodyPr>
          <a:lstStyle/>
          <a:p>
            <a:r>
              <a:rPr lang="en-US" kern="0" dirty="0">
                <a:solidFill>
                  <a:sysClr val="windowText" lastClr="000000"/>
                </a:solidFill>
                <a:cs typeface="Times New Roman" pitchFamily="18" charset="0"/>
              </a:rPr>
              <a:t>Primary Intervention Rating Scale Comments</a:t>
            </a:r>
            <a:endParaRPr lang="en-US" dirty="0"/>
          </a:p>
        </p:txBody>
      </p:sp>
      <p:sp>
        <p:nvSpPr>
          <p:cNvPr id="2" name="Content Placeholder 1"/>
          <p:cNvSpPr>
            <a:spLocks noGrp="1"/>
          </p:cNvSpPr>
          <p:nvPr>
            <p:ph idx="1"/>
          </p:nvPr>
        </p:nvSpPr>
        <p:spPr>
          <a:xfrm>
            <a:off x="628650" y="1825624"/>
            <a:ext cx="7886700" cy="5032375"/>
          </a:xfrm>
        </p:spPr>
        <p:txBody>
          <a:bodyPr>
            <a:normAutofit/>
          </a:bodyPr>
          <a:lstStyle/>
          <a:p>
            <a:pPr marL="0" lvl="0" indent="0">
              <a:buNone/>
            </a:pPr>
            <a:r>
              <a:rPr lang="en-US" sz="2000" b="1" dirty="0"/>
              <a:t>4. What other information would you like to contribute about this plan? </a:t>
            </a:r>
          </a:p>
          <a:p>
            <a:r>
              <a:rPr lang="en-US" sz="2000" dirty="0"/>
              <a:t>Great job on all the hard work. I know the work you have done will pay off dividends with our students and staff. Keep it up!</a:t>
            </a:r>
          </a:p>
          <a:p>
            <a:r>
              <a:rPr lang="en-US" sz="2000" dirty="0"/>
              <a:t>It is a good beginning for communicating the IMPORTANCE of student attendance. We are taking great steps to encourage this, and we need to try to change the culture/perceptions of WHY ATTENDANCE IS IMPORTANT - with our parents!</a:t>
            </a:r>
          </a:p>
          <a:p>
            <a:r>
              <a:rPr lang="en-US" sz="2000" dirty="0"/>
              <a:t>I LOVE the plan and greatly appreciate the support of the Ci3T Team!!! Thank you!</a:t>
            </a:r>
          </a:p>
          <a:p>
            <a:r>
              <a:rPr lang="en-US" sz="2000" dirty="0"/>
              <a:t>I think we put a lot of focus on behavior and our school climate is much better. We have a great school and I'm proud to work here. I now think we now need to put more of a focus on the ways to improve academics.</a:t>
            </a:r>
          </a:p>
        </p:txBody>
      </p:sp>
    </p:spTree>
    <p:extLst>
      <p:ext uri="{BB962C8B-B14F-4D97-AF65-F5344CB8AC3E}">
        <p14:creationId xmlns:p14="http://schemas.microsoft.com/office/powerpoint/2010/main" val="217578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dirty="0"/>
              <a:t>PIRS Report: Examining Results</a:t>
            </a:r>
          </a:p>
        </p:txBody>
      </p:sp>
      <p:grpSp>
        <p:nvGrpSpPr>
          <p:cNvPr id="6" name="Group 5"/>
          <p:cNvGrpSpPr/>
          <p:nvPr/>
        </p:nvGrpSpPr>
        <p:grpSpPr>
          <a:xfrm rot="21425015">
            <a:off x="1996444" y="1614562"/>
            <a:ext cx="5001523" cy="4853731"/>
            <a:chOff x="2336800" y="-434898"/>
            <a:chExt cx="7515616" cy="7292898"/>
          </a:xfrm>
        </p:grpSpPr>
        <p:pic>
          <p:nvPicPr>
            <p:cNvPr id="7" name="Picture 6" title="Sticky note"/>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8" name="Picture 7" title="Push pin"/>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46381" y="-434898"/>
              <a:ext cx="2398413" cy="2256007"/>
            </a:xfrm>
            <a:prstGeom prst="rect">
              <a:avLst/>
            </a:prstGeom>
          </p:spPr>
        </p:pic>
      </p:grpSp>
      <p:sp>
        <p:nvSpPr>
          <p:cNvPr id="2" name="TextBox 1"/>
          <p:cNvSpPr txBox="1"/>
          <p:nvPr/>
        </p:nvSpPr>
        <p:spPr>
          <a:xfrm rot="21436137">
            <a:off x="2353946" y="3033496"/>
            <a:ext cx="4364952" cy="2308324"/>
          </a:xfrm>
          <a:prstGeom prst="rect">
            <a:avLst/>
          </a:prstGeom>
          <a:noFill/>
        </p:spPr>
        <p:txBody>
          <a:bodyPr wrap="square" rtlCol="0">
            <a:spAutoFit/>
          </a:bodyPr>
          <a:lstStyle/>
          <a:p>
            <a:pPr algn="ctr">
              <a:defRPr/>
            </a:pPr>
            <a:r>
              <a:rPr lang="en-US" sz="2400" dirty="0">
                <a:latin typeface="Arial" panose="020B0604020202020204" pitchFamily="34" charset="0"/>
                <a:cs typeface="Arial" panose="020B0604020202020204" pitchFamily="34" charset="0"/>
              </a:rPr>
              <a:t>Please review item level scores, mean scores and narrative comments. </a:t>
            </a:r>
          </a:p>
          <a:p>
            <a:pPr algn="ctr">
              <a:defRPr/>
            </a:pPr>
            <a:r>
              <a:rPr lang="en-US" sz="2400" dirty="0">
                <a:latin typeface="Arial" panose="020B0604020202020204" pitchFamily="34" charset="0"/>
                <a:cs typeface="Arial" panose="020B0604020202020204" pitchFamily="34" charset="0"/>
              </a:rPr>
              <a:t>Look for common themes. Consider your faculty’s ideas, concerns, and suggestions</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129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628650" y="1825624"/>
            <a:ext cx="7886700" cy="5032375"/>
          </a:xfrm>
        </p:spPr>
        <p:txBody>
          <a:bodyPr>
            <a:normAutofit fontScale="92500" lnSpcReduction="10000"/>
          </a:bodyPr>
          <a:lstStyle/>
          <a:p>
            <a:pPr lvl="0"/>
            <a:r>
              <a:rPr lang="en-US" dirty="0"/>
              <a:t>Welcome           </a:t>
            </a:r>
          </a:p>
          <a:p>
            <a:r>
              <a:rPr lang="en-US" dirty="0"/>
              <a:t>How did your faculty and staff perceive the plan? </a:t>
            </a:r>
          </a:p>
          <a:p>
            <a:pPr lvl="1"/>
            <a:r>
              <a:rPr lang="en-US" dirty="0"/>
              <a:t>Obtaining feedback on the Ci3T Blueprint A Primary (Tier 1) Plan</a:t>
            </a:r>
          </a:p>
          <a:p>
            <a:pPr lvl="0"/>
            <a:r>
              <a:rPr lang="en-US" dirty="0"/>
              <a:t>How can we use the Primary Intervention Rating Scale (PIRS) data to revise our Ci3T Blueprint A Primary (Tier 1) Plan? </a:t>
            </a:r>
          </a:p>
          <a:p>
            <a:pPr lvl="0"/>
            <a:r>
              <a:rPr lang="en-US" dirty="0"/>
              <a:t>How do we coordinate supports at the tertiary (Tier 3) level?</a:t>
            </a:r>
          </a:p>
          <a:p>
            <a:pPr lvl="1"/>
            <a:r>
              <a:rPr lang="en-US" dirty="0"/>
              <a:t>Drafting the Ci3T Blueprint F Tertiary (Tier 3) Intervention Grid</a:t>
            </a:r>
          </a:p>
          <a:p>
            <a:pPr lvl="0"/>
            <a:r>
              <a:rPr lang="en-US" dirty="0"/>
              <a:t>Where do we go from here?</a:t>
            </a:r>
          </a:p>
          <a:p>
            <a:pPr lvl="1"/>
            <a:r>
              <a:rPr lang="en-US" dirty="0"/>
              <a:t>Setting goals for Session 6 </a:t>
            </a:r>
          </a:p>
        </p:txBody>
      </p:sp>
    </p:spTree>
    <p:extLst>
      <p:ext uri="{BB962C8B-B14F-4D97-AF65-F5344CB8AC3E}">
        <p14:creationId xmlns:p14="http://schemas.microsoft.com/office/powerpoint/2010/main" val="89073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6" name="Picture 38" descr="10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588" y="2336112"/>
            <a:ext cx="50768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9gr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3588" y="2336112"/>
            <a:ext cx="50768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8gr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3588" y="2336112"/>
            <a:ext cx="50768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7gr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3588" y="2336112"/>
            <a:ext cx="50768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6gre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3588" y="2336112"/>
            <a:ext cx="50768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5gre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3588" y="2336112"/>
            <a:ext cx="50768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4gre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33588" y="2336112"/>
            <a:ext cx="50768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3gre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3588" y="2336112"/>
            <a:ext cx="50768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2gre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33588" y="2336112"/>
            <a:ext cx="50768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1gre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33588" y="2336112"/>
            <a:ext cx="50768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30seconds_gre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33588" y="2336112"/>
            <a:ext cx="50768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00seconds_gre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33588" y="2336112"/>
            <a:ext cx="5076825" cy="18478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11B3D092-B0C0-BC41-8525-577D8DF0F8D3}"/>
              </a:ext>
            </a:extLst>
          </p:cNvPr>
          <p:cNvGrpSpPr/>
          <p:nvPr/>
        </p:nvGrpSpPr>
        <p:grpSpPr>
          <a:xfrm rot="690781">
            <a:off x="463564" y="3711527"/>
            <a:ext cx="3140048" cy="3064885"/>
            <a:chOff x="5843235" y="3759740"/>
            <a:chExt cx="3140048" cy="3064885"/>
          </a:xfrm>
        </p:grpSpPr>
        <p:grpSp>
          <p:nvGrpSpPr>
            <p:cNvPr id="18" name="Group 17"/>
            <p:cNvGrpSpPr/>
            <p:nvPr/>
          </p:nvGrpSpPr>
          <p:grpSpPr>
            <a:xfrm rot="21216813">
              <a:off x="5843235" y="3759740"/>
              <a:ext cx="3140048" cy="3064885"/>
              <a:chOff x="2336800" y="-477078"/>
              <a:chExt cx="7515616" cy="7335078"/>
            </a:xfrm>
          </p:grpSpPr>
          <p:pic>
            <p:nvPicPr>
              <p:cNvPr id="19" name="Picture 18" title="Sticky note"/>
              <p:cNvPicPr>
                <a:picLocks noChangeAspect="1"/>
              </p:cNvPicPr>
              <p:nvPr/>
            </p:nvPicPr>
            <p:blipFill>
              <a:blip r:embed="rId1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20" name="Picture 19" title="Push pin"/>
              <p:cNvPicPr>
                <a:picLocks noChangeAspect="1"/>
              </p:cNvPicPr>
              <p:nvPr/>
            </p:nvPicPr>
            <p:blipFill>
              <a:blip r:embed="rId1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21" name="Rectangle 20"/>
            <p:cNvSpPr/>
            <p:nvPr/>
          </p:nvSpPr>
          <p:spPr>
            <a:xfrm rot="21230781">
              <a:off x="6177478" y="4565870"/>
              <a:ext cx="2604660" cy="198515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Review PIRS scores and narrative comments</a:t>
              </a:r>
            </a:p>
            <a:p>
              <a:pPr algn="ctr"/>
              <a:endParaRPr lang="en-US" sz="700" dirty="0">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10 minutes</a:t>
              </a:r>
            </a:p>
          </p:txBody>
        </p:sp>
      </p:grpSp>
      <p:sp>
        <p:nvSpPr>
          <p:cNvPr id="2" name="Title 1">
            <a:extLst>
              <a:ext uri="{FF2B5EF4-FFF2-40B4-BE49-F238E27FC236}">
                <a16:creationId xmlns:a16="http://schemas.microsoft.com/office/drawing/2014/main" id="{58A18C51-2803-E243-8D34-CCFE8423E7EF}"/>
              </a:ext>
            </a:extLst>
          </p:cNvPr>
          <p:cNvSpPr>
            <a:spLocks noGrp="1"/>
          </p:cNvSpPr>
          <p:nvPr>
            <p:ph type="title" idx="4294967295"/>
          </p:nvPr>
        </p:nvSpPr>
        <p:spPr>
          <a:noFill/>
          <a:ln>
            <a:noFill/>
          </a:ln>
        </p:spPr>
        <p:txBody>
          <a:bodyPr>
            <a:noAutofit/>
          </a:bodyPr>
          <a:lstStyle/>
          <a:p>
            <a:pPr algn="ctr"/>
            <a:r>
              <a:rPr lang="en-US" sz="4000" spc="-100" dirty="0">
                <a:solidFill>
                  <a:schemeClr val="tx2"/>
                </a:solidFill>
              </a:rPr>
              <a:t>How did your faculty and staff</a:t>
            </a:r>
          </a:p>
          <a:p>
            <a:pPr algn="ctr"/>
            <a:r>
              <a:rPr lang="en-US" sz="4000" spc="-100" dirty="0">
                <a:solidFill>
                  <a:schemeClr val="tx2"/>
                </a:solidFill>
              </a:rPr>
              <a:t>perceive the plan?</a:t>
            </a:r>
          </a:p>
        </p:txBody>
      </p:sp>
      <p:pic>
        <p:nvPicPr>
          <p:cNvPr id="22" name="Picture 21">
            <a:extLst>
              <a:ext uri="{FF2B5EF4-FFF2-40B4-BE49-F238E27FC236}">
                <a16:creationId xmlns:a16="http://schemas.microsoft.com/office/drawing/2014/main" id="{48FBE2A2-2CF0-4879-93C2-CAE79521F58D}"/>
              </a:ext>
            </a:extLst>
          </p:cNvPr>
          <p:cNvPicPr>
            <a:picLocks noChangeAspect="1"/>
          </p:cNvPicPr>
          <p:nvPr/>
        </p:nvPicPr>
        <p:blipFill>
          <a:blip r:embed="rId17"/>
          <a:stretch>
            <a:fillRect/>
          </a:stretch>
        </p:blipFill>
        <p:spPr>
          <a:xfrm>
            <a:off x="6590631" y="3644981"/>
            <a:ext cx="2220458" cy="285740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3635820"/>
      </p:ext>
    </p:extLst>
  </p:cSld>
  <p:clrMapOvr>
    <a:masterClrMapping/>
  </p:clrMapOvr>
  <mc:AlternateContent xmlns:mc="http://schemas.openxmlformats.org/markup-compatibility/2006" xmlns:p14="http://schemas.microsoft.com/office/powerpoint/2010/main">
    <mc:Choice Requires="p14">
      <p:transition spd="slow" p14:dur="2000" advClick="0" advTm="601000"/>
    </mc:Choice>
    <mc:Fallback xmlns="">
      <p:transition spd="slow" advClick="0" advTm="60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60000"/>
                                  </p:stCondLst>
                                  <p:childTnLst>
                                    <p:set>
                                      <p:cBhvr>
                                        <p:cTn id="6" dur="1" fill="hold">
                                          <p:stCondLst>
                                            <p:cond delay="0"/>
                                          </p:stCondLst>
                                        </p:cTn>
                                        <p:tgtEl>
                                          <p:spTgt spid="2090"/>
                                        </p:tgtEl>
                                        <p:attrNameLst>
                                          <p:attrName>style.visibility</p:attrName>
                                        </p:attrNameLst>
                                      </p:cBhvr>
                                      <p:to>
                                        <p:strVal val="visible"/>
                                      </p:to>
                                    </p:set>
                                  </p:childTnLst>
                                </p:cTn>
                              </p:par>
                            </p:childTnLst>
                          </p:cTn>
                        </p:par>
                        <p:par>
                          <p:cTn id="7" fill="hold" nodeType="afterGroup">
                            <p:stCondLst>
                              <p:cond delay="60000"/>
                            </p:stCondLst>
                            <p:childTnLst>
                              <p:par>
                                <p:cTn id="8" presetID="1" presetClass="entr" presetSubtype="0" fill="hold" nodeType="afterEffect">
                                  <p:stCondLst>
                                    <p:cond delay="60000"/>
                                  </p:stCondLst>
                                  <p:childTnLst>
                                    <p:set>
                                      <p:cBhvr>
                                        <p:cTn id="9" dur="1" fill="hold">
                                          <p:stCondLst>
                                            <p:cond delay="0"/>
                                          </p:stCondLst>
                                        </p:cTn>
                                        <p:tgtEl>
                                          <p:spTgt spid="2089"/>
                                        </p:tgtEl>
                                        <p:attrNameLst>
                                          <p:attrName>style.visibility</p:attrName>
                                        </p:attrNameLst>
                                      </p:cBhvr>
                                      <p:to>
                                        <p:strVal val="visible"/>
                                      </p:to>
                                    </p:set>
                                  </p:childTnLst>
                                </p:cTn>
                              </p:par>
                            </p:childTnLst>
                          </p:cTn>
                        </p:par>
                        <p:par>
                          <p:cTn id="10" fill="hold" nodeType="afterGroup">
                            <p:stCondLst>
                              <p:cond delay="120000"/>
                            </p:stCondLst>
                            <p:childTnLst>
                              <p:par>
                                <p:cTn id="11" presetID="1" presetClass="entr" presetSubtype="0" fill="hold" nodeType="afterEffect">
                                  <p:stCondLst>
                                    <p:cond delay="60000"/>
                                  </p:stCondLst>
                                  <p:childTnLst>
                                    <p:set>
                                      <p:cBhvr>
                                        <p:cTn id="12" dur="1" fill="hold">
                                          <p:stCondLst>
                                            <p:cond delay="0"/>
                                          </p:stCondLst>
                                        </p:cTn>
                                        <p:tgtEl>
                                          <p:spTgt spid="2088"/>
                                        </p:tgtEl>
                                        <p:attrNameLst>
                                          <p:attrName>style.visibility</p:attrName>
                                        </p:attrNameLst>
                                      </p:cBhvr>
                                      <p:to>
                                        <p:strVal val="visible"/>
                                      </p:to>
                                    </p:set>
                                  </p:childTnLst>
                                </p:cTn>
                              </p:par>
                            </p:childTnLst>
                          </p:cTn>
                        </p:par>
                        <p:par>
                          <p:cTn id="13" fill="hold" nodeType="afterGroup">
                            <p:stCondLst>
                              <p:cond delay="180000"/>
                            </p:stCondLst>
                            <p:childTnLst>
                              <p:par>
                                <p:cTn id="14" presetID="1" presetClass="entr" presetSubtype="0" fill="hold" nodeType="afterEffect">
                                  <p:stCondLst>
                                    <p:cond delay="60000"/>
                                  </p:stCondLst>
                                  <p:childTnLst>
                                    <p:set>
                                      <p:cBhvr>
                                        <p:cTn id="15" dur="1" fill="hold">
                                          <p:stCondLst>
                                            <p:cond delay="0"/>
                                          </p:stCondLst>
                                        </p:cTn>
                                        <p:tgtEl>
                                          <p:spTgt spid="2087"/>
                                        </p:tgtEl>
                                        <p:attrNameLst>
                                          <p:attrName>style.visibility</p:attrName>
                                        </p:attrNameLst>
                                      </p:cBhvr>
                                      <p:to>
                                        <p:strVal val="visible"/>
                                      </p:to>
                                    </p:set>
                                  </p:childTnLst>
                                </p:cTn>
                              </p:par>
                            </p:childTnLst>
                          </p:cTn>
                        </p:par>
                        <p:par>
                          <p:cTn id="16" fill="hold" nodeType="afterGroup">
                            <p:stCondLst>
                              <p:cond delay="240000"/>
                            </p:stCondLst>
                            <p:childTnLst>
                              <p:par>
                                <p:cTn id="17" presetID="1" presetClass="entr" presetSubtype="0" fill="hold" nodeType="afterEffect">
                                  <p:stCondLst>
                                    <p:cond delay="60000"/>
                                  </p:stCondLst>
                                  <p:childTnLst>
                                    <p:set>
                                      <p:cBhvr>
                                        <p:cTn id="18" dur="1" fill="hold">
                                          <p:stCondLst>
                                            <p:cond delay="0"/>
                                          </p:stCondLst>
                                        </p:cTn>
                                        <p:tgtEl>
                                          <p:spTgt spid="2079"/>
                                        </p:tgtEl>
                                        <p:attrNameLst>
                                          <p:attrName>style.visibility</p:attrName>
                                        </p:attrNameLst>
                                      </p:cBhvr>
                                      <p:to>
                                        <p:strVal val="visible"/>
                                      </p:to>
                                    </p:set>
                                  </p:childTnLst>
                                </p:cTn>
                              </p:par>
                            </p:childTnLst>
                          </p:cTn>
                        </p:par>
                        <p:par>
                          <p:cTn id="19" fill="hold" nodeType="afterGroup">
                            <p:stCondLst>
                              <p:cond delay="300000"/>
                            </p:stCondLst>
                            <p:childTnLst>
                              <p:par>
                                <p:cTn id="20" presetID="1" presetClass="entr" presetSubtype="0" fill="hold" nodeType="afterEffect">
                                  <p:stCondLst>
                                    <p:cond delay="60000"/>
                                  </p:stCondLst>
                                  <p:childTnLst>
                                    <p:set>
                                      <p:cBhvr>
                                        <p:cTn id="21" dur="1" fill="hold">
                                          <p:stCondLst>
                                            <p:cond delay="0"/>
                                          </p:stCondLst>
                                        </p:cTn>
                                        <p:tgtEl>
                                          <p:spTgt spid="2085"/>
                                        </p:tgtEl>
                                        <p:attrNameLst>
                                          <p:attrName>style.visibility</p:attrName>
                                        </p:attrNameLst>
                                      </p:cBhvr>
                                      <p:to>
                                        <p:strVal val="visible"/>
                                      </p:to>
                                    </p:set>
                                  </p:childTnLst>
                                </p:cTn>
                              </p:par>
                            </p:childTnLst>
                          </p:cTn>
                        </p:par>
                        <p:par>
                          <p:cTn id="22" fill="hold" nodeType="afterGroup">
                            <p:stCondLst>
                              <p:cond delay="360000"/>
                            </p:stCondLst>
                            <p:childTnLst>
                              <p:par>
                                <p:cTn id="23" presetID="1" presetClass="entr" presetSubtype="0" fill="hold" nodeType="afterEffect">
                                  <p:stCondLst>
                                    <p:cond delay="60000"/>
                                  </p:stCondLst>
                                  <p:childTnLst>
                                    <p:set>
                                      <p:cBhvr>
                                        <p:cTn id="24" dur="1" fill="hold">
                                          <p:stCondLst>
                                            <p:cond delay="0"/>
                                          </p:stCondLst>
                                        </p:cTn>
                                        <p:tgtEl>
                                          <p:spTgt spid="2084"/>
                                        </p:tgtEl>
                                        <p:attrNameLst>
                                          <p:attrName>style.visibility</p:attrName>
                                        </p:attrNameLst>
                                      </p:cBhvr>
                                      <p:to>
                                        <p:strVal val="visible"/>
                                      </p:to>
                                    </p:set>
                                  </p:childTnLst>
                                </p:cTn>
                              </p:par>
                            </p:childTnLst>
                          </p:cTn>
                        </p:par>
                        <p:par>
                          <p:cTn id="25" fill="hold" nodeType="afterGroup">
                            <p:stCondLst>
                              <p:cond delay="420000"/>
                            </p:stCondLst>
                            <p:childTnLst>
                              <p:par>
                                <p:cTn id="26" presetID="1" presetClass="entr" presetSubtype="0" fill="hold" nodeType="afterEffect">
                                  <p:stCondLst>
                                    <p:cond delay="60000"/>
                                  </p:stCondLst>
                                  <p:childTnLst>
                                    <p:set>
                                      <p:cBhvr>
                                        <p:cTn id="27" dur="1" fill="hold">
                                          <p:stCondLst>
                                            <p:cond delay="0"/>
                                          </p:stCondLst>
                                        </p:cTn>
                                        <p:tgtEl>
                                          <p:spTgt spid="2083"/>
                                        </p:tgtEl>
                                        <p:attrNameLst>
                                          <p:attrName>style.visibility</p:attrName>
                                        </p:attrNameLst>
                                      </p:cBhvr>
                                      <p:to>
                                        <p:strVal val="visible"/>
                                      </p:to>
                                    </p:set>
                                  </p:childTnLst>
                                </p:cTn>
                              </p:par>
                            </p:childTnLst>
                          </p:cTn>
                        </p:par>
                        <p:par>
                          <p:cTn id="28" fill="hold" nodeType="afterGroup">
                            <p:stCondLst>
                              <p:cond delay="480000"/>
                            </p:stCondLst>
                            <p:childTnLst>
                              <p:par>
                                <p:cTn id="29" presetID="1" presetClass="entr" presetSubtype="0" fill="hold" nodeType="afterEffect">
                                  <p:stCondLst>
                                    <p:cond delay="60000"/>
                                  </p:stCondLst>
                                  <p:childTnLst>
                                    <p:set>
                                      <p:cBhvr>
                                        <p:cTn id="30" dur="1" fill="hold">
                                          <p:stCondLst>
                                            <p:cond delay="0"/>
                                          </p:stCondLst>
                                        </p:cTn>
                                        <p:tgtEl>
                                          <p:spTgt spid="2082"/>
                                        </p:tgtEl>
                                        <p:attrNameLst>
                                          <p:attrName>style.visibility</p:attrName>
                                        </p:attrNameLst>
                                      </p:cBhvr>
                                      <p:to>
                                        <p:strVal val="visible"/>
                                      </p:to>
                                    </p:set>
                                  </p:childTnLst>
                                </p:cTn>
                              </p:par>
                            </p:childTnLst>
                          </p:cTn>
                        </p:par>
                        <p:par>
                          <p:cTn id="31" fill="hold" nodeType="afterGroup">
                            <p:stCondLst>
                              <p:cond delay="540000"/>
                            </p:stCondLst>
                            <p:childTnLst>
                              <p:par>
                                <p:cTn id="32" presetID="1" presetClass="entr" presetSubtype="0" fill="hold" nodeType="afterEffect">
                                  <p:stCondLst>
                                    <p:cond delay="30000"/>
                                  </p:stCondLst>
                                  <p:childTnLst>
                                    <p:set>
                                      <p:cBhvr>
                                        <p:cTn id="33" dur="1" fill="hold">
                                          <p:stCondLst>
                                            <p:cond delay="0"/>
                                          </p:stCondLst>
                                        </p:cTn>
                                        <p:tgtEl>
                                          <p:spTgt spid="2080"/>
                                        </p:tgtEl>
                                        <p:attrNameLst>
                                          <p:attrName>style.visibility</p:attrName>
                                        </p:attrNameLst>
                                      </p:cBhvr>
                                      <p:to>
                                        <p:strVal val="visible"/>
                                      </p:to>
                                    </p:set>
                                  </p:childTnLst>
                                </p:cTn>
                              </p:par>
                            </p:childTnLst>
                          </p:cTn>
                        </p:par>
                        <p:par>
                          <p:cTn id="34" fill="hold" nodeType="afterGroup">
                            <p:stCondLst>
                              <p:cond delay="570000"/>
                            </p:stCondLst>
                            <p:childTnLst>
                              <p:par>
                                <p:cTn id="35" presetID="1" presetClass="entr" presetSubtype="0" fill="hold" nodeType="afterEffect">
                                  <p:stCondLst>
                                    <p:cond delay="30000"/>
                                  </p:stCondLst>
                                  <p:childTnLst>
                                    <p:set>
                                      <p:cBhvr>
                                        <p:cTn id="36" dur="1" fill="hold">
                                          <p:stCondLst>
                                            <p:cond delay="0"/>
                                          </p:stCondLst>
                                        </p:cTn>
                                        <p:tgtEl>
                                          <p:spTgt spid="2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0"/>
            <a:ext cx="7665347" cy="5546035"/>
          </a:xfrm>
        </p:spPr>
        <p:txBody>
          <a:bodyPr>
            <a:noAutofit/>
          </a:bodyPr>
          <a:lstStyle/>
          <a:p>
            <a:r>
              <a:rPr lang="en-US" sz="5400" dirty="0"/>
              <a:t>How can we use the Primary Intervention Rating Scale (PIRS) data to revise our </a:t>
            </a:r>
            <a:r>
              <a:rPr lang="en-US" sz="5400" b="1" dirty="0"/>
              <a:t>Ci3T Blueprint A Primary (Tier 1) Plan</a:t>
            </a:r>
            <a:r>
              <a:rPr lang="en-US" sz="5400" dirty="0"/>
              <a:t>?</a:t>
            </a:r>
          </a:p>
        </p:txBody>
      </p:sp>
      <p:pic>
        <p:nvPicPr>
          <p:cNvPr id="5" name="Picture 4">
            <a:extLst>
              <a:ext uri="{FF2B5EF4-FFF2-40B4-BE49-F238E27FC236}">
                <a16:creationId xmlns:a16="http://schemas.microsoft.com/office/drawing/2014/main" id="{5BBA7310-64CD-4497-8542-F0F40CCF4AA4}"/>
              </a:ext>
            </a:extLst>
          </p:cNvPr>
          <p:cNvPicPr>
            <a:picLocks noChangeAspect="1"/>
          </p:cNvPicPr>
          <p:nvPr/>
        </p:nvPicPr>
        <p:blipFill>
          <a:blip r:embed="rId2"/>
          <a:stretch>
            <a:fillRect/>
          </a:stretch>
        </p:blipFill>
        <p:spPr>
          <a:xfrm>
            <a:off x="6713097" y="258874"/>
            <a:ext cx="2220458" cy="285740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2268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dirty="0"/>
              <a:t>Revising Your Ci3T Plan</a:t>
            </a:r>
          </a:p>
        </p:txBody>
      </p:sp>
      <p:sp>
        <p:nvSpPr>
          <p:cNvPr id="4" name="Content Placeholder 3"/>
          <p:cNvSpPr>
            <a:spLocks noGrp="1"/>
          </p:cNvSpPr>
          <p:nvPr>
            <p:ph idx="1"/>
          </p:nvPr>
        </p:nvSpPr>
        <p:spPr>
          <a:xfrm>
            <a:off x="628650" y="1825624"/>
            <a:ext cx="6716367" cy="5019941"/>
          </a:xfrm>
        </p:spPr>
        <p:txBody>
          <a:bodyPr>
            <a:normAutofit/>
          </a:bodyPr>
          <a:lstStyle/>
          <a:p>
            <a:pPr marL="0" indent="0">
              <a:buNone/>
              <a:defRPr/>
            </a:pPr>
            <a:r>
              <a:rPr lang="en-US" dirty="0">
                <a:solidFill>
                  <a:schemeClr val="accent5">
                    <a:lumMod val="75000"/>
                  </a:schemeClr>
                </a:solidFill>
                <a:cs typeface="Arial" pitchFamily="34" charset="0"/>
              </a:rPr>
              <a:t>Please</a:t>
            </a:r>
            <a:r>
              <a:rPr lang="en-US" dirty="0">
                <a:cs typeface="Arial" pitchFamily="34" charset="0"/>
              </a:rPr>
              <a:t> </a:t>
            </a:r>
          </a:p>
          <a:p>
            <a:pPr marL="514350" indent="-514350">
              <a:spcBef>
                <a:spcPts val="0"/>
              </a:spcBef>
              <a:buAutoNum type="arabicPeriod"/>
              <a:defRPr/>
            </a:pPr>
            <a:r>
              <a:rPr lang="en-US" dirty="0">
                <a:cs typeface="Arial" pitchFamily="34" charset="0"/>
              </a:rPr>
              <a:t>Revise Ci3T Blueprints A-D based on </a:t>
            </a:r>
            <a:br>
              <a:rPr lang="en-US" dirty="0">
                <a:cs typeface="Arial" pitchFamily="34" charset="0"/>
              </a:rPr>
            </a:br>
            <a:r>
              <a:rPr lang="en-US" dirty="0">
                <a:cs typeface="Arial" pitchFamily="34" charset="0"/>
              </a:rPr>
              <a:t>PIRS feedback and be sure to </a:t>
            </a:r>
            <a:r>
              <a:rPr lang="en-US" dirty="0">
                <a:solidFill>
                  <a:schemeClr val="accent1"/>
                </a:solidFill>
                <a:cs typeface="Arial" pitchFamily="34" charset="0"/>
              </a:rPr>
              <a:t>name</a:t>
            </a:r>
            <a:r>
              <a:rPr lang="en-US" dirty="0">
                <a:cs typeface="Arial" pitchFamily="34" charset="0"/>
              </a:rPr>
              <a:t> your programs and curricula (e.g., social skills program).</a:t>
            </a:r>
          </a:p>
          <a:p>
            <a:pPr marL="514350" indent="-514350">
              <a:buAutoNum type="arabicPeriod"/>
              <a:defRPr/>
            </a:pPr>
            <a:r>
              <a:rPr lang="en-US" dirty="0">
                <a:cs typeface="Arial" pitchFamily="34" charset="0"/>
              </a:rPr>
              <a:t>Use </a:t>
            </a:r>
            <a:r>
              <a:rPr lang="en-US" b="1" dirty="0"/>
              <a:t>R08 PIRS Feedback to Faculty and Staff</a:t>
            </a:r>
            <a:r>
              <a:rPr lang="en-US" dirty="0"/>
              <a:t> to </a:t>
            </a:r>
            <a:r>
              <a:rPr lang="en-US" dirty="0">
                <a:cs typeface="Arial" pitchFamily="34" charset="0"/>
              </a:rPr>
              <a:t>highlight feedback and explain changes.</a:t>
            </a:r>
          </a:p>
          <a:p>
            <a:pPr marL="514350" indent="-514350">
              <a:buAutoNum type="arabicPeriod"/>
              <a:defRPr/>
            </a:pPr>
            <a:r>
              <a:rPr lang="en-US" dirty="0">
                <a:cs typeface="Arial" pitchFamily="34" charset="0"/>
              </a:rPr>
              <a:t>Use the </a:t>
            </a:r>
            <a:r>
              <a:rPr lang="en-US" dirty="0"/>
              <a:t>d</a:t>
            </a:r>
            <a:r>
              <a:rPr lang="en-US" dirty="0">
                <a:cs typeface="Arial" pitchFamily="34" charset="0"/>
              </a:rPr>
              <a:t>raft email slide to send your presentation to faculty and staff along with </a:t>
            </a:r>
            <a:r>
              <a:rPr lang="en-US" b="1" dirty="0">
                <a:cs typeface="Arial" pitchFamily="34" charset="0"/>
              </a:rPr>
              <a:t>Ci3T Feedback Form </a:t>
            </a:r>
            <a:r>
              <a:rPr lang="en-US" dirty="0">
                <a:cs typeface="Arial" pitchFamily="34" charset="0"/>
              </a:rPr>
              <a:t>instructions.</a:t>
            </a:r>
          </a:p>
        </p:txBody>
      </p:sp>
      <p:grpSp>
        <p:nvGrpSpPr>
          <p:cNvPr id="10" name="Group 9"/>
          <p:cNvGrpSpPr/>
          <p:nvPr/>
        </p:nvGrpSpPr>
        <p:grpSpPr>
          <a:xfrm rot="21216813">
            <a:off x="6319896" y="141283"/>
            <a:ext cx="2686597" cy="2622288"/>
            <a:chOff x="2336800" y="-477078"/>
            <a:chExt cx="7515616" cy="7335078"/>
          </a:xfrm>
        </p:grpSpPr>
        <p:pic>
          <p:nvPicPr>
            <p:cNvPr id="11" name="Picture 10" title="Sticky note"/>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12" name="Picture 11" title="Push pin"/>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13" name="Rectangle 12"/>
          <p:cNvSpPr/>
          <p:nvPr/>
        </p:nvSpPr>
        <p:spPr>
          <a:xfrm rot="21230781">
            <a:off x="6542061" y="714326"/>
            <a:ext cx="2353107" cy="1938992"/>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R08 PIRS Feedback to Faculty and Staff</a:t>
            </a:r>
            <a:r>
              <a:rPr lang="en-US" sz="2000" dirty="0">
                <a:latin typeface="Arial" panose="020B0604020202020204" pitchFamily="34" charset="0"/>
                <a:cs typeface="Arial" panose="020B0604020202020204" pitchFamily="34" charset="0"/>
              </a:rPr>
              <a:t> is in Ci3T Leadership Team Resources folder</a:t>
            </a: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8" name="Picture 7" title="PIRS feedback powerpoint">
            <a:extLst>
              <a:ext uri="{FF2B5EF4-FFF2-40B4-BE49-F238E27FC236}">
                <a16:creationId xmlns:a16="http://schemas.microsoft.com/office/drawing/2014/main" id="{29681C87-B50F-D64A-8704-A5BB8C6BF9E6}"/>
              </a:ext>
            </a:extLst>
          </p:cNvPr>
          <p:cNvPicPr>
            <a:picLocks noChangeAspect="1"/>
          </p:cNvPicPr>
          <p:nvPr/>
        </p:nvPicPr>
        <p:blipFill>
          <a:blip r:embed="rId5"/>
          <a:stretch>
            <a:fillRect/>
          </a:stretch>
        </p:blipFill>
        <p:spPr>
          <a:xfrm>
            <a:off x="6881493" y="3916199"/>
            <a:ext cx="2120021" cy="1192512"/>
          </a:xfrm>
          <a:prstGeom prst="rect">
            <a:avLst/>
          </a:prstGeom>
          <a:ln>
            <a:solidFill>
              <a:schemeClr val="tx1">
                <a:lumMod val="50000"/>
                <a:lumOff val="50000"/>
              </a:schemeClr>
            </a:solidFill>
          </a:ln>
          <a:effectLst/>
        </p:spPr>
      </p:pic>
      <p:pic>
        <p:nvPicPr>
          <p:cNvPr id="9" name="Picture 8" title="PIRS feedback email">
            <a:extLst>
              <a:ext uri="{FF2B5EF4-FFF2-40B4-BE49-F238E27FC236}">
                <a16:creationId xmlns:a16="http://schemas.microsoft.com/office/drawing/2014/main" id="{2D144367-732E-194D-9220-1D76BEAD525A}"/>
              </a:ext>
            </a:extLst>
          </p:cNvPr>
          <p:cNvPicPr>
            <a:picLocks noChangeAspect="1"/>
          </p:cNvPicPr>
          <p:nvPr/>
        </p:nvPicPr>
        <p:blipFill>
          <a:blip r:embed="rId6"/>
          <a:stretch>
            <a:fillRect/>
          </a:stretch>
        </p:blipFill>
        <p:spPr>
          <a:xfrm>
            <a:off x="6881493" y="5296010"/>
            <a:ext cx="2121408" cy="1193292"/>
          </a:xfrm>
          <a:prstGeom prst="rect">
            <a:avLst/>
          </a:prstGeom>
          <a:ln>
            <a:solidFill>
              <a:schemeClr val="tx1">
                <a:lumMod val="50000"/>
                <a:lumOff val="50000"/>
              </a:schemeClr>
            </a:solidFill>
          </a:ln>
        </p:spPr>
      </p:pic>
    </p:spTree>
    <p:extLst>
      <p:ext uri="{BB962C8B-B14F-4D97-AF65-F5344CB8AC3E}">
        <p14:creationId xmlns:p14="http://schemas.microsoft.com/office/powerpoint/2010/main" val="4161263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IRS feedback powerpoint"/>
          <p:cNvPicPr>
            <a:picLocks noChangeAspect="1"/>
          </p:cNvPicPr>
          <p:nvPr/>
        </p:nvPicPr>
        <p:blipFill>
          <a:blip r:embed="rId3"/>
          <a:stretch>
            <a:fillRect/>
          </a:stretch>
        </p:blipFill>
        <p:spPr>
          <a:xfrm>
            <a:off x="193603" y="179088"/>
            <a:ext cx="4160147" cy="234008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3" name="Picture 2" title="PIRS feedback powerpoint"/>
          <p:cNvPicPr>
            <a:picLocks noChangeAspect="1"/>
          </p:cNvPicPr>
          <p:nvPr/>
        </p:nvPicPr>
        <p:blipFill>
          <a:blip r:embed="rId4"/>
          <a:stretch>
            <a:fillRect/>
          </a:stretch>
        </p:blipFill>
        <p:spPr>
          <a:xfrm>
            <a:off x="4799069" y="185278"/>
            <a:ext cx="4149142" cy="233389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18" name="Picture 17" title="PIRS feedback powerpoint"/>
          <p:cNvPicPr>
            <a:picLocks noChangeAspect="1"/>
          </p:cNvPicPr>
          <p:nvPr/>
        </p:nvPicPr>
        <p:blipFill>
          <a:blip r:embed="rId5"/>
          <a:stretch>
            <a:fillRect/>
          </a:stretch>
        </p:blipFill>
        <p:spPr>
          <a:xfrm>
            <a:off x="193603" y="2575696"/>
            <a:ext cx="4164232" cy="234238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19" name="Picture 18" title="PIRS feedback powerpoint"/>
          <p:cNvPicPr>
            <a:picLocks noChangeAspect="1"/>
          </p:cNvPicPr>
          <p:nvPr/>
        </p:nvPicPr>
        <p:blipFill>
          <a:blip r:embed="rId6"/>
          <a:stretch>
            <a:fillRect/>
          </a:stretch>
        </p:blipFill>
        <p:spPr>
          <a:xfrm>
            <a:off x="4783979" y="2575696"/>
            <a:ext cx="4164232" cy="234238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7" name="Picture 6" title="PIRS feedback email"/>
          <p:cNvPicPr>
            <a:picLocks noChangeAspect="1"/>
          </p:cNvPicPr>
          <p:nvPr/>
        </p:nvPicPr>
        <p:blipFill>
          <a:blip r:embed="rId7"/>
          <a:stretch>
            <a:fillRect/>
          </a:stretch>
        </p:blipFill>
        <p:spPr>
          <a:xfrm>
            <a:off x="2285489" y="4386524"/>
            <a:ext cx="4164232" cy="2342380"/>
          </a:xfrm>
          <a:prstGeom prst="rect">
            <a:avLst/>
          </a:prstGeom>
          <a:noFill/>
          <a:ln>
            <a:solidFill>
              <a:schemeClr val="tx1">
                <a:lumMod val="50000"/>
                <a:lumOff val="50000"/>
              </a:schemeClr>
            </a:solidFill>
          </a:ln>
        </p:spPr>
      </p:pic>
      <p:grpSp>
        <p:nvGrpSpPr>
          <p:cNvPr id="11" name="Group 10"/>
          <p:cNvGrpSpPr/>
          <p:nvPr/>
        </p:nvGrpSpPr>
        <p:grpSpPr>
          <a:xfrm rot="21216813">
            <a:off x="6319894" y="4094427"/>
            <a:ext cx="2686597" cy="2622288"/>
            <a:chOff x="2336800" y="-477078"/>
            <a:chExt cx="7515616" cy="7335078"/>
          </a:xfrm>
        </p:grpSpPr>
        <p:pic>
          <p:nvPicPr>
            <p:cNvPr id="12" name="Picture 11" title="Sticky note"/>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13" name="Picture 12" title="Push pin"/>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14" name="Rectangle 13"/>
          <p:cNvSpPr/>
          <p:nvPr/>
        </p:nvSpPr>
        <p:spPr>
          <a:xfrm rot="21230781">
            <a:off x="6528204" y="4647293"/>
            <a:ext cx="2353107" cy="1938992"/>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R08 PIRS Feedback to Faculty and Staff</a:t>
            </a:r>
            <a:r>
              <a:rPr lang="en-US" sz="2000" dirty="0">
                <a:latin typeface="Arial" panose="020B0604020202020204" pitchFamily="34" charset="0"/>
                <a:cs typeface="Arial" panose="020B0604020202020204" pitchFamily="34" charset="0"/>
              </a:rPr>
              <a:t> is in Ci3T Leadership Team Resources folder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265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Comprehensive, Integrated, Three-Tiered (Ci3T) Model of Prevention: Feedback Form</a:t>
            </a:r>
            <a:endParaRPr lang="en-US" dirty="0"/>
          </a:p>
        </p:txBody>
      </p:sp>
      <p:sp>
        <p:nvSpPr>
          <p:cNvPr id="3" name="Content Placeholder 2"/>
          <p:cNvSpPr>
            <a:spLocks noGrp="1"/>
          </p:cNvSpPr>
          <p:nvPr>
            <p:ph idx="1"/>
          </p:nvPr>
        </p:nvSpPr>
        <p:spPr>
          <a:xfrm>
            <a:off x="628650" y="1930400"/>
            <a:ext cx="5518150" cy="4927599"/>
          </a:xfrm>
        </p:spPr>
        <p:txBody>
          <a:bodyPr>
            <a:normAutofit lnSpcReduction="10000"/>
          </a:bodyPr>
          <a:lstStyle/>
          <a:p>
            <a:r>
              <a:rPr lang="en-US" dirty="0"/>
              <a:t>Social validity measure</a:t>
            </a:r>
          </a:p>
          <a:p>
            <a:r>
              <a:rPr lang="en-US" dirty="0"/>
              <a:t>Short</a:t>
            </a:r>
          </a:p>
          <a:p>
            <a:r>
              <a:rPr lang="en-US" dirty="0"/>
              <a:t>Complete by </a:t>
            </a:r>
            <a:r>
              <a:rPr lang="en-US" dirty="0">
                <a:solidFill>
                  <a:srgbClr val="FF0000"/>
                </a:solidFill>
              </a:rPr>
              <a:t>xx/xx/xx</a:t>
            </a:r>
          </a:p>
          <a:p>
            <a:pPr lvl="1"/>
            <a:r>
              <a:rPr lang="en-US" dirty="0"/>
              <a:t>to have your data by Session 6 on </a:t>
            </a:r>
            <a:r>
              <a:rPr lang="en-US" dirty="0">
                <a:solidFill>
                  <a:srgbClr val="FF0000"/>
                </a:solidFill>
              </a:rPr>
              <a:t>XX/XX/XX </a:t>
            </a:r>
          </a:p>
          <a:p>
            <a:r>
              <a:rPr lang="en-US" dirty="0"/>
              <a:t>We will email Qualtrics links at each school’s scheduled time </a:t>
            </a:r>
          </a:p>
          <a:p>
            <a:r>
              <a:rPr lang="en-US" dirty="0"/>
              <a:t>A faculty and staff meeting is encouraged but not required</a:t>
            </a:r>
          </a:p>
          <a:p>
            <a:r>
              <a:rPr lang="en-US" dirty="0">
                <a:solidFill>
                  <a:schemeClr val="accent5">
                    <a:lumMod val="75000"/>
                  </a:schemeClr>
                </a:solidFill>
              </a:rPr>
              <a:t>Draft email to faculty and staff now</a:t>
            </a:r>
          </a:p>
          <a:p>
            <a:pPr lvl="1"/>
            <a:r>
              <a:rPr lang="en-US" dirty="0"/>
              <a:t>We will follow your email with the survey link</a:t>
            </a:r>
          </a:p>
        </p:txBody>
      </p:sp>
      <p:pic>
        <p:nvPicPr>
          <p:cNvPr id="4" name="Picture 3" title="Ci3T Feedback Form"/>
          <p:cNvPicPr>
            <a:picLocks noChangeAspect="1"/>
          </p:cNvPicPr>
          <p:nvPr/>
        </p:nvPicPr>
        <p:blipFill>
          <a:blip r:embed="rId3"/>
          <a:stretch>
            <a:fillRect/>
          </a:stretch>
        </p:blipFill>
        <p:spPr>
          <a:xfrm>
            <a:off x="5787518" y="1416049"/>
            <a:ext cx="3185032" cy="414655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7727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rot="21216813">
            <a:off x="6319895" y="4094427"/>
            <a:ext cx="2686597" cy="2622288"/>
            <a:chOff x="2336800" y="-477078"/>
            <a:chExt cx="7515616" cy="7335078"/>
          </a:xfrm>
        </p:grpSpPr>
        <p:pic>
          <p:nvPicPr>
            <p:cNvPr id="20" name="Picture 19" title="Sticky note"/>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21" name="Picture 20" title="Push pin"/>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22" name="Rectangle 21"/>
          <p:cNvSpPr/>
          <p:nvPr/>
        </p:nvSpPr>
        <p:spPr>
          <a:xfrm rot="21230781">
            <a:off x="6528205" y="4647293"/>
            <a:ext cx="2353107" cy="1938992"/>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R08 PIRS Feedback to Faculty and Staff</a:t>
            </a:r>
            <a:r>
              <a:rPr lang="en-US" sz="2000" dirty="0">
                <a:latin typeface="Arial" panose="020B0604020202020204" pitchFamily="34" charset="0"/>
                <a:cs typeface="Arial" panose="020B0604020202020204" pitchFamily="34" charset="0"/>
              </a:rPr>
              <a:t> is in Ci3T Leadership Team Resources folder</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759527" y="4289275"/>
            <a:ext cx="4505990" cy="1938992"/>
          </a:xfrm>
          <a:prstGeom prst="rect">
            <a:avLst/>
          </a:prstGeom>
          <a:noFill/>
        </p:spPr>
        <p:txBody>
          <a:bodyPr wrap="square" rtlCol="0">
            <a:spAutoFit/>
          </a:bodyPr>
          <a:lstStyle/>
          <a:p>
            <a:pPr marL="285750" indent="-285750">
              <a:buFont typeface="Arial" charset="0"/>
              <a:buChar char="•"/>
            </a:pPr>
            <a:r>
              <a:rPr lang="en-US" sz="2400" dirty="0">
                <a:solidFill>
                  <a:schemeClr val="tx1">
                    <a:lumMod val="75000"/>
                    <a:lumOff val="25000"/>
                  </a:schemeClr>
                </a:solidFill>
              </a:rPr>
              <a:t>Revise Ci3T Blueprints A-D</a:t>
            </a:r>
          </a:p>
          <a:p>
            <a:pPr marL="285750" indent="-285750">
              <a:buFont typeface="Arial" charset="0"/>
              <a:buChar char="•"/>
            </a:pPr>
            <a:r>
              <a:rPr lang="en-US" sz="2400" dirty="0">
                <a:solidFill>
                  <a:schemeClr val="tx1">
                    <a:lumMod val="75000"/>
                    <a:lumOff val="25000"/>
                  </a:schemeClr>
                </a:solidFill>
              </a:rPr>
              <a:t>Create </a:t>
            </a:r>
            <a:r>
              <a:rPr lang="en-US" sz="2400" b="1" dirty="0">
                <a:solidFill>
                  <a:schemeClr val="tx1">
                    <a:lumMod val="75000"/>
                    <a:lumOff val="25000"/>
                  </a:schemeClr>
                </a:solidFill>
              </a:rPr>
              <a:t>R08 PIRS Feedback to Faculty and Staff</a:t>
            </a:r>
            <a:endParaRPr lang="en-US" sz="2400" dirty="0">
              <a:solidFill>
                <a:schemeClr val="tx1">
                  <a:lumMod val="75000"/>
                  <a:lumOff val="25000"/>
                </a:schemeClr>
              </a:solidFill>
            </a:endParaRPr>
          </a:p>
          <a:p>
            <a:pPr marL="285750" indent="-285750">
              <a:buFont typeface="Arial" charset="0"/>
              <a:buChar char="•"/>
            </a:pPr>
            <a:r>
              <a:rPr lang="en-US" sz="2400" dirty="0">
                <a:solidFill>
                  <a:schemeClr val="tx1">
                    <a:lumMod val="75000"/>
                    <a:lumOff val="25000"/>
                  </a:schemeClr>
                </a:solidFill>
              </a:rPr>
              <a:t>Draft email to faculty and staff</a:t>
            </a:r>
          </a:p>
          <a:p>
            <a:pPr algn="ctr"/>
            <a:r>
              <a:rPr lang="en-US" sz="2400" b="1" dirty="0">
                <a:solidFill>
                  <a:schemeClr val="accent5">
                    <a:lumMod val="75000"/>
                  </a:schemeClr>
                </a:solidFill>
              </a:rPr>
              <a:t>20 minutes</a:t>
            </a:r>
          </a:p>
        </p:txBody>
      </p:sp>
      <p:pic>
        <p:nvPicPr>
          <p:cNvPr id="24" name="20">
            <a:extLst>
              <a:ext uri="{FF2B5EF4-FFF2-40B4-BE49-F238E27FC236}">
                <a16:creationId xmlns:a16="http://schemas.microsoft.com/office/drawing/2014/main" id="{F4564675-D1A0-D64D-B3FE-CA74547052AD}"/>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tretch>
            <a:fillRect/>
          </a:stretch>
        </p:blipFill>
        <p:spPr bwMode="auto">
          <a:xfrm>
            <a:off x="2033588" y="2276478"/>
            <a:ext cx="5076825" cy="1847850"/>
          </a:xfrm>
          <a:prstGeom prst="rect">
            <a:avLst/>
          </a:prstGeom>
          <a:noFill/>
        </p:spPr>
      </p:pic>
      <p:pic>
        <p:nvPicPr>
          <p:cNvPr id="26" name="19">
            <a:extLst>
              <a:ext uri="{FF2B5EF4-FFF2-40B4-BE49-F238E27FC236}">
                <a16:creationId xmlns:a16="http://schemas.microsoft.com/office/drawing/2014/main" id="{73E47858-7FD5-DE43-A388-8021D4B08E57}"/>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tretch>
            <a:fillRect/>
          </a:stretch>
        </p:blipFill>
        <p:spPr bwMode="auto">
          <a:xfrm>
            <a:off x="2033588" y="2276478"/>
            <a:ext cx="5076825" cy="1847850"/>
          </a:xfrm>
          <a:prstGeom prst="rect">
            <a:avLst/>
          </a:prstGeom>
          <a:noFill/>
        </p:spPr>
      </p:pic>
      <p:pic>
        <p:nvPicPr>
          <p:cNvPr id="27" name="18">
            <a:extLst>
              <a:ext uri="{FF2B5EF4-FFF2-40B4-BE49-F238E27FC236}">
                <a16:creationId xmlns:a16="http://schemas.microsoft.com/office/drawing/2014/main" id="{53B3066F-97E4-3B48-8AE0-BB12DF50C080}"/>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tretch>
            <a:fillRect/>
          </a:stretch>
        </p:blipFill>
        <p:spPr bwMode="auto">
          <a:xfrm>
            <a:off x="2033588" y="2276478"/>
            <a:ext cx="5076825" cy="1847850"/>
          </a:xfrm>
          <a:prstGeom prst="rect">
            <a:avLst/>
          </a:prstGeom>
          <a:noFill/>
        </p:spPr>
      </p:pic>
      <p:pic>
        <p:nvPicPr>
          <p:cNvPr id="28" name="17">
            <a:extLst>
              <a:ext uri="{FF2B5EF4-FFF2-40B4-BE49-F238E27FC236}">
                <a16:creationId xmlns:a16="http://schemas.microsoft.com/office/drawing/2014/main" id="{4AACAA03-B1E3-CF45-A8E2-ACE883477259}"/>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tretch>
            <a:fillRect/>
          </a:stretch>
        </p:blipFill>
        <p:spPr bwMode="auto">
          <a:xfrm>
            <a:off x="2033588" y="2276478"/>
            <a:ext cx="5076825" cy="1847850"/>
          </a:xfrm>
          <a:prstGeom prst="rect">
            <a:avLst/>
          </a:prstGeom>
          <a:noFill/>
        </p:spPr>
      </p:pic>
      <p:pic>
        <p:nvPicPr>
          <p:cNvPr id="29" name="16">
            <a:extLst>
              <a:ext uri="{FF2B5EF4-FFF2-40B4-BE49-F238E27FC236}">
                <a16:creationId xmlns:a16="http://schemas.microsoft.com/office/drawing/2014/main" id="{90C690D4-B5D1-2C44-A329-9A090D48284E}"/>
              </a:ext>
            </a:extLst>
          </p:cNvPr>
          <p:cNvPicPr>
            <a:picLocks noChangeAspect="1" noChangeArrowheads="1"/>
          </p:cNvPicPr>
          <p:nvPr/>
        </p:nvPicPr>
        <p:blipFill>
          <a:blip r:embed="rId9">
            <a:grayscl/>
            <a:extLst>
              <a:ext uri="{28A0092B-C50C-407E-A947-70E740481C1C}">
                <a14:useLocalDpi xmlns:a14="http://schemas.microsoft.com/office/drawing/2010/main" val="0"/>
              </a:ext>
            </a:extLst>
          </a:blip>
          <a:stretch>
            <a:fillRect/>
          </a:stretch>
        </p:blipFill>
        <p:spPr bwMode="auto">
          <a:xfrm>
            <a:off x="2033588" y="2276478"/>
            <a:ext cx="5076825" cy="1847850"/>
          </a:xfrm>
          <a:prstGeom prst="rect">
            <a:avLst/>
          </a:prstGeom>
          <a:noFill/>
        </p:spPr>
      </p:pic>
      <p:pic>
        <p:nvPicPr>
          <p:cNvPr id="30" name="Picture 47" descr="15yellow">
            <a:extLst>
              <a:ext uri="{FF2B5EF4-FFF2-40B4-BE49-F238E27FC236}">
                <a16:creationId xmlns:a16="http://schemas.microsoft.com/office/drawing/2014/main" id="{4FB6B61F-DA36-E642-86D7-9B8F931D0420}"/>
              </a:ext>
            </a:extLst>
          </p:cNvPr>
          <p:cNvPicPr>
            <a:picLocks noChangeAspect="1" noChangeArrowheads="1"/>
          </p:cNvPicPr>
          <p:nvPr/>
        </p:nvPicPr>
        <p:blipFill>
          <a:blip r:embed="rId10" cstate="print">
            <a:grayscl/>
          </a:blip>
          <a:srcRect/>
          <a:stretch>
            <a:fillRect/>
          </a:stretch>
        </p:blipFill>
        <p:spPr bwMode="auto">
          <a:xfrm>
            <a:off x="2033588" y="2276478"/>
            <a:ext cx="5076825" cy="1847850"/>
          </a:xfrm>
          <a:prstGeom prst="rect">
            <a:avLst/>
          </a:prstGeom>
          <a:noFill/>
        </p:spPr>
      </p:pic>
      <p:pic>
        <p:nvPicPr>
          <p:cNvPr id="31" name="Picture 51" descr="14yellow">
            <a:extLst>
              <a:ext uri="{FF2B5EF4-FFF2-40B4-BE49-F238E27FC236}">
                <a16:creationId xmlns:a16="http://schemas.microsoft.com/office/drawing/2014/main" id="{02238F96-EF2A-5849-B585-6E6745FA8B63}"/>
              </a:ext>
            </a:extLst>
          </p:cNvPr>
          <p:cNvPicPr>
            <a:picLocks noChangeAspect="1" noChangeArrowheads="1"/>
          </p:cNvPicPr>
          <p:nvPr/>
        </p:nvPicPr>
        <p:blipFill>
          <a:blip r:embed="rId11" cstate="print">
            <a:grayscl/>
          </a:blip>
          <a:srcRect/>
          <a:stretch>
            <a:fillRect/>
          </a:stretch>
        </p:blipFill>
        <p:spPr bwMode="auto">
          <a:xfrm>
            <a:off x="2033588" y="2276478"/>
            <a:ext cx="5076825" cy="1847850"/>
          </a:xfrm>
          <a:prstGeom prst="rect">
            <a:avLst/>
          </a:prstGeom>
          <a:noFill/>
        </p:spPr>
      </p:pic>
      <p:pic>
        <p:nvPicPr>
          <p:cNvPr id="32" name="Picture 50" descr="13yellow">
            <a:extLst>
              <a:ext uri="{FF2B5EF4-FFF2-40B4-BE49-F238E27FC236}">
                <a16:creationId xmlns:a16="http://schemas.microsoft.com/office/drawing/2014/main" id="{06362CF5-294F-094E-BE8C-F3CD81AEFB2F}"/>
              </a:ext>
            </a:extLst>
          </p:cNvPr>
          <p:cNvPicPr>
            <a:picLocks noChangeAspect="1" noChangeArrowheads="1"/>
          </p:cNvPicPr>
          <p:nvPr/>
        </p:nvPicPr>
        <p:blipFill>
          <a:blip r:embed="rId12" cstate="print">
            <a:grayscl/>
          </a:blip>
          <a:srcRect/>
          <a:stretch>
            <a:fillRect/>
          </a:stretch>
        </p:blipFill>
        <p:spPr bwMode="auto">
          <a:xfrm>
            <a:off x="2033588" y="2276478"/>
            <a:ext cx="5076825" cy="1847850"/>
          </a:xfrm>
          <a:prstGeom prst="rect">
            <a:avLst/>
          </a:prstGeom>
          <a:noFill/>
        </p:spPr>
      </p:pic>
      <p:pic>
        <p:nvPicPr>
          <p:cNvPr id="33" name="Picture 49" descr="12yellow">
            <a:extLst>
              <a:ext uri="{FF2B5EF4-FFF2-40B4-BE49-F238E27FC236}">
                <a16:creationId xmlns:a16="http://schemas.microsoft.com/office/drawing/2014/main" id="{36B954B8-5410-9745-848E-20AD5D039725}"/>
              </a:ext>
            </a:extLst>
          </p:cNvPr>
          <p:cNvPicPr>
            <a:picLocks noChangeAspect="1" noChangeArrowheads="1"/>
          </p:cNvPicPr>
          <p:nvPr/>
        </p:nvPicPr>
        <p:blipFill>
          <a:blip r:embed="rId13" cstate="print">
            <a:grayscl/>
          </a:blip>
          <a:srcRect/>
          <a:stretch>
            <a:fillRect/>
          </a:stretch>
        </p:blipFill>
        <p:spPr bwMode="auto">
          <a:xfrm>
            <a:off x="2033588" y="2276478"/>
            <a:ext cx="5076825" cy="1847850"/>
          </a:xfrm>
          <a:prstGeom prst="rect">
            <a:avLst/>
          </a:prstGeom>
          <a:noFill/>
        </p:spPr>
      </p:pic>
      <p:pic>
        <p:nvPicPr>
          <p:cNvPr id="34" name="Picture 48" descr="11yellow">
            <a:extLst>
              <a:ext uri="{FF2B5EF4-FFF2-40B4-BE49-F238E27FC236}">
                <a16:creationId xmlns:a16="http://schemas.microsoft.com/office/drawing/2014/main" id="{37292485-095F-AA4B-A2F8-521AEA1EFA06}"/>
              </a:ext>
            </a:extLst>
          </p:cNvPr>
          <p:cNvPicPr>
            <a:picLocks noChangeAspect="1" noChangeArrowheads="1"/>
          </p:cNvPicPr>
          <p:nvPr/>
        </p:nvPicPr>
        <p:blipFill>
          <a:blip r:embed="rId14" cstate="print">
            <a:grayscl/>
          </a:blip>
          <a:srcRect/>
          <a:stretch>
            <a:fillRect/>
          </a:stretch>
        </p:blipFill>
        <p:spPr bwMode="auto">
          <a:xfrm>
            <a:off x="2033588" y="2276478"/>
            <a:ext cx="5076825" cy="1847850"/>
          </a:xfrm>
          <a:prstGeom prst="rect">
            <a:avLst/>
          </a:prstGeom>
          <a:noFill/>
        </p:spPr>
      </p:pic>
      <p:pic>
        <p:nvPicPr>
          <p:cNvPr id="35" name="Picture 42" descr="10yellow">
            <a:extLst>
              <a:ext uri="{FF2B5EF4-FFF2-40B4-BE49-F238E27FC236}">
                <a16:creationId xmlns:a16="http://schemas.microsoft.com/office/drawing/2014/main" id="{D8D32385-EEE0-1444-BBF8-9EAF2842F84B}"/>
              </a:ext>
            </a:extLst>
          </p:cNvPr>
          <p:cNvPicPr>
            <a:picLocks noChangeAspect="1" noChangeArrowheads="1"/>
          </p:cNvPicPr>
          <p:nvPr/>
        </p:nvPicPr>
        <p:blipFill>
          <a:blip r:embed="rId15" cstate="print">
            <a:grayscl/>
          </a:blip>
          <a:srcRect/>
          <a:stretch>
            <a:fillRect/>
          </a:stretch>
        </p:blipFill>
        <p:spPr bwMode="auto">
          <a:xfrm>
            <a:off x="2033588" y="2276478"/>
            <a:ext cx="5076825" cy="1847850"/>
          </a:xfrm>
          <a:prstGeom prst="rect">
            <a:avLst/>
          </a:prstGeom>
          <a:noFill/>
        </p:spPr>
      </p:pic>
      <p:pic>
        <p:nvPicPr>
          <p:cNvPr id="36" name="Picture 46" descr="9yellow">
            <a:extLst>
              <a:ext uri="{FF2B5EF4-FFF2-40B4-BE49-F238E27FC236}">
                <a16:creationId xmlns:a16="http://schemas.microsoft.com/office/drawing/2014/main" id="{6FAE4CC3-3E09-E44C-952D-E6B2EAF51502}"/>
              </a:ext>
            </a:extLst>
          </p:cNvPr>
          <p:cNvPicPr>
            <a:picLocks noChangeAspect="1" noChangeArrowheads="1"/>
          </p:cNvPicPr>
          <p:nvPr/>
        </p:nvPicPr>
        <p:blipFill>
          <a:blip r:embed="rId16" cstate="print">
            <a:grayscl/>
          </a:blip>
          <a:srcRect/>
          <a:stretch>
            <a:fillRect/>
          </a:stretch>
        </p:blipFill>
        <p:spPr bwMode="auto">
          <a:xfrm>
            <a:off x="2033588" y="2276478"/>
            <a:ext cx="5076825" cy="1847850"/>
          </a:xfrm>
          <a:prstGeom prst="rect">
            <a:avLst/>
          </a:prstGeom>
          <a:noFill/>
        </p:spPr>
      </p:pic>
      <p:pic>
        <p:nvPicPr>
          <p:cNvPr id="37" name="Picture 45" descr="8yellow">
            <a:extLst>
              <a:ext uri="{FF2B5EF4-FFF2-40B4-BE49-F238E27FC236}">
                <a16:creationId xmlns:a16="http://schemas.microsoft.com/office/drawing/2014/main" id="{B3415AFA-21CB-7440-882C-45AB8872801A}"/>
              </a:ext>
            </a:extLst>
          </p:cNvPr>
          <p:cNvPicPr>
            <a:picLocks noChangeAspect="1" noChangeArrowheads="1"/>
          </p:cNvPicPr>
          <p:nvPr/>
        </p:nvPicPr>
        <p:blipFill>
          <a:blip r:embed="rId17" cstate="print">
            <a:grayscl/>
          </a:blip>
          <a:srcRect/>
          <a:stretch>
            <a:fillRect/>
          </a:stretch>
        </p:blipFill>
        <p:spPr bwMode="auto">
          <a:xfrm>
            <a:off x="2033588" y="2276478"/>
            <a:ext cx="5076825" cy="1847850"/>
          </a:xfrm>
          <a:prstGeom prst="rect">
            <a:avLst/>
          </a:prstGeom>
          <a:noFill/>
        </p:spPr>
      </p:pic>
      <p:pic>
        <p:nvPicPr>
          <p:cNvPr id="38" name="Picture 44" descr="7yellow">
            <a:extLst>
              <a:ext uri="{FF2B5EF4-FFF2-40B4-BE49-F238E27FC236}">
                <a16:creationId xmlns:a16="http://schemas.microsoft.com/office/drawing/2014/main" id="{9C697621-CE4B-DD49-AB4C-DC5BD727859B}"/>
              </a:ext>
            </a:extLst>
          </p:cNvPr>
          <p:cNvPicPr>
            <a:picLocks noChangeAspect="1" noChangeArrowheads="1"/>
          </p:cNvPicPr>
          <p:nvPr/>
        </p:nvPicPr>
        <p:blipFill>
          <a:blip r:embed="rId18" cstate="print">
            <a:grayscl/>
          </a:blip>
          <a:srcRect/>
          <a:stretch>
            <a:fillRect/>
          </a:stretch>
        </p:blipFill>
        <p:spPr bwMode="auto">
          <a:xfrm>
            <a:off x="2033588" y="2276478"/>
            <a:ext cx="5076825" cy="1847850"/>
          </a:xfrm>
          <a:prstGeom prst="rect">
            <a:avLst/>
          </a:prstGeom>
          <a:noFill/>
        </p:spPr>
      </p:pic>
      <p:pic>
        <p:nvPicPr>
          <p:cNvPr id="39" name="Picture 43" descr="6yellow">
            <a:extLst>
              <a:ext uri="{FF2B5EF4-FFF2-40B4-BE49-F238E27FC236}">
                <a16:creationId xmlns:a16="http://schemas.microsoft.com/office/drawing/2014/main" id="{4C722016-A797-2846-A064-1D2EDEC96DFA}"/>
              </a:ext>
            </a:extLst>
          </p:cNvPr>
          <p:cNvPicPr>
            <a:picLocks noChangeAspect="1" noChangeArrowheads="1"/>
          </p:cNvPicPr>
          <p:nvPr/>
        </p:nvPicPr>
        <p:blipFill>
          <a:blip r:embed="rId19" cstate="print">
            <a:grayscl/>
          </a:blip>
          <a:srcRect/>
          <a:stretch>
            <a:fillRect/>
          </a:stretch>
        </p:blipFill>
        <p:spPr bwMode="auto">
          <a:xfrm>
            <a:off x="2033588" y="2276478"/>
            <a:ext cx="5076825" cy="1847850"/>
          </a:xfrm>
          <a:prstGeom prst="rect">
            <a:avLst/>
          </a:prstGeom>
          <a:noFill/>
        </p:spPr>
      </p:pic>
      <p:pic>
        <p:nvPicPr>
          <p:cNvPr id="40" name="Picture 39" descr="5yellow">
            <a:extLst>
              <a:ext uri="{FF2B5EF4-FFF2-40B4-BE49-F238E27FC236}">
                <a16:creationId xmlns:a16="http://schemas.microsoft.com/office/drawing/2014/main" id="{0E2FD438-B4E2-264C-B669-D92D1F1E9D84}"/>
              </a:ext>
            </a:extLst>
          </p:cNvPr>
          <p:cNvPicPr>
            <a:picLocks noChangeAspect="1" noChangeArrowheads="1"/>
          </p:cNvPicPr>
          <p:nvPr/>
        </p:nvPicPr>
        <p:blipFill>
          <a:blip r:embed="rId20" cstate="print">
            <a:grayscl/>
          </a:blip>
          <a:srcRect/>
          <a:stretch>
            <a:fillRect/>
          </a:stretch>
        </p:blipFill>
        <p:spPr bwMode="auto">
          <a:xfrm>
            <a:off x="2033588" y="2276478"/>
            <a:ext cx="5076825" cy="1847850"/>
          </a:xfrm>
          <a:prstGeom prst="rect">
            <a:avLst/>
          </a:prstGeom>
          <a:noFill/>
        </p:spPr>
      </p:pic>
      <p:pic>
        <p:nvPicPr>
          <p:cNvPr id="41" name="Picture 40" descr="4yellow">
            <a:extLst>
              <a:ext uri="{FF2B5EF4-FFF2-40B4-BE49-F238E27FC236}">
                <a16:creationId xmlns:a16="http://schemas.microsoft.com/office/drawing/2014/main" id="{66EA92A6-F65C-AC44-8081-89AC74F14FEC}"/>
              </a:ext>
            </a:extLst>
          </p:cNvPr>
          <p:cNvPicPr>
            <a:picLocks noChangeAspect="1" noChangeArrowheads="1"/>
          </p:cNvPicPr>
          <p:nvPr/>
        </p:nvPicPr>
        <p:blipFill>
          <a:blip r:embed="rId21" cstate="print">
            <a:grayscl/>
          </a:blip>
          <a:srcRect/>
          <a:stretch>
            <a:fillRect/>
          </a:stretch>
        </p:blipFill>
        <p:spPr bwMode="auto">
          <a:xfrm>
            <a:off x="2033588" y="2276478"/>
            <a:ext cx="5076825" cy="1847850"/>
          </a:xfrm>
          <a:prstGeom prst="rect">
            <a:avLst/>
          </a:prstGeom>
          <a:noFill/>
        </p:spPr>
      </p:pic>
      <p:pic>
        <p:nvPicPr>
          <p:cNvPr id="42" name="Picture 39" descr="3yellow">
            <a:extLst>
              <a:ext uri="{FF2B5EF4-FFF2-40B4-BE49-F238E27FC236}">
                <a16:creationId xmlns:a16="http://schemas.microsoft.com/office/drawing/2014/main" id="{330B86EC-BA15-0046-B36A-1ABD2B72925C}"/>
              </a:ext>
            </a:extLst>
          </p:cNvPr>
          <p:cNvPicPr>
            <a:picLocks noChangeAspect="1" noChangeArrowheads="1"/>
          </p:cNvPicPr>
          <p:nvPr/>
        </p:nvPicPr>
        <p:blipFill>
          <a:blip r:embed="rId22" cstate="print">
            <a:grayscl/>
          </a:blip>
          <a:srcRect/>
          <a:stretch>
            <a:fillRect/>
          </a:stretch>
        </p:blipFill>
        <p:spPr bwMode="auto">
          <a:xfrm>
            <a:off x="2033588" y="2276478"/>
            <a:ext cx="5076825" cy="1847850"/>
          </a:xfrm>
          <a:prstGeom prst="rect">
            <a:avLst/>
          </a:prstGeom>
          <a:noFill/>
        </p:spPr>
      </p:pic>
      <p:pic>
        <p:nvPicPr>
          <p:cNvPr id="43" name="Picture 38" descr="2yellow">
            <a:extLst>
              <a:ext uri="{FF2B5EF4-FFF2-40B4-BE49-F238E27FC236}">
                <a16:creationId xmlns:a16="http://schemas.microsoft.com/office/drawing/2014/main" id="{E6910193-74EF-4649-ACA8-874B23C5010A}"/>
              </a:ext>
            </a:extLst>
          </p:cNvPr>
          <p:cNvPicPr>
            <a:picLocks noChangeAspect="1" noChangeArrowheads="1"/>
          </p:cNvPicPr>
          <p:nvPr/>
        </p:nvPicPr>
        <p:blipFill>
          <a:blip r:embed="rId23" cstate="print">
            <a:grayscl/>
          </a:blip>
          <a:srcRect/>
          <a:stretch>
            <a:fillRect/>
          </a:stretch>
        </p:blipFill>
        <p:spPr bwMode="auto">
          <a:xfrm>
            <a:off x="2033588" y="2276478"/>
            <a:ext cx="5076825" cy="1847850"/>
          </a:xfrm>
          <a:prstGeom prst="rect">
            <a:avLst/>
          </a:prstGeom>
          <a:noFill/>
        </p:spPr>
      </p:pic>
      <p:pic>
        <p:nvPicPr>
          <p:cNvPr id="44" name="Picture 33" descr="1yellow">
            <a:extLst>
              <a:ext uri="{FF2B5EF4-FFF2-40B4-BE49-F238E27FC236}">
                <a16:creationId xmlns:a16="http://schemas.microsoft.com/office/drawing/2014/main" id="{B8A3A693-DE5E-6E4A-870F-BEE0596D68D0}"/>
              </a:ext>
            </a:extLst>
          </p:cNvPr>
          <p:cNvPicPr>
            <a:picLocks noChangeAspect="1" noChangeArrowheads="1"/>
          </p:cNvPicPr>
          <p:nvPr/>
        </p:nvPicPr>
        <p:blipFill>
          <a:blip r:embed="rId24" cstate="print">
            <a:grayscl/>
          </a:blip>
          <a:srcRect/>
          <a:stretch>
            <a:fillRect/>
          </a:stretch>
        </p:blipFill>
        <p:spPr bwMode="auto">
          <a:xfrm>
            <a:off x="2033588" y="2276478"/>
            <a:ext cx="5076825" cy="1847850"/>
          </a:xfrm>
          <a:prstGeom prst="rect">
            <a:avLst/>
          </a:prstGeom>
          <a:noFill/>
        </p:spPr>
      </p:pic>
      <p:pic>
        <p:nvPicPr>
          <p:cNvPr id="45" name="Picture 36" descr="30seconds_yellow">
            <a:extLst>
              <a:ext uri="{FF2B5EF4-FFF2-40B4-BE49-F238E27FC236}">
                <a16:creationId xmlns:a16="http://schemas.microsoft.com/office/drawing/2014/main" id="{DAF4D346-6C5F-F94B-89B4-90DDD3D8B5DC}"/>
              </a:ext>
            </a:extLst>
          </p:cNvPr>
          <p:cNvPicPr>
            <a:picLocks noChangeAspect="1" noChangeArrowheads="1"/>
          </p:cNvPicPr>
          <p:nvPr/>
        </p:nvPicPr>
        <p:blipFill>
          <a:blip r:embed="rId25" cstate="print">
            <a:grayscl/>
          </a:blip>
          <a:srcRect/>
          <a:stretch>
            <a:fillRect/>
          </a:stretch>
        </p:blipFill>
        <p:spPr bwMode="auto">
          <a:xfrm>
            <a:off x="2033588" y="2276478"/>
            <a:ext cx="5076825" cy="1847850"/>
          </a:xfrm>
          <a:prstGeom prst="rect">
            <a:avLst/>
          </a:prstGeom>
          <a:noFill/>
        </p:spPr>
      </p:pic>
      <p:pic>
        <p:nvPicPr>
          <p:cNvPr id="46" name="Picture 32" descr="00seconds_yellow">
            <a:extLst>
              <a:ext uri="{FF2B5EF4-FFF2-40B4-BE49-F238E27FC236}">
                <a16:creationId xmlns:a16="http://schemas.microsoft.com/office/drawing/2014/main" id="{1F77FBE0-A93B-4F4E-BE91-E4813AC52222}"/>
              </a:ext>
            </a:extLst>
          </p:cNvPr>
          <p:cNvPicPr>
            <a:picLocks noChangeAspect="1" noChangeArrowheads="1"/>
          </p:cNvPicPr>
          <p:nvPr/>
        </p:nvPicPr>
        <p:blipFill>
          <a:blip r:embed="rId26" cstate="print">
            <a:grayscl/>
          </a:blip>
          <a:srcRect/>
          <a:stretch>
            <a:fillRect/>
          </a:stretch>
        </p:blipFill>
        <p:spPr bwMode="auto">
          <a:xfrm>
            <a:off x="2033588" y="2276478"/>
            <a:ext cx="5076825" cy="1847850"/>
          </a:xfrm>
          <a:prstGeom prst="rect">
            <a:avLst/>
          </a:prstGeom>
          <a:noFill/>
        </p:spPr>
      </p:pic>
      <p:sp>
        <p:nvSpPr>
          <p:cNvPr id="2" name="Title 1">
            <a:extLst>
              <a:ext uri="{FF2B5EF4-FFF2-40B4-BE49-F238E27FC236}">
                <a16:creationId xmlns:a16="http://schemas.microsoft.com/office/drawing/2014/main" id="{2D5223AD-1EEC-2742-8A5A-C22306174BD9}"/>
              </a:ext>
            </a:extLst>
          </p:cNvPr>
          <p:cNvSpPr>
            <a:spLocks noGrp="1"/>
          </p:cNvSpPr>
          <p:nvPr>
            <p:ph type="title" idx="4294967295"/>
          </p:nvPr>
        </p:nvSpPr>
        <p:spPr>
          <a:xfrm>
            <a:off x="1527717" y="365126"/>
            <a:ext cx="5954752" cy="1746405"/>
          </a:xfrm>
          <a:noFill/>
          <a:ln>
            <a:noFill/>
          </a:ln>
        </p:spPr>
        <p:txBody>
          <a:bodyPr lIns="91440" rIns="91440">
            <a:noAutofit/>
          </a:bodyPr>
          <a:lstStyle/>
          <a:p>
            <a:pPr algn="ctr"/>
            <a:r>
              <a:rPr lang="en-US" sz="4000" spc="-100" dirty="0">
                <a:solidFill>
                  <a:schemeClr val="tx2"/>
                </a:solidFill>
                <a:cs typeface="Times New Roman"/>
              </a:rPr>
              <a:t>How and what should we revise in our school’s Ci3T </a:t>
            </a:r>
            <a:br>
              <a:rPr lang="en-US" sz="4000" spc="-100" dirty="0">
                <a:solidFill>
                  <a:schemeClr val="tx2"/>
                </a:solidFill>
                <a:cs typeface="Times New Roman"/>
              </a:rPr>
            </a:br>
            <a:r>
              <a:rPr lang="en-US" sz="4000" spc="-100" dirty="0">
                <a:solidFill>
                  <a:schemeClr val="tx2"/>
                </a:solidFill>
                <a:cs typeface="Times New Roman"/>
              </a:rPr>
              <a:t>Blueprints A-D?</a:t>
            </a:r>
          </a:p>
        </p:txBody>
      </p:sp>
    </p:spTree>
    <p:extLst>
      <p:ext uri="{BB962C8B-B14F-4D97-AF65-F5344CB8AC3E}">
        <p14:creationId xmlns:p14="http://schemas.microsoft.com/office/powerpoint/2010/main" val="3258286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900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59000"/>
                            </p:stCondLst>
                            <p:childTnLst>
                              <p:par>
                                <p:cTn id="8" presetID="1" presetClass="entr" presetSubtype="0" fill="hold" nodeType="afterEffect">
                                  <p:stCondLst>
                                    <p:cond delay="590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118000"/>
                            </p:stCondLst>
                            <p:childTnLst>
                              <p:par>
                                <p:cTn id="11" presetID="1" presetClass="entr" presetSubtype="0" fill="hold" nodeType="afterEffect">
                                  <p:stCondLst>
                                    <p:cond delay="5900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177000"/>
                            </p:stCondLst>
                            <p:childTnLst>
                              <p:par>
                                <p:cTn id="14" presetID="1" presetClass="entr" presetSubtype="0" fill="hold" nodeType="afterEffect">
                                  <p:stCondLst>
                                    <p:cond delay="59000"/>
                                  </p:stCondLst>
                                  <p:childTnLst>
                                    <p:set>
                                      <p:cBhvr>
                                        <p:cTn id="15" dur="1" fill="hold">
                                          <p:stCondLst>
                                            <p:cond delay="0"/>
                                          </p:stCondLst>
                                        </p:cTn>
                                        <p:tgtEl>
                                          <p:spTgt spid="29"/>
                                        </p:tgtEl>
                                        <p:attrNameLst>
                                          <p:attrName>style.visibility</p:attrName>
                                        </p:attrNameLst>
                                      </p:cBhvr>
                                      <p:to>
                                        <p:strVal val="visible"/>
                                      </p:to>
                                    </p:set>
                                  </p:childTnLst>
                                </p:cTn>
                              </p:par>
                            </p:childTnLst>
                          </p:cTn>
                        </p:par>
                        <p:par>
                          <p:cTn id="16" fill="hold">
                            <p:stCondLst>
                              <p:cond delay="236000"/>
                            </p:stCondLst>
                            <p:childTnLst>
                              <p:par>
                                <p:cTn id="17" presetID="1" presetClass="entr" presetSubtype="0" fill="hold" nodeType="afterEffect">
                                  <p:stCondLst>
                                    <p:cond delay="5900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295000"/>
                            </p:stCondLst>
                            <p:childTnLst>
                              <p:par>
                                <p:cTn id="20" presetID="1" presetClass="entr" presetSubtype="0" fill="hold" nodeType="afterEffect">
                                  <p:stCondLst>
                                    <p:cond delay="59000"/>
                                  </p:stCondLst>
                                  <p:childTnLst>
                                    <p:set>
                                      <p:cBhvr>
                                        <p:cTn id="21" dur="1" fill="hold">
                                          <p:stCondLst>
                                            <p:cond delay="0"/>
                                          </p:stCondLst>
                                        </p:cTn>
                                        <p:tgtEl>
                                          <p:spTgt spid="31"/>
                                        </p:tgtEl>
                                        <p:attrNameLst>
                                          <p:attrName>style.visibility</p:attrName>
                                        </p:attrNameLst>
                                      </p:cBhvr>
                                      <p:to>
                                        <p:strVal val="visible"/>
                                      </p:to>
                                    </p:set>
                                  </p:childTnLst>
                                </p:cTn>
                              </p:par>
                            </p:childTnLst>
                          </p:cTn>
                        </p:par>
                        <p:par>
                          <p:cTn id="22" fill="hold">
                            <p:stCondLst>
                              <p:cond delay="354000"/>
                            </p:stCondLst>
                            <p:childTnLst>
                              <p:par>
                                <p:cTn id="23" presetID="1" presetClass="entr" presetSubtype="0" fill="hold" nodeType="afterEffect">
                                  <p:stCondLst>
                                    <p:cond delay="5900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413000"/>
                            </p:stCondLst>
                            <p:childTnLst>
                              <p:par>
                                <p:cTn id="26" presetID="1" presetClass="entr" presetSubtype="0" fill="hold" nodeType="afterEffect">
                                  <p:stCondLst>
                                    <p:cond delay="590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472000"/>
                            </p:stCondLst>
                            <p:childTnLst>
                              <p:par>
                                <p:cTn id="29" presetID="1" presetClass="entr" presetSubtype="0" fill="hold" nodeType="afterEffect">
                                  <p:stCondLst>
                                    <p:cond delay="59000"/>
                                  </p:stCondLst>
                                  <p:childTnLst>
                                    <p:set>
                                      <p:cBhvr>
                                        <p:cTn id="30" dur="1" fill="hold">
                                          <p:stCondLst>
                                            <p:cond delay="0"/>
                                          </p:stCondLst>
                                        </p:cTn>
                                        <p:tgtEl>
                                          <p:spTgt spid="34"/>
                                        </p:tgtEl>
                                        <p:attrNameLst>
                                          <p:attrName>style.visibility</p:attrName>
                                        </p:attrNameLst>
                                      </p:cBhvr>
                                      <p:to>
                                        <p:strVal val="visible"/>
                                      </p:to>
                                    </p:set>
                                  </p:childTnLst>
                                </p:cTn>
                              </p:par>
                            </p:childTnLst>
                          </p:cTn>
                        </p:par>
                        <p:par>
                          <p:cTn id="31" fill="hold">
                            <p:stCondLst>
                              <p:cond delay="531000"/>
                            </p:stCondLst>
                            <p:childTnLst>
                              <p:par>
                                <p:cTn id="32" presetID="1" presetClass="entr" presetSubtype="0" fill="hold" nodeType="afterEffect">
                                  <p:stCondLst>
                                    <p:cond delay="59000"/>
                                  </p:stCondLst>
                                  <p:childTnLst>
                                    <p:set>
                                      <p:cBhvr>
                                        <p:cTn id="33" dur="1" fill="hold">
                                          <p:stCondLst>
                                            <p:cond delay="0"/>
                                          </p:stCondLst>
                                        </p:cTn>
                                        <p:tgtEl>
                                          <p:spTgt spid="35"/>
                                        </p:tgtEl>
                                        <p:attrNameLst>
                                          <p:attrName>style.visibility</p:attrName>
                                        </p:attrNameLst>
                                      </p:cBhvr>
                                      <p:to>
                                        <p:strVal val="visible"/>
                                      </p:to>
                                    </p:set>
                                  </p:childTnLst>
                                </p:cTn>
                              </p:par>
                            </p:childTnLst>
                          </p:cTn>
                        </p:par>
                        <p:par>
                          <p:cTn id="34" fill="hold">
                            <p:stCondLst>
                              <p:cond delay="590000"/>
                            </p:stCondLst>
                            <p:childTnLst>
                              <p:par>
                                <p:cTn id="35" presetID="1" presetClass="entr" presetSubtype="0" fill="hold" nodeType="afterEffect">
                                  <p:stCondLst>
                                    <p:cond delay="59000"/>
                                  </p:stCondLst>
                                  <p:childTnLst>
                                    <p:set>
                                      <p:cBhvr>
                                        <p:cTn id="36" dur="1" fill="hold">
                                          <p:stCondLst>
                                            <p:cond delay="0"/>
                                          </p:stCondLst>
                                        </p:cTn>
                                        <p:tgtEl>
                                          <p:spTgt spid="36"/>
                                        </p:tgtEl>
                                        <p:attrNameLst>
                                          <p:attrName>style.visibility</p:attrName>
                                        </p:attrNameLst>
                                      </p:cBhvr>
                                      <p:to>
                                        <p:strVal val="visible"/>
                                      </p:to>
                                    </p:set>
                                  </p:childTnLst>
                                </p:cTn>
                              </p:par>
                            </p:childTnLst>
                          </p:cTn>
                        </p:par>
                        <p:par>
                          <p:cTn id="37" fill="hold">
                            <p:stCondLst>
                              <p:cond delay="649000"/>
                            </p:stCondLst>
                            <p:childTnLst>
                              <p:par>
                                <p:cTn id="38" presetID="1" presetClass="entr" presetSubtype="0" fill="hold" nodeType="afterEffect">
                                  <p:stCondLst>
                                    <p:cond delay="59000"/>
                                  </p:stCondLst>
                                  <p:childTnLst>
                                    <p:set>
                                      <p:cBhvr>
                                        <p:cTn id="39" dur="1" fill="hold">
                                          <p:stCondLst>
                                            <p:cond delay="0"/>
                                          </p:stCondLst>
                                        </p:cTn>
                                        <p:tgtEl>
                                          <p:spTgt spid="37"/>
                                        </p:tgtEl>
                                        <p:attrNameLst>
                                          <p:attrName>style.visibility</p:attrName>
                                        </p:attrNameLst>
                                      </p:cBhvr>
                                      <p:to>
                                        <p:strVal val="visible"/>
                                      </p:to>
                                    </p:set>
                                  </p:childTnLst>
                                </p:cTn>
                              </p:par>
                            </p:childTnLst>
                          </p:cTn>
                        </p:par>
                        <p:par>
                          <p:cTn id="40" fill="hold">
                            <p:stCondLst>
                              <p:cond delay="708000"/>
                            </p:stCondLst>
                            <p:childTnLst>
                              <p:par>
                                <p:cTn id="41" presetID="1" presetClass="entr" presetSubtype="0" fill="hold" nodeType="afterEffect">
                                  <p:stCondLst>
                                    <p:cond delay="59000"/>
                                  </p:stCondLst>
                                  <p:childTnLst>
                                    <p:set>
                                      <p:cBhvr>
                                        <p:cTn id="42" dur="1" fill="hold">
                                          <p:stCondLst>
                                            <p:cond delay="0"/>
                                          </p:stCondLst>
                                        </p:cTn>
                                        <p:tgtEl>
                                          <p:spTgt spid="38"/>
                                        </p:tgtEl>
                                        <p:attrNameLst>
                                          <p:attrName>style.visibility</p:attrName>
                                        </p:attrNameLst>
                                      </p:cBhvr>
                                      <p:to>
                                        <p:strVal val="visible"/>
                                      </p:to>
                                    </p:set>
                                  </p:childTnLst>
                                </p:cTn>
                              </p:par>
                            </p:childTnLst>
                          </p:cTn>
                        </p:par>
                        <p:par>
                          <p:cTn id="43" fill="hold">
                            <p:stCondLst>
                              <p:cond delay="767000"/>
                            </p:stCondLst>
                            <p:childTnLst>
                              <p:par>
                                <p:cTn id="44" presetID="1" presetClass="entr" presetSubtype="0" fill="hold" nodeType="afterEffect">
                                  <p:stCondLst>
                                    <p:cond delay="59000"/>
                                  </p:stCondLst>
                                  <p:childTnLst>
                                    <p:set>
                                      <p:cBhvr>
                                        <p:cTn id="45" dur="1" fill="hold">
                                          <p:stCondLst>
                                            <p:cond delay="0"/>
                                          </p:stCondLst>
                                        </p:cTn>
                                        <p:tgtEl>
                                          <p:spTgt spid="39"/>
                                        </p:tgtEl>
                                        <p:attrNameLst>
                                          <p:attrName>style.visibility</p:attrName>
                                        </p:attrNameLst>
                                      </p:cBhvr>
                                      <p:to>
                                        <p:strVal val="visible"/>
                                      </p:to>
                                    </p:set>
                                  </p:childTnLst>
                                </p:cTn>
                              </p:par>
                            </p:childTnLst>
                          </p:cTn>
                        </p:par>
                        <p:par>
                          <p:cTn id="46" fill="hold">
                            <p:stCondLst>
                              <p:cond delay="826000"/>
                            </p:stCondLst>
                            <p:childTnLst>
                              <p:par>
                                <p:cTn id="47" presetID="1" presetClass="entr" presetSubtype="0" fill="hold" nodeType="afterEffect">
                                  <p:stCondLst>
                                    <p:cond delay="59000"/>
                                  </p:stCondLst>
                                  <p:childTnLst>
                                    <p:set>
                                      <p:cBhvr>
                                        <p:cTn id="48" dur="1" fill="hold">
                                          <p:stCondLst>
                                            <p:cond delay="0"/>
                                          </p:stCondLst>
                                        </p:cTn>
                                        <p:tgtEl>
                                          <p:spTgt spid="40"/>
                                        </p:tgtEl>
                                        <p:attrNameLst>
                                          <p:attrName>style.visibility</p:attrName>
                                        </p:attrNameLst>
                                      </p:cBhvr>
                                      <p:to>
                                        <p:strVal val="visible"/>
                                      </p:to>
                                    </p:set>
                                  </p:childTnLst>
                                </p:cTn>
                              </p:par>
                            </p:childTnLst>
                          </p:cTn>
                        </p:par>
                        <p:par>
                          <p:cTn id="49" fill="hold">
                            <p:stCondLst>
                              <p:cond delay="885000"/>
                            </p:stCondLst>
                            <p:childTnLst>
                              <p:par>
                                <p:cTn id="50" presetID="1" presetClass="entr" presetSubtype="0" fill="hold" nodeType="afterEffect">
                                  <p:stCondLst>
                                    <p:cond delay="59000"/>
                                  </p:stCondLst>
                                  <p:childTnLst>
                                    <p:set>
                                      <p:cBhvr>
                                        <p:cTn id="51" dur="1" fill="hold">
                                          <p:stCondLst>
                                            <p:cond delay="0"/>
                                          </p:stCondLst>
                                        </p:cTn>
                                        <p:tgtEl>
                                          <p:spTgt spid="41"/>
                                        </p:tgtEl>
                                        <p:attrNameLst>
                                          <p:attrName>style.visibility</p:attrName>
                                        </p:attrNameLst>
                                      </p:cBhvr>
                                      <p:to>
                                        <p:strVal val="visible"/>
                                      </p:to>
                                    </p:set>
                                  </p:childTnLst>
                                </p:cTn>
                              </p:par>
                            </p:childTnLst>
                          </p:cTn>
                        </p:par>
                        <p:par>
                          <p:cTn id="52" fill="hold">
                            <p:stCondLst>
                              <p:cond delay="944000"/>
                            </p:stCondLst>
                            <p:childTnLst>
                              <p:par>
                                <p:cTn id="53" presetID="1" presetClass="entr" presetSubtype="0" fill="hold" nodeType="afterEffect">
                                  <p:stCondLst>
                                    <p:cond delay="59000"/>
                                  </p:stCondLst>
                                  <p:childTnLst>
                                    <p:set>
                                      <p:cBhvr>
                                        <p:cTn id="54" dur="1" fill="hold">
                                          <p:stCondLst>
                                            <p:cond delay="0"/>
                                          </p:stCondLst>
                                        </p:cTn>
                                        <p:tgtEl>
                                          <p:spTgt spid="42"/>
                                        </p:tgtEl>
                                        <p:attrNameLst>
                                          <p:attrName>style.visibility</p:attrName>
                                        </p:attrNameLst>
                                      </p:cBhvr>
                                      <p:to>
                                        <p:strVal val="visible"/>
                                      </p:to>
                                    </p:set>
                                  </p:childTnLst>
                                </p:cTn>
                              </p:par>
                            </p:childTnLst>
                          </p:cTn>
                        </p:par>
                        <p:par>
                          <p:cTn id="55" fill="hold">
                            <p:stCondLst>
                              <p:cond delay="1003000"/>
                            </p:stCondLst>
                            <p:childTnLst>
                              <p:par>
                                <p:cTn id="56" presetID="1" presetClass="entr" presetSubtype="0" fill="hold" nodeType="afterEffect">
                                  <p:stCondLst>
                                    <p:cond delay="59000"/>
                                  </p:stCondLst>
                                  <p:childTnLst>
                                    <p:set>
                                      <p:cBhvr>
                                        <p:cTn id="57" dur="1" fill="hold">
                                          <p:stCondLst>
                                            <p:cond delay="0"/>
                                          </p:stCondLst>
                                        </p:cTn>
                                        <p:tgtEl>
                                          <p:spTgt spid="43"/>
                                        </p:tgtEl>
                                        <p:attrNameLst>
                                          <p:attrName>style.visibility</p:attrName>
                                        </p:attrNameLst>
                                      </p:cBhvr>
                                      <p:to>
                                        <p:strVal val="visible"/>
                                      </p:to>
                                    </p:set>
                                  </p:childTnLst>
                                </p:cTn>
                              </p:par>
                            </p:childTnLst>
                          </p:cTn>
                        </p:par>
                        <p:par>
                          <p:cTn id="58" fill="hold">
                            <p:stCondLst>
                              <p:cond delay="1062000"/>
                            </p:stCondLst>
                            <p:childTnLst>
                              <p:par>
                                <p:cTn id="59" presetID="1" presetClass="entr" presetSubtype="0" fill="hold" nodeType="afterEffect">
                                  <p:stCondLst>
                                    <p:cond delay="59000"/>
                                  </p:stCondLst>
                                  <p:childTnLst>
                                    <p:set>
                                      <p:cBhvr>
                                        <p:cTn id="60" dur="1" fill="hold">
                                          <p:stCondLst>
                                            <p:cond delay="0"/>
                                          </p:stCondLst>
                                        </p:cTn>
                                        <p:tgtEl>
                                          <p:spTgt spid="44"/>
                                        </p:tgtEl>
                                        <p:attrNameLst>
                                          <p:attrName>style.visibility</p:attrName>
                                        </p:attrNameLst>
                                      </p:cBhvr>
                                      <p:to>
                                        <p:strVal val="visible"/>
                                      </p:to>
                                    </p:set>
                                  </p:childTnLst>
                                </p:cTn>
                              </p:par>
                            </p:childTnLst>
                          </p:cTn>
                        </p:par>
                        <p:par>
                          <p:cTn id="61" fill="hold">
                            <p:stCondLst>
                              <p:cond delay="1121000"/>
                            </p:stCondLst>
                            <p:childTnLst>
                              <p:par>
                                <p:cTn id="62" presetID="1" presetClass="entr" presetSubtype="0" fill="hold" nodeType="afterEffect">
                                  <p:stCondLst>
                                    <p:cond delay="59000"/>
                                  </p:stCondLst>
                                  <p:childTnLst>
                                    <p:set>
                                      <p:cBhvr>
                                        <p:cTn id="63" dur="1" fill="hold">
                                          <p:stCondLst>
                                            <p:cond delay="0"/>
                                          </p:stCondLst>
                                        </p:cTn>
                                        <p:tgtEl>
                                          <p:spTgt spid="45"/>
                                        </p:tgtEl>
                                        <p:attrNameLst>
                                          <p:attrName>style.visibility</p:attrName>
                                        </p:attrNameLst>
                                      </p:cBhvr>
                                      <p:to>
                                        <p:strVal val="visible"/>
                                      </p:to>
                                    </p:set>
                                  </p:childTnLst>
                                </p:cTn>
                              </p:par>
                            </p:childTnLst>
                          </p:cTn>
                        </p:par>
                        <p:par>
                          <p:cTn id="64" fill="hold">
                            <p:stCondLst>
                              <p:cond delay="1180000"/>
                            </p:stCondLst>
                            <p:childTnLst>
                              <p:par>
                                <p:cTn id="65" presetID="1" presetClass="entr" presetSubtype="0" fill="hold" nodeType="afterEffect">
                                  <p:stCondLst>
                                    <p:cond delay="2900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504870"/>
            <a:ext cx="7203930" cy="2084594"/>
          </a:xfrm>
        </p:spPr>
        <p:txBody>
          <a:bodyPr>
            <a:noAutofit/>
          </a:bodyPr>
          <a:lstStyle/>
          <a:p>
            <a:pPr lvl="0"/>
            <a:r>
              <a:rPr lang="en-US" dirty="0"/>
              <a:t>How do we coordinate supports at the tertiary (Tier 3) level?</a:t>
            </a:r>
          </a:p>
        </p:txBody>
      </p:sp>
      <p:sp>
        <p:nvSpPr>
          <p:cNvPr id="4" name="Text Placeholder 3"/>
          <p:cNvSpPr>
            <a:spLocks noGrp="1"/>
          </p:cNvSpPr>
          <p:nvPr>
            <p:ph type="body" idx="1"/>
          </p:nvPr>
        </p:nvSpPr>
        <p:spPr/>
        <p:txBody>
          <a:bodyPr/>
          <a:lstStyle/>
          <a:p>
            <a:r>
              <a:rPr lang="en-US" dirty="0"/>
              <a:t>Drafting the </a:t>
            </a:r>
            <a:r>
              <a:rPr lang="en-US" b="1" dirty="0"/>
              <a:t>Ci3T Blueprint F Tertiary (Tier 3)  Intervention Grid</a:t>
            </a:r>
          </a:p>
        </p:txBody>
      </p:sp>
      <p:pic>
        <p:nvPicPr>
          <p:cNvPr id="5" name="Picture 4" title="Illustration of 3D person juggling bowling pins">
            <a:extLst>
              <a:ext uri="{FF2B5EF4-FFF2-40B4-BE49-F238E27FC236}">
                <a16:creationId xmlns:a16="http://schemas.microsoft.com/office/drawing/2014/main" id="{464F7748-0952-4C4C-BEEE-EBAB92C3C0C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27760" r="74844">
                        <a14:foregroundMark x1="38281" y1="83073" x2="72344" y2="82656"/>
                        <a14:foregroundMark x1="72344" y1="82500" x2="73490" y2="98646"/>
                        <a14:foregroundMark x1="72917" y1="98490" x2="28177" y2="99063"/>
                        <a14:foregroundMark x1="28177" y1="98854" x2="29115" y2="82292"/>
                        <a14:foregroundMark x1="52917" y1="45729" x2="57865" y2="42656"/>
                        <a14:foregroundMark x1="56354" y1="52188" x2="66458" y2="52552"/>
                        <a14:foregroundMark x1="57865" y1="51406" x2="66042" y2="51979"/>
                        <a14:foregroundMark x1="49479" y1="4167" x2="58281" y2="21510"/>
                        <a14:foregroundMark x1="60938" y1="28385" x2="73125" y2="16927"/>
                        <a14:foregroundMark x1="60521" y1="26875" x2="63229" y2="23438"/>
                        <a14:foregroundMark x1="49115" y1="4010" x2="52917" y2="4740"/>
                        <a14:foregroundMark x1="54063" y1="9740" x2="58073" y2="15052"/>
                        <a14:foregroundMark x1="57500" y1="13542" x2="53281" y2="8021"/>
                        <a14:foregroundMark x1="37135" y1="32188" x2="43594" y2="29896"/>
                        <a14:foregroundMark x1="43594" y1="29740" x2="51406" y2="30469"/>
                        <a14:foregroundMark x1="51406" y1="29740" x2="43802" y2="28385"/>
                        <a14:foregroundMark x1="43802" y1="28177" x2="37292" y2="30833"/>
                        <a14:foregroundMark x1="59792" y1="50469" x2="66823" y2="51042"/>
                      </a14:backgroundRemoval>
                    </a14:imgEffect>
                  </a14:imgLayer>
                </a14:imgProps>
              </a:ext>
              <a:ext uri="{28A0092B-C50C-407E-A947-70E740481C1C}">
                <a14:useLocalDpi xmlns:a14="http://schemas.microsoft.com/office/drawing/2010/main" val="0"/>
              </a:ext>
            </a:extLst>
          </a:blip>
          <a:srcRect l="27682" r="25361"/>
          <a:stretch/>
        </p:blipFill>
        <p:spPr>
          <a:xfrm>
            <a:off x="6693788" y="1639956"/>
            <a:ext cx="2450211" cy="5218043"/>
          </a:xfrm>
          <a:prstGeom prst="rect">
            <a:avLst/>
          </a:prstGeom>
        </p:spPr>
      </p:pic>
    </p:spTree>
    <p:extLst>
      <p:ext uri="{BB962C8B-B14F-4D97-AF65-F5344CB8AC3E}">
        <p14:creationId xmlns:p14="http://schemas.microsoft.com/office/powerpoint/2010/main" val="1003309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971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5187"/>
            <a:ext cx="7886700" cy="1325563"/>
          </a:xfrm>
        </p:spPr>
        <p:txBody>
          <a:bodyPr/>
          <a:lstStyle/>
          <a:p>
            <a:r>
              <a:rPr lang="en-US" dirty="0"/>
              <a:t> Tertiary (Tier 3) Supports</a:t>
            </a:r>
          </a:p>
        </p:txBody>
      </p:sp>
      <p:pic>
        <p:nvPicPr>
          <p:cNvPr id="5" name="Graphic 4" title="Red triangle">
            <a:extLst>
              <a:ext uri="{FF2B5EF4-FFF2-40B4-BE49-F238E27FC236}">
                <a16:creationId xmlns:a16="http://schemas.microsoft.com/office/drawing/2014/main" id="{162D0437-9DB3-0846-BC88-AAC62E840369}"/>
              </a:ext>
            </a:extLst>
          </p:cNvPr>
          <p:cNvPicPr>
            <a:picLocks noChangeAspect="1"/>
          </p:cNvPicPr>
          <p:nvPr/>
        </p:nvPicPr>
        <p:blipFill rotWithShape="1">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3653" t="36951" r="74498" b="39140"/>
          <a:stretch/>
        </p:blipFill>
        <p:spPr>
          <a:xfrm>
            <a:off x="4711701" y="0"/>
            <a:ext cx="4432300" cy="6858000"/>
          </a:xfrm>
          <a:prstGeom prst="rect">
            <a:avLst/>
          </a:prstGeom>
        </p:spPr>
      </p:pic>
      <p:sp>
        <p:nvSpPr>
          <p:cNvPr id="4" name="Content Placeholder 3"/>
          <p:cNvSpPr>
            <a:spLocks noGrp="1"/>
          </p:cNvSpPr>
          <p:nvPr>
            <p:ph idx="1"/>
          </p:nvPr>
        </p:nvSpPr>
        <p:spPr>
          <a:xfrm>
            <a:off x="628650" y="1825624"/>
            <a:ext cx="7886700" cy="5032375"/>
          </a:xfrm>
        </p:spPr>
        <p:txBody>
          <a:bodyPr>
            <a:normAutofit/>
          </a:bodyPr>
          <a:lstStyle/>
          <a:p>
            <a:r>
              <a:rPr lang="en-US" dirty="0"/>
              <a:t>Student specific</a:t>
            </a:r>
          </a:p>
          <a:p>
            <a:r>
              <a:rPr lang="en-US" dirty="0"/>
              <a:t>The most intensive level of support within general education</a:t>
            </a:r>
          </a:p>
          <a:p>
            <a:r>
              <a:rPr lang="en-US" dirty="0"/>
              <a:t>Offered to students who receive special education services and those who do not</a:t>
            </a:r>
          </a:p>
          <a:p>
            <a:r>
              <a:rPr lang="en-US" dirty="0"/>
              <a:t>Used along with both primary (Tier 1) and secondary (Tier 2) interventions</a:t>
            </a:r>
          </a:p>
          <a:p>
            <a:r>
              <a:rPr lang="en-US" dirty="0"/>
              <a:t>May address academic, behavioral, or social skill concerns or multiple concerns within one intervention</a:t>
            </a:r>
          </a:p>
        </p:txBody>
      </p:sp>
    </p:spTree>
    <p:extLst>
      <p:ext uri="{BB962C8B-B14F-4D97-AF65-F5344CB8AC3E}">
        <p14:creationId xmlns:p14="http://schemas.microsoft.com/office/powerpoint/2010/main" val="3599724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774551"/>
          </a:xfrm>
        </p:spPr>
        <p:txBody>
          <a:bodyPr/>
          <a:lstStyle/>
          <a:p>
            <a:pPr algn="ctr"/>
            <a:r>
              <a:rPr lang="en-US" dirty="0"/>
              <a:t>Tertiary (Tier 3) Intervention Grid</a:t>
            </a:r>
          </a:p>
        </p:txBody>
      </p:sp>
      <p:graphicFrame>
        <p:nvGraphicFramePr>
          <p:cNvPr id="7" name="Group 25"/>
          <p:cNvGraphicFramePr>
            <a:graphicFrameLocks noGrp="1"/>
          </p:cNvGraphicFramePr>
          <p:nvPr>
            <p:extLst>
              <p:ext uri="{D42A27DB-BD31-4B8C-83A1-F6EECF244321}">
                <p14:modId xmlns:p14="http://schemas.microsoft.com/office/powerpoint/2010/main" val="1911242959"/>
              </p:ext>
            </p:extLst>
          </p:nvPr>
        </p:nvGraphicFramePr>
        <p:xfrm>
          <a:off x="0" y="774551"/>
          <a:ext cx="9144000" cy="6057878"/>
        </p:xfrm>
        <a:graphic>
          <a:graphicData uri="http://schemas.openxmlformats.org/drawingml/2006/table">
            <a:tbl>
              <a:tblPr>
                <a:tableStyleId>{5940675A-B579-460E-94D1-54222C63F5DA}</a:tableStyleId>
              </a:tblPr>
              <a:tblGrid>
                <a:gridCol w="1219200">
                  <a:extLst>
                    <a:ext uri="{9D8B030D-6E8A-4147-A177-3AD203B41FA5}">
                      <a16:colId xmlns:a16="http://schemas.microsoft.com/office/drawing/2014/main" val="20000"/>
                    </a:ext>
                  </a:extLst>
                </a:gridCol>
                <a:gridCol w="2653553">
                  <a:extLst>
                    <a:ext uri="{9D8B030D-6E8A-4147-A177-3AD203B41FA5}">
                      <a16:colId xmlns:a16="http://schemas.microsoft.com/office/drawing/2014/main" val="20001"/>
                    </a:ext>
                  </a:extLst>
                </a:gridCol>
                <a:gridCol w="2366682">
                  <a:extLst>
                    <a:ext uri="{9D8B030D-6E8A-4147-A177-3AD203B41FA5}">
                      <a16:colId xmlns:a16="http://schemas.microsoft.com/office/drawing/2014/main" val="20002"/>
                    </a:ext>
                  </a:extLst>
                </a:gridCol>
                <a:gridCol w="1527586">
                  <a:extLst>
                    <a:ext uri="{9D8B030D-6E8A-4147-A177-3AD203B41FA5}">
                      <a16:colId xmlns:a16="http://schemas.microsoft.com/office/drawing/2014/main" val="20003"/>
                    </a:ext>
                  </a:extLst>
                </a:gridCol>
                <a:gridCol w="1376979">
                  <a:extLst>
                    <a:ext uri="{9D8B030D-6E8A-4147-A177-3AD203B41FA5}">
                      <a16:colId xmlns:a16="http://schemas.microsoft.com/office/drawing/2014/main" val="20004"/>
                    </a:ext>
                  </a:extLst>
                </a:gridCol>
              </a:tblGrid>
              <a:tr h="7104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Support</a:t>
                      </a:r>
                      <a:endParaRPr kumimoji="0" lang="en-US" sz="1500" b="1" i="0" u="none" strike="noStrike" cap="none" normalizeH="0" baseline="0" dirty="0">
                        <a:ln>
                          <a:noFill/>
                        </a:ln>
                        <a:solidFill>
                          <a:schemeClr val="bg1"/>
                        </a:solidFill>
                        <a:effectLst/>
                        <a:latin typeface="Verdana" pitchFamily="-72" charset="0"/>
                        <a:ea typeface="Times New Roman" pitchFamily="-72" charset="0"/>
                        <a:cs typeface="Times New Roman" pitchFamily="-72" charset="0"/>
                      </a:endParaRPr>
                    </a:p>
                  </a:txBody>
                  <a:tcPr marL="47708" marR="47708" marT="0" marB="0"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Description</a:t>
                      </a:r>
                      <a:endParaRPr kumimoji="0" lang="en-US" sz="1500" b="1" i="0" u="none" strike="noStrike" cap="none" normalizeH="0" baseline="0" dirty="0">
                        <a:ln>
                          <a:noFill/>
                        </a:ln>
                        <a:solidFill>
                          <a:schemeClr val="bg1"/>
                        </a:solidFill>
                        <a:effectLst/>
                        <a:latin typeface="Verdana" pitchFamily="-72" charset="0"/>
                        <a:ea typeface="Times New Roman" pitchFamily="-72" charset="0"/>
                        <a:cs typeface="Times New Roman" pitchFamily="-72" charset="0"/>
                      </a:endParaRPr>
                    </a:p>
                  </a:txBody>
                  <a:tcPr marL="47708" marR="47708" marT="0" marB="0"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Schoolwide 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Entry Criteria</a:t>
                      </a:r>
                      <a:endParaRPr kumimoji="0" lang="en-US" sz="1500" b="1" i="0" u="none" strike="noStrike" cap="none" normalizeH="0" baseline="0" dirty="0">
                        <a:ln>
                          <a:noFill/>
                        </a:ln>
                        <a:solidFill>
                          <a:schemeClr val="bg1"/>
                        </a:solidFill>
                        <a:effectLst/>
                        <a:latin typeface="Verdana" pitchFamily="-72" charset="0"/>
                        <a:ea typeface="Times New Roman" pitchFamily="-72" charset="0"/>
                        <a:cs typeface="Times New Roman" pitchFamily="-72" charset="0"/>
                      </a:endParaRPr>
                    </a:p>
                  </a:txBody>
                  <a:tcPr marL="47708" marR="47708" marT="0" marB="0"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Data to Monitor Progress </a:t>
                      </a:r>
                      <a:endParaRPr kumimoji="0" lang="en-US" sz="1500" b="1" i="0" u="none" strike="noStrike" cap="none" normalizeH="0" baseline="0" dirty="0">
                        <a:ln>
                          <a:noFill/>
                        </a:ln>
                        <a:solidFill>
                          <a:schemeClr val="bg1"/>
                        </a:solidFill>
                        <a:effectLst/>
                        <a:latin typeface="Verdana" pitchFamily="-72" charset="0"/>
                        <a:ea typeface="Times New Roman" pitchFamily="-72" charset="0"/>
                        <a:cs typeface="Times New Roman" pitchFamily="-72" charset="0"/>
                      </a:endParaRPr>
                    </a:p>
                  </a:txBody>
                  <a:tcPr marL="47708" marR="47708" marT="0" marB="0"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Exit Criteria</a:t>
                      </a:r>
                      <a:endParaRPr kumimoji="0" lang="en-US" sz="1500" b="1" i="0" u="none" strike="noStrike" cap="none" normalizeH="0" baseline="0" dirty="0">
                        <a:ln>
                          <a:noFill/>
                        </a:ln>
                        <a:solidFill>
                          <a:schemeClr val="bg1"/>
                        </a:solidFill>
                        <a:effectLst/>
                        <a:latin typeface="Verdana" pitchFamily="-72" charset="0"/>
                        <a:ea typeface="Times New Roman" pitchFamily="-72" charset="0"/>
                        <a:cs typeface="Times New Roman" pitchFamily="-72" charset="0"/>
                      </a:endParaRPr>
                    </a:p>
                  </a:txBody>
                  <a:tcPr marL="47708" marR="47708" marT="0" marB="0" horzOverflow="overflow">
                    <a:solidFill>
                      <a:schemeClr val="accent1">
                        <a:lumMod val="60000"/>
                        <a:lumOff val="40000"/>
                      </a:schemeClr>
                    </a:solidFill>
                  </a:tcPr>
                </a:tc>
                <a:extLst>
                  <a:ext uri="{0D108BD9-81ED-4DB2-BD59-A6C34878D82A}">
                    <a16:rowId xmlns:a16="http://schemas.microsoft.com/office/drawing/2014/main" val="10000"/>
                  </a:ext>
                </a:extLst>
              </a:tr>
              <a:tr h="4917397">
                <a:tc>
                  <a:txBody>
                    <a:bodyPr/>
                    <a:lstStyle/>
                    <a:p>
                      <a:pPr marL="0" marR="0">
                        <a:lnSpc>
                          <a:spcPct val="118000"/>
                        </a:lnSpc>
                        <a:spcBef>
                          <a:spcPts val="0"/>
                        </a:spcBef>
                        <a:spcAft>
                          <a:spcPts val="0"/>
                        </a:spcAft>
                      </a:pPr>
                      <a:r>
                        <a:rPr lang="en-US" sz="1400" kern="1400" dirty="0">
                          <a:effectLst/>
                        </a:rPr>
                        <a:t>Functional Assessment-Based Intervention</a:t>
                      </a:r>
                      <a:endParaRPr lang="en-US" sz="1600" kern="1400" dirty="0">
                        <a:effectLst/>
                      </a:endParaRPr>
                    </a:p>
                    <a:p>
                      <a:pPr marL="0" marR="0">
                        <a:lnSpc>
                          <a:spcPct val="118000"/>
                        </a:lnSpc>
                        <a:spcBef>
                          <a:spcPts val="0"/>
                        </a:spcBef>
                        <a:spcAft>
                          <a:spcPts val="0"/>
                        </a:spcAft>
                      </a:pPr>
                      <a:r>
                        <a:rPr lang="en-US" sz="1400" kern="1400" dirty="0">
                          <a:effectLst/>
                        </a:rPr>
                        <a:t> </a:t>
                      </a:r>
                      <a:endParaRPr lang="en-US"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8000"/>
                        </a:lnSpc>
                        <a:spcBef>
                          <a:spcPts val="0"/>
                        </a:spcBef>
                        <a:spcAft>
                          <a:spcPts val="0"/>
                        </a:spcAft>
                      </a:pPr>
                      <a:r>
                        <a:rPr lang="en-US" sz="1400" kern="1400" dirty="0">
                          <a:effectLst/>
                        </a:rPr>
                        <a:t>FABIs are interventions based on the function of the target behavior, as determined by the functional assessment and determined with the aid of the </a:t>
                      </a:r>
                      <a:r>
                        <a:rPr lang="en-US" sz="1400" i="1" kern="1400" dirty="0">
                          <a:effectLst/>
                        </a:rPr>
                        <a:t>Function Matrix</a:t>
                      </a:r>
                      <a:r>
                        <a:rPr lang="en-US" sz="1400" kern="1400" dirty="0">
                          <a:effectLst/>
                        </a:rPr>
                        <a:t>. The </a:t>
                      </a:r>
                      <a:r>
                        <a:rPr lang="en-US" sz="1400" i="1" kern="1400" dirty="0">
                          <a:effectLst/>
                        </a:rPr>
                        <a:t>Function-Based Intervention Decision Model </a:t>
                      </a:r>
                      <a:r>
                        <a:rPr lang="en-US" sz="1400" kern="1400" dirty="0">
                          <a:effectLst/>
                        </a:rPr>
                        <a:t>is used to determine the intervention focus, including: Method 1: Teach the replacement behavior; Method 2: Improve the environment; Method 3: Adjust the contingencies; and a combination of Method 1 and Method 2. A package intervention is designed and implemented, including antecedent adjustments, reinforcement adjustments, and extinction procedures directly linked to the function of the target behavior. </a:t>
                      </a:r>
                      <a:endParaRPr lang="en-US"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6985" marR="0">
                        <a:lnSpc>
                          <a:spcPct val="118000"/>
                        </a:lnSpc>
                        <a:spcBef>
                          <a:spcPts val="0"/>
                        </a:spcBef>
                        <a:spcAft>
                          <a:spcPts val="0"/>
                        </a:spcAft>
                      </a:pPr>
                      <a:r>
                        <a:rPr lang="en-US" sz="1400" kern="1400" dirty="0">
                          <a:effectLst/>
                        </a:rPr>
                        <a:t>One or more of the following:</a:t>
                      </a:r>
                      <a:endParaRPr lang="en-US" sz="1600" kern="1400" dirty="0">
                        <a:effectLst/>
                      </a:endParaRPr>
                    </a:p>
                    <a:p>
                      <a:pPr marL="6985" marR="0">
                        <a:lnSpc>
                          <a:spcPct val="118000"/>
                        </a:lnSpc>
                        <a:spcBef>
                          <a:spcPts val="0"/>
                        </a:spcBef>
                        <a:spcAft>
                          <a:spcPts val="0"/>
                        </a:spcAft>
                      </a:pPr>
                      <a:r>
                        <a:rPr lang="en-US" sz="1400" b="1" kern="1400" dirty="0">
                          <a:effectLst/>
                        </a:rPr>
                        <a:t>Behavior</a:t>
                      </a:r>
                      <a:endParaRPr lang="en-US" sz="1600" b="1" kern="1400" dirty="0">
                        <a:effectLst/>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400" kern="1400" dirty="0">
                          <a:effectLst/>
                        </a:rPr>
                        <a:t>SRSS-E7: High (9-21) </a:t>
                      </a:r>
                      <a:endParaRPr lang="en-US" sz="1600" kern="1400" dirty="0">
                        <a:effectLst/>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400" kern="1400" dirty="0">
                          <a:effectLst/>
                        </a:rPr>
                        <a:t>SRSS-I5: High (4-15)</a:t>
                      </a:r>
                      <a:endParaRPr lang="en-US" sz="1600" kern="1400" dirty="0">
                        <a:effectLst/>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400" kern="1400" dirty="0" err="1">
                          <a:effectLst/>
                        </a:rPr>
                        <a:t>SSiS</a:t>
                      </a:r>
                      <a:r>
                        <a:rPr lang="en-US" sz="1400" kern="1400" dirty="0">
                          <a:effectLst/>
                        </a:rPr>
                        <a:t>-PSG Ranking of 1, 2, or 3 on Motivation to Learn </a:t>
                      </a:r>
                      <a:endParaRPr lang="en-US" sz="1600" kern="1400" dirty="0">
                        <a:effectLst/>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400" kern="1400" dirty="0">
                          <a:effectLst/>
                        </a:rPr>
                        <a:t>Office discipline referrals (ODRs): 6 or more within a grading period</a:t>
                      </a:r>
                      <a:endParaRPr lang="en-US" sz="1600" kern="1400" dirty="0">
                        <a:effectLst/>
                      </a:endParaRPr>
                    </a:p>
                    <a:p>
                      <a:pPr marL="6985" marR="0" algn="ctr">
                        <a:lnSpc>
                          <a:spcPct val="118000"/>
                        </a:lnSpc>
                        <a:spcBef>
                          <a:spcPts val="0"/>
                        </a:spcBef>
                        <a:spcAft>
                          <a:spcPts val="0"/>
                        </a:spcAft>
                      </a:pPr>
                      <a:r>
                        <a:rPr lang="en-US" sz="1400" b="1" kern="1400" dirty="0">
                          <a:effectLst/>
                        </a:rPr>
                        <a:t>AND/OR</a:t>
                      </a:r>
                      <a:endParaRPr lang="en-US" sz="1600" b="1" kern="1400" dirty="0">
                        <a:effectLst/>
                      </a:endParaRPr>
                    </a:p>
                    <a:p>
                      <a:pPr marL="6985" marR="0">
                        <a:lnSpc>
                          <a:spcPct val="118000"/>
                        </a:lnSpc>
                        <a:spcBef>
                          <a:spcPts val="0"/>
                        </a:spcBef>
                        <a:spcAft>
                          <a:spcPts val="0"/>
                        </a:spcAft>
                      </a:pPr>
                      <a:r>
                        <a:rPr lang="en-US" sz="1400" b="1" kern="1400" dirty="0">
                          <a:effectLst/>
                        </a:rPr>
                        <a:t>Academic</a:t>
                      </a:r>
                      <a:endParaRPr lang="en-US" sz="1600" b="1" kern="1400" dirty="0">
                        <a:effectLst/>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400" kern="1400" dirty="0">
                          <a:effectLst/>
                        </a:rPr>
                        <a:t>Progress report: 1 or more course failures</a:t>
                      </a:r>
                      <a:endParaRPr lang="en-US" sz="1600" kern="1400" dirty="0">
                        <a:effectLst/>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400" kern="1400" dirty="0">
                          <a:effectLst/>
                        </a:rPr>
                        <a:t>Missing assignments: 5 or more within a grading period</a:t>
                      </a:r>
                      <a:endParaRPr lang="en-US" sz="1600" kern="1400" dirty="0">
                        <a:effectLst/>
                      </a:endParaRPr>
                    </a:p>
                    <a:p>
                      <a:pPr marL="342900" marR="0" lvl="0" indent="-342900">
                        <a:lnSpc>
                          <a:spcPct val="118000"/>
                        </a:lnSpc>
                        <a:spcBef>
                          <a:spcPts val="0"/>
                        </a:spcBef>
                        <a:spcAft>
                          <a:spcPts val="600"/>
                        </a:spcAft>
                        <a:buFont typeface="Wingdings" panose="05000000000000000000" pitchFamily="2" charset="2"/>
                        <a:buChar char=""/>
                        <a:tabLst>
                          <a:tab pos="457200" algn="l"/>
                        </a:tabLst>
                      </a:pPr>
                      <a:r>
                        <a:rPr lang="en-US" sz="1400" kern="1400" dirty="0" err="1">
                          <a:effectLst/>
                        </a:rPr>
                        <a:t>AIMSweb</a:t>
                      </a:r>
                      <a:r>
                        <a:rPr lang="en-US" sz="1400" kern="1400" dirty="0">
                          <a:effectLst/>
                        </a:rPr>
                        <a:t>: intensive level (math or reading)</a:t>
                      </a:r>
                      <a:endParaRPr lang="en-US"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6985" marR="0">
                        <a:lnSpc>
                          <a:spcPct val="118000"/>
                        </a:lnSpc>
                        <a:spcBef>
                          <a:spcPts val="0"/>
                        </a:spcBef>
                        <a:spcAft>
                          <a:spcPts val="0"/>
                        </a:spcAft>
                      </a:pPr>
                      <a:r>
                        <a:rPr lang="en-US" sz="1400" kern="1400" dirty="0">
                          <a:effectLst/>
                        </a:rPr>
                        <a:t>Student behavior targeted for improvement (e.g., target or replacement behavior) using direct observation  </a:t>
                      </a:r>
                      <a:endParaRPr lang="en-US" sz="1600" kern="1400" dirty="0">
                        <a:effectLst/>
                      </a:endParaRPr>
                    </a:p>
                    <a:p>
                      <a:pPr marL="6985" marR="0">
                        <a:lnSpc>
                          <a:spcPct val="118000"/>
                        </a:lnSpc>
                        <a:spcBef>
                          <a:spcPts val="0"/>
                        </a:spcBef>
                        <a:spcAft>
                          <a:spcPts val="0"/>
                        </a:spcAft>
                      </a:pPr>
                      <a:r>
                        <a:rPr lang="en-US" sz="1400" kern="1400" dirty="0">
                          <a:effectLst/>
                        </a:rPr>
                        <a:t> </a:t>
                      </a:r>
                      <a:endParaRPr lang="en-US" sz="1600" kern="1400" dirty="0">
                        <a:effectLst/>
                      </a:endParaRPr>
                    </a:p>
                    <a:p>
                      <a:pPr marL="6985" marR="0">
                        <a:lnSpc>
                          <a:spcPct val="118000"/>
                        </a:lnSpc>
                        <a:spcBef>
                          <a:spcPts val="0"/>
                        </a:spcBef>
                        <a:spcAft>
                          <a:spcPts val="0"/>
                        </a:spcAft>
                      </a:pPr>
                      <a:r>
                        <a:rPr lang="en-US" sz="1400" b="1" kern="1400" dirty="0">
                          <a:effectLst/>
                        </a:rPr>
                        <a:t>Treatment integrity</a:t>
                      </a:r>
                      <a:endParaRPr lang="en-US" sz="1600" b="1" kern="1400" dirty="0">
                        <a:effectLst/>
                      </a:endParaRPr>
                    </a:p>
                    <a:p>
                      <a:pPr marL="176213" marR="0" lvl="0" indent="-176213">
                        <a:lnSpc>
                          <a:spcPct val="118000"/>
                        </a:lnSpc>
                        <a:spcBef>
                          <a:spcPts val="0"/>
                        </a:spcBef>
                        <a:spcAft>
                          <a:spcPts val="0"/>
                        </a:spcAft>
                        <a:buFont typeface="Arial" panose="020B0604020202020204" pitchFamily="34" charset="0"/>
                        <a:buChar char="•"/>
                        <a:tabLst>
                          <a:tab pos="457200" algn="l"/>
                        </a:tabLst>
                      </a:pPr>
                      <a:r>
                        <a:rPr lang="en-US" sz="1400" kern="1400" dirty="0">
                          <a:effectLst/>
                        </a:rPr>
                        <a:t>FABI Step checklists</a:t>
                      </a:r>
                      <a:endParaRPr lang="en-US" sz="1600" kern="1400" dirty="0">
                        <a:effectLst/>
                      </a:endParaRPr>
                    </a:p>
                    <a:p>
                      <a:pPr marL="176213" marR="0" lvl="0" indent="-176213">
                        <a:lnSpc>
                          <a:spcPct val="118000"/>
                        </a:lnSpc>
                        <a:spcBef>
                          <a:spcPts val="0"/>
                        </a:spcBef>
                        <a:spcAft>
                          <a:spcPts val="0"/>
                        </a:spcAft>
                        <a:buFont typeface="Arial" panose="020B0604020202020204" pitchFamily="34" charset="0"/>
                        <a:buChar char="•"/>
                        <a:tabLst>
                          <a:tab pos="457200" algn="l"/>
                        </a:tabLst>
                      </a:pPr>
                      <a:r>
                        <a:rPr lang="en-US" sz="1400" kern="1400" dirty="0">
                          <a:effectLst/>
                        </a:rPr>
                        <a:t>Treatment integrity checklist</a:t>
                      </a:r>
                      <a:endParaRPr lang="en-US" sz="1600" kern="1400" dirty="0">
                        <a:effectLst/>
                      </a:endParaRPr>
                    </a:p>
                    <a:p>
                      <a:pPr marL="6985" marR="0">
                        <a:lnSpc>
                          <a:spcPct val="118000"/>
                        </a:lnSpc>
                        <a:spcBef>
                          <a:spcPts val="0"/>
                        </a:spcBef>
                        <a:spcAft>
                          <a:spcPts val="0"/>
                        </a:spcAft>
                      </a:pPr>
                      <a:r>
                        <a:rPr lang="en-US" sz="1400" kern="1400" dirty="0">
                          <a:effectLst/>
                        </a:rPr>
                        <a:t> </a:t>
                      </a:r>
                      <a:endParaRPr lang="en-US" sz="1600" kern="1400" dirty="0">
                        <a:effectLst/>
                      </a:endParaRPr>
                    </a:p>
                    <a:p>
                      <a:pPr marL="6985" marR="0">
                        <a:lnSpc>
                          <a:spcPct val="118000"/>
                        </a:lnSpc>
                        <a:spcBef>
                          <a:spcPts val="0"/>
                        </a:spcBef>
                        <a:spcAft>
                          <a:spcPts val="0"/>
                        </a:spcAft>
                      </a:pPr>
                      <a:r>
                        <a:rPr lang="en-US" sz="1400" b="1" kern="1400" dirty="0">
                          <a:effectLst/>
                        </a:rPr>
                        <a:t>Social validity</a:t>
                      </a:r>
                      <a:endParaRPr lang="en-US" sz="1600" b="1" kern="1400" dirty="0">
                        <a:effectLst/>
                      </a:endParaRPr>
                    </a:p>
                    <a:p>
                      <a:pPr marL="176213" marR="0" lvl="0" indent="-176213">
                        <a:lnSpc>
                          <a:spcPct val="118000"/>
                        </a:lnSpc>
                        <a:spcBef>
                          <a:spcPts val="0"/>
                        </a:spcBef>
                        <a:spcAft>
                          <a:spcPts val="0"/>
                        </a:spcAft>
                        <a:buFont typeface="Arial" panose="020B0604020202020204" pitchFamily="34" charset="0"/>
                        <a:buChar char="•"/>
                        <a:tabLst>
                          <a:tab pos="457200" algn="l"/>
                        </a:tabLst>
                      </a:pPr>
                      <a:r>
                        <a:rPr lang="en-US" sz="1400" kern="1400" dirty="0">
                          <a:effectLst/>
                        </a:rPr>
                        <a:t>IRP-15 (teacher)</a:t>
                      </a:r>
                      <a:endParaRPr lang="en-US" sz="1600" kern="1400" dirty="0">
                        <a:effectLst/>
                      </a:endParaRPr>
                    </a:p>
                    <a:p>
                      <a:pPr marL="176213" marR="0" lvl="0" indent="-176213">
                        <a:lnSpc>
                          <a:spcPct val="118000"/>
                        </a:lnSpc>
                        <a:spcBef>
                          <a:spcPts val="0"/>
                        </a:spcBef>
                        <a:spcAft>
                          <a:spcPts val="0"/>
                        </a:spcAft>
                        <a:buFont typeface="Arial" panose="020B0604020202020204" pitchFamily="34" charset="0"/>
                        <a:buChar char="•"/>
                        <a:tabLst>
                          <a:tab pos="457200" algn="l"/>
                        </a:tabLst>
                      </a:pPr>
                      <a:r>
                        <a:rPr lang="en-US" sz="1400" kern="1400" dirty="0">
                          <a:effectLst/>
                        </a:rPr>
                        <a:t>CIRP (student)</a:t>
                      </a:r>
                      <a:endParaRPr lang="en-US" sz="1600" kern="1400" dirty="0">
                        <a:effectLst/>
                      </a:endParaRPr>
                    </a:p>
                    <a:p>
                      <a:pPr marL="235585" marR="0">
                        <a:lnSpc>
                          <a:spcPct val="118000"/>
                        </a:lnSpc>
                        <a:spcBef>
                          <a:spcPts val="0"/>
                        </a:spcBef>
                        <a:spcAft>
                          <a:spcPts val="0"/>
                        </a:spcAft>
                      </a:pPr>
                      <a:r>
                        <a:rPr lang="en-US" sz="1400" kern="1400" dirty="0">
                          <a:effectLst/>
                        </a:rPr>
                        <a:t> </a:t>
                      </a:r>
                      <a:endParaRPr lang="en-US"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31775" marR="0" indent="-231775">
                        <a:lnSpc>
                          <a:spcPct val="118000"/>
                        </a:lnSpc>
                        <a:spcBef>
                          <a:spcPts val="0"/>
                        </a:spcBef>
                        <a:spcAft>
                          <a:spcPts val="600"/>
                        </a:spcAft>
                        <a:buFont typeface="AppleSymbols" charset="0"/>
                        <a:buChar char="☐"/>
                        <a:tabLst/>
                      </a:pPr>
                      <a:r>
                        <a:rPr lang="en-US" sz="1400" kern="1400" dirty="0">
                          <a:effectLst/>
                        </a:rPr>
                        <a:t>The FABI will be faded once a functional relation is demonstrated using a validated single-case research design (e.g., A-B-A-B withdrawal) and:</a:t>
                      </a:r>
                      <a:endParaRPr lang="en-US" sz="1600" kern="1400" dirty="0">
                        <a:effectLst/>
                      </a:endParaRPr>
                    </a:p>
                    <a:p>
                      <a:pPr marL="231775" marR="0" lvl="0" indent="-231775">
                        <a:lnSpc>
                          <a:spcPct val="118000"/>
                        </a:lnSpc>
                        <a:spcBef>
                          <a:spcPts val="0"/>
                        </a:spcBef>
                        <a:spcAft>
                          <a:spcPts val="0"/>
                        </a:spcAft>
                        <a:buFont typeface="AppleSymbols" charset="0"/>
                        <a:buChar char="☐"/>
                        <a:tabLst/>
                      </a:pPr>
                      <a:r>
                        <a:rPr lang="en-US" sz="1400" kern="1400" dirty="0">
                          <a:effectLst/>
                        </a:rPr>
                        <a:t>Behavior objective is met (see behavior intervention plan)</a:t>
                      </a:r>
                      <a:endParaRPr lang="en-US" sz="1600" kern="1400" dirty="0">
                        <a:effectLst/>
                      </a:endParaRPr>
                    </a:p>
                    <a:p>
                      <a:pPr marL="235585" marR="0">
                        <a:lnSpc>
                          <a:spcPct val="118000"/>
                        </a:lnSpc>
                        <a:spcBef>
                          <a:spcPts val="0"/>
                        </a:spcBef>
                        <a:spcAft>
                          <a:spcPts val="600"/>
                        </a:spcAft>
                      </a:pPr>
                      <a:r>
                        <a:rPr lang="en-US" sz="1400" kern="1400" dirty="0">
                          <a:effectLst/>
                        </a:rPr>
                        <a:t> </a:t>
                      </a:r>
                      <a:endParaRPr lang="en-US"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6" name="TextBox 5"/>
          <p:cNvSpPr txBox="1"/>
          <p:nvPr/>
        </p:nvSpPr>
        <p:spPr>
          <a:xfrm>
            <a:off x="4402317" y="6581001"/>
            <a:ext cx="4820827" cy="276999"/>
          </a:xfrm>
          <a:prstGeom prst="rect">
            <a:avLst/>
          </a:prstGeom>
          <a:noFill/>
        </p:spPr>
        <p:txBody>
          <a:bodyPr wrap="square" rtlCol="0">
            <a:spAutoFit/>
          </a:bodyPr>
          <a:lstStyle/>
          <a:p>
            <a:r>
              <a:rPr lang="en-US" sz="1200" dirty="0">
                <a:solidFill>
                  <a:schemeClr val="tx1">
                    <a:lumMod val="65000"/>
                    <a:lumOff val="35000"/>
                  </a:schemeClr>
                </a:solidFill>
              </a:rPr>
              <a:t>For additional information, please see Lane, </a:t>
            </a:r>
            <a:r>
              <a:rPr lang="en-US" sz="1200" dirty="0" err="1">
                <a:solidFill>
                  <a:schemeClr val="tx1">
                    <a:lumMod val="65000"/>
                    <a:lumOff val="35000"/>
                  </a:schemeClr>
                </a:solidFill>
              </a:rPr>
              <a:t>Kalberg</a:t>
            </a:r>
            <a:r>
              <a:rPr lang="en-US" sz="1200" dirty="0">
                <a:solidFill>
                  <a:schemeClr val="tx1">
                    <a:lumMod val="65000"/>
                    <a:lumOff val="35000"/>
                  </a:schemeClr>
                </a:solidFill>
              </a:rPr>
              <a:t>, and Menzies (2009).</a:t>
            </a:r>
          </a:p>
        </p:txBody>
      </p:sp>
    </p:spTree>
    <p:extLst>
      <p:ext uri="{BB962C8B-B14F-4D97-AF65-F5344CB8AC3E}">
        <p14:creationId xmlns:p14="http://schemas.microsoft.com/office/powerpoint/2010/main" val="358936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endParaRPr lang="en-US" dirty="0"/>
          </a:p>
        </p:txBody>
      </p:sp>
      <p:sp>
        <p:nvSpPr>
          <p:cNvPr id="3" name="Content Placeholder 2"/>
          <p:cNvSpPr>
            <a:spLocks noGrp="1"/>
          </p:cNvSpPr>
          <p:nvPr>
            <p:ph idx="1"/>
          </p:nvPr>
        </p:nvSpPr>
        <p:spPr>
          <a:xfrm>
            <a:off x="628650" y="1825624"/>
            <a:ext cx="7886700" cy="5032375"/>
          </a:xfrm>
        </p:spPr>
        <p:txBody>
          <a:bodyPr>
            <a:normAutofit fontScale="92500" lnSpcReduction="10000"/>
          </a:bodyPr>
          <a:lstStyle/>
          <a:p>
            <a:pPr lvl="0"/>
            <a:r>
              <a:rPr lang="en-US" dirty="0"/>
              <a:t>Welcome           </a:t>
            </a:r>
          </a:p>
          <a:p>
            <a:r>
              <a:rPr lang="en-US" dirty="0"/>
              <a:t>How did your faculty and staff perceive the plan? </a:t>
            </a:r>
          </a:p>
          <a:p>
            <a:pPr lvl="1"/>
            <a:r>
              <a:rPr lang="en-US" dirty="0"/>
              <a:t>Obtaining feedback on the Ci3T Blueprint A Primary (Tier 1) Plan</a:t>
            </a:r>
          </a:p>
          <a:p>
            <a:pPr lvl="0"/>
            <a:r>
              <a:rPr lang="en-US" dirty="0"/>
              <a:t>How can we use the Primary Intervention Rating Scale (PIRS) data to revise our Ci3T Blueprint A Primary (Tier 1) Plan? </a:t>
            </a:r>
          </a:p>
          <a:p>
            <a:pPr lvl="0"/>
            <a:r>
              <a:rPr lang="en-US" dirty="0"/>
              <a:t>How do we coordinate supports at the tertiary (Tier 3) level?</a:t>
            </a:r>
          </a:p>
          <a:p>
            <a:pPr lvl="1"/>
            <a:r>
              <a:rPr lang="en-US" dirty="0"/>
              <a:t>Drafting the Ci3T Blueprint F Tertiary (Tier 3) Intervention Grid</a:t>
            </a:r>
          </a:p>
          <a:p>
            <a:pPr lvl="0"/>
            <a:r>
              <a:rPr lang="en-US" dirty="0"/>
              <a:t>Where do we go from here?</a:t>
            </a:r>
          </a:p>
          <a:p>
            <a:pPr lvl="1"/>
            <a:r>
              <a:rPr lang="en-US" dirty="0"/>
              <a:t>Setting goals for Session 6 </a:t>
            </a:r>
          </a:p>
        </p:txBody>
      </p:sp>
      <p:graphicFrame>
        <p:nvGraphicFramePr>
          <p:cNvPr id="4" name="Diagram 3">
            <a:extLst>
              <a:ext uri="{FF2B5EF4-FFF2-40B4-BE49-F238E27FC236}">
                <a16:creationId xmlns:a16="http://schemas.microsoft.com/office/drawing/2014/main" id="{EAE65181-1FB0-EE45-9863-D4B05A6D76DF}"/>
              </a:ext>
            </a:extLst>
          </p:cNvPr>
          <p:cNvGraphicFramePr/>
          <p:nvPr>
            <p:extLst>
              <p:ext uri="{D42A27DB-BD31-4B8C-83A1-F6EECF244321}">
                <p14:modId xmlns:p14="http://schemas.microsoft.com/office/powerpoint/2010/main" val="329678969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857AB309-C23E-6A42-B9A5-2AB34F0FA970}"/>
              </a:ext>
            </a:extLst>
          </p:cNvPr>
          <p:cNvSpPr/>
          <p:nvPr/>
        </p:nvSpPr>
        <p:spPr>
          <a:xfrm>
            <a:off x="0" y="1471682"/>
            <a:ext cx="9144000"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Please t</a:t>
            </a:r>
            <a:r>
              <a:rPr lang="en-US" sz="3600" b="0" cap="none" spc="0" dirty="0">
                <a:ln w="0"/>
                <a:solidFill>
                  <a:schemeClr val="tx1"/>
                </a:solidFill>
                <a:effectLst>
                  <a:outerShdw blurRad="38100" dist="19050" dir="2700000" algn="tl" rotWithShape="0">
                    <a:schemeClr val="dk1">
                      <a:alpha val="40000"/>
                    </a:schemeClr>
                  </a:outerShdw>
                </a:effectLst>
              </a:rPr>
              <a:t>ake a moment to assign team roles:</a:t>
            </a:r>
          </a:p>
        </p:txBody>
      </p:sp>
    </p:spTree>
    <p:extLst>
      <p:ext uri="{BB962C8B-B14F-4D97-AF65-F5344CB8AC3E}">
        <p14:creationId xmlns:p14="http://schemas.microsoft.com/office/powerpoint/2010/main" val="23540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5273" name="Group 25"/>
          <p:cNvGraphicFramePr>
            <a:graphicFrameLocks noGrp="1"/>
          </p:cNvGraphicFramePr>
          <p:nvPr>
            <p:extLst>
              <p:ext uri="{D42A27DB-BD31-4B8C-83A1-F6EECF244321}">
                <p14:modId xmlns:p14="http://schemas.microsoft.com/office/powerpoint/2010/main" val="654309102"/>
              </p:ext>
            </p:extLst>
          </p:nvPr>
        </p:nvGraphicFramePr>
        <p:xfrm>
          <a:off x="1" y="891198"/>
          <a:ext cx="9143999" cy="5966802"/>
        </p:xfrm>
        <a:graphic>
          <a:graphicData uri="http://schemas.openxmlformats.org/drawingml/2006/table">
            <a:tbl>
              <a:tblPr>
                <a:tableStyleId>{D7AC3CCA-C797-4891-BE02-D94E43425B78}</a:tableStyleId>
              </a:tblPr>
              <a:tblGrid>
                <a:gridCol w="1219199">
                  <a:extLst>
                    <a:ext uri="{9D8B030D-6E8A-4147-A177-3AD203B41FA5}">
                      <a16:colId xmlns:a16="http://schemas.microsoft.com/office/drawing/2014/main" val="20000"/>
                    </a:ext>
                  </a:extLst>
                </a:gridCol>
                <a:gridCol w="2018852">
                  <a:extLst>
                    <a:ext uri="{9D8B030D-6E8A-4147-A177-3AD203B41FA5}">
                      <a16:colId xmlns:a16="http://schemas.microsoft.com/office/drawing/2014/main" val="20001"/>
                    </a:ext>
                  </a:extLst>
                </a:gridCol>
                <a:gridCol w="1904103">
                  <a:extLst>
                    <a:ext uri="{9D8B030D-6E8A-4147-A177-3AD203B41FA5}">
                      <a16:colId xmlns:a16="http://schemas.microsoft.com/office/drawing/2014/main" val="20002"/>
                    </a:ext>
                  </a:extLst>
                </a:gridCol>
                <a:gridCol w="2325445">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677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Support</a:t>
                      </a:r>
                      <a:endParaRPr kumimoji="0" lang="en-US" sz="1800" b="1" i="0" u="none" strike="noStrike" cap="none" normalizeH="0" baseline="0" dirty="0">
                        <a:ln>
                          <a:noFill/>
                        </a:ln>
                        <a:solidFill>
                          <a:schemeClr val="tx1"/>
                        </a:solidFill>
                        <a:effectLst/>
                        <a:latin typeface="Verdana" pitchFamily="34" charset="0"/>
                        <a:cs typeface="Times New Roman" pitchFamily="18" charset="0"/>
                      </a:endParaRPr>
                    </a:p>
                  </a:txBody>
                  <a:tcPr marL="47708" marR="47708" marT="0" marB="0"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Description</a:t>
                      </a:r>
                      <a:endParaRPr kumimoji="0" lang="en-US" sz="1800" b="1" i="0" u="none" strike="noStrike" cap="none" normalizeH="0" baseline="0" dirty="0">
                        <a:ln>
                          <a:noFill/>
                        </a:ln>
                        <a:solidFill>
                          <a:schemeClr val="tx1"/>
                        </a:solidFill>
                        <a:effectLst/>
                        <a:latin typeface="Verdana" pitchFamily="34" charset="0"/>
                        <a:cs typeface="Times New Roman" pitchFamily="18" charset="0"/>
                      </a:endParaRPr>
                    </a:p>
                  </a:txBody>
                  <a:tcPr marL="47708" marR="47708" marT="0" marB="0"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School-wide 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Entry Criteria</a:t>
                      </a:r>
                      <a:endParaRPr kumimoji="0" lang="en-US" sz="1800" b="1" i="0" u="none" strike="noStrike" cap="none" normalizeH="0" baseline="0" dirty="0">
                        <a:ln>
                          <a:noFill/>
                        </a:ln>
                        <a:solidFill>
                          <a:schemeClr val="tx1"/>
                        </a:solidFill>
                        <a:effectLst/>
                        <a:latin typeface="Verdana" pitchFamily="34" charset="0"/>
                        <a:cs typeface="Times New Roman" pitchFamily="18" charset="0"/>
                      </a:endParaRPr>
                    </a:p>
                  </a:txBody>
                  <a:tcPr marL="47708" marR="47708" marT="0" marB="0"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Data to Monitor Progress </a:t>
                      </a:r>
                      <a:endParaRPr kumimoji="0" lang="en-US" sz="1800" b="1" i="0" u="none" strike="noStrike" cap="none" normalizeH="0" baseline="0" dirty="0">
                        <a:ln>
                          <a:noFill/>
                        </a:ln>
                        <a:solidFill>
                          <a:schemeClr val="tx1"/>
                        </a:solidFill>
                        <a:effectLst/>
                        <a:latin typeface="Verdana" pitchFamily="34" charset="0"/>
                        <a:cs typeface="Times New Roman" pitchFamily="18" charset="0"/>
                      </a:endParaRPr>
                    </a:p>
                  </a:txBody>
                  <a:tcPr marL="47708" marR="47708" marT="0" marB="0"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tx1"/>
                          </a:solidFill>
                          <a:effectLst/>
                        </a:rPr>
                        <a:t>Exit Criteria</a:t>
                      </a:r>
                      <a:endParaRPr kumimoji="0" lang="en-US" sz="1800" b="1" i="0" u="none" strike="noStrike" cap="none" normalizeH="0" baseline="0" dirty="0">
                        <a:ln>
                          <a:noFill/>
                        </a:ln>
                        <a:solidFill>
                          <a:schemeClr val="tx1"/>
                        </a:solidFill>
                        <a:effectLst/>
                        <a:latin typeface="Verdana" pitchFamily="34" charset="0"/>
                        <a:cs typeface="Times New Roman" pitchFamily="18" charset="0"/>
                      </a:endParaRPr>
                    </a:p>
                  </a:txBody>
                  <a:tcPr marL="47708" marR="47708" marT="0" marB="0" horzOverflow="overflow">
                    <a:solidFill>
                      <a:schemeClr val="accent2">
                        <a:lumMod val="60000"/>
                        <a:lumOff val="40000"/>
                      </a:schemeClr>
                    </a:solidFill>
                  </a:tcPr>
                </a:tc>
                <a:extLst>
                  <a:ext uri="{0D108BD9-81ED-4DB2-BD59-A6C34878D82A}">
                    <a16:rowId xmlns:a16="http://schemas.microsoft.com/office/drawing/2014/main" val="10000"/>
                  </a:ext>
                </a:extLst>
              </a:tr>
              <a:tr h="5289721">
                <a:tc>
                  <a:txBody>
                    <a:bodyPr/>
                    <a:lstStyle/>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Individualized De-escalation Plan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Ongoing strategy involving identifying specific student characteristics for each phase of the de-escalation cycle and implementing appropriate and evidence-based adult responses to managing student acting out behavior.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6985"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One or more of the following:</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Behavior</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SRSS-E7: High (9-21)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0"/>
                        </a:spcAft>
                        <a:buFont typeface="Wingdings" panose="05000000000000000000" pitchFamily="2" charset="2"/>
                        <a:buChar char=""/>
                        <a:tabLst>
                          <a:tab pos="457200" algn="l"/>
                        </a:tabLs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Office discipline referrals (ODRs): 6 or more within a grading period</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Identify a target behavior for the individual student. Include: (a) label for the behavior, (b) definition, (c) examples, and (d) non-examples</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 behavioral goal based on baseline performance of the behavior.</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Direct observation of the target behavior with data points graphed for decision making.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Treatment Integrity</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Treatment integrity checklist</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Social Validity</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Teacher: IRP-15</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 CIRP</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285750" marR="0" indent="-285750">
                        <a:spcBef>
                          <a:spcPts val="0"/>
                        </a:spcBef>
                        <a:spcAft>
                          <a:spcPts val="0"/>
                        </a:spcAft>
                        <a:buFont typeface="AppleSymbols" charset="0"/>
                        <a:buChar char="☐"/>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SRSS-E7: Low (0-3)</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nSpc>
                          <a:spcPct val="118000"/>
                        </a:lnSpc>
                        <a:spcBef>
                          <a:spcPts val="0"/>
                        </a:spcBef>
                        <a:spcAft>
                          <a:spcPts val="0"/>
                        </a:spcAft>
                        <a:buFont typeface="AppleSymbols" charset="0"/>
                        <a:buChar char="☐"/>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Observation data demonstrate behavior is consistently within expected level (per goal; three consecutive data points) – then transition to maintenance plan and monitor behavior during transition.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0" y="6581001"/>
            <a:ext cx="4896241" cy="276999"/>
          </a:xfrm>
          <a:prstGeom prst="rect">
            <a:avLst/>
          </a:prstGeom>
          <a:noFill/>
        </p:spPr>
        <p:txBody>
          <a:bodyPr wrap="square" rtlCol="0">
            <a:spAutoFit/>
          </a:bodyPr>
          <a:lstStyle/>
          <a:p>
            <a:r>
              <a:rPr lang="en-US" sz="1200" dirty="0">
                <a:solidFill>
                  <a:schemeClr val="tx1">
                    <a:lumMod val="65000"/>
                    <a:lumOff val="35000"/>
                  </a:schemeClr>
                </a:solidFill>
              </a:rPr>
              <a:t>For additional information, please see Lane, </a:t>
            </a:r>
            <a:r>
              <a:rPr lang="en-US" sz="1200" dirty="0" err="1">
                <a:solidFill>
                  <a:schemeClr val="tx1">
                    <a:lumMod val="65000"/>
                    <a:lumOff val="35000"/>
                  </a:schemeClr>
                </a:solidFill>
              </a:rPr>
              <a:t>Kalberg</a:t>
            </a:r>
            <a:r>
              <a:rPr lang="en-US" sz="1200" dirty="0">
                <a:solidFill>
                  <a:schemeClr val="tx1">
                    <a:lumMod val="65000"/>
                    <a:lumOff val="35000"/>
                  </a:schemeClr>
                </a:solidFill>
              </a:rPr>
              <a:t>, and Menzies (2009).</a:t>
            </a:r>
          </a:p>
        </p:txBody>
      </p:sp>
      <p:sp>
        <p:nvSpPr>
          <p:cNvPr id="2" name="Title 1">
            <a:extLst>
              <a:ext uri="{FF2B5EF4-FFF2-40B4-BE49-F238E27FC236}">
                <a16:creationId xmlns:a16="http://schemas.microsoft.com/office/drawing/2014/main" id="{CCEA19F6-A42A-FE4E-A14A-B588294B0094}"/>
              </a:ext>
            </a:extLst>
          </p:cNvPr>
          <p:cNvSpPr>
            <a:spLocks noGrp="1"/>
          </p:cNvSpPr>
          <p:nvPr>
            <p:ph type="title" idx="4294967295"/>
          </p:nvPr>
        </p:nvSpPr>
        <p:spPr>
          <a:xfrm>
            <a:off x="0" y="1"/>
            <a:ext cx="9144000" cy="891198"/>
          </a:xfrm>
          <a:noFill/>
          <a:ln>
            <a:noFill/>
          </a:ln>
        </p:spPr>
        <p:txBody>
          <a:bodyPr anchor="ctr"/>
          <a:lstStyle/>
          <a:p>
            <a:pPr algn="ctr"/>
            <a:r>
              <a:rPr lang="en-US" sz="4000" spc="-100" dirty="0"/>
              <a:t>Tertiary (Tier 3) Intervention Grid: MS/HS</a:t>
            </a:r>
          </a:p>
        </p:txBody>
      </p:sp>
    </p:spTree>
    <p:extLst>
      <p:ext uri="{BB962C8B-B14F-4D97-AF65-F5344CB8AC3E}">
        <p14:creationId xmlns:p14="http://schemas.microsoft.com/office/powerpoint/2010/main" val="221715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19200"/>
            <a:ext cx="8610600" cy="435429"/>
          </a:xfrm>
          <a:prstGeom prst="rect">
            <a:avLst/>
          </a:prstGeom>
          <a:solidFill>
            <a:schemeClr val="tx2">
              <a:lumMod val="60000"/>
              <a:lumOff val="40000"/>
              <a:alpha val="27059"/>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9155" name="Rectangle 3"/>
          <p:cNvSpPr>
            <a:spLocks noGrp="1"/>
          </p:cNvSpPr>
          <p:nvPr>
            <p:ph type="body" idx="4294967295"/>
          </p:nvPr>
        </p:nvSpPr>
        <p:spPr>
          <a:xfrm>
            <a:off x="304800" y="1219200"/>
            <a:ext cx="8534400" cy="5638800"/>
          </a:xfrm>
        </p:spPr>
        <p:txBody>
          <a:bodyPr>
            <a:noAutofit/>
          </a:bodyPr>
          <a:lstStyle/>
          <a:p>
            <a:pPr marL="274320" indent="-274320">
              <a:lnSpc>
                <a:spcPct val="100000"/>
              </a:lnSpc>
              <a:spcBef>
                <a:spcPts val="580"/>
              </a:spcBef>
              <a:buNone/>
              <a:defRPr/>
            </a:pPr>
            <a:r>
              <a:rPr lang="en-US" sz="2000" dirty="0"/>
              <a:t>Step 1: Construct your assessment schedule</a:t>
            </a:r>
          </a:p>
          <a:p>
            <a:pPr marL="274320" indent="-274320">
              <a:lnSpc>
                <a:spcPct val="100000"/>
              </a:lnSpc>
              <a:spcBef>
                <a:spcPts val="1200"/>
              </a:spcBef>
              <a:buNone/>
              <a:defRPr/>
            </a:pPr>
            <a:r>
              <a:rPr lang="en-US" sz="2000" dirty="0"/>
              <a:t>Step 2: Identify your tertiary (Tier 3) supports</a:t>
            </a:r>
          </a:p>
          <a:p>
            <a:pPr marL="548640" lvl="1">
              <a:lnSpc>
                <a:spcPct val="100000"/>
              </a:lnSpc>
              <a:spcBef>
                <a:spcPts val="0"/>
              </a:spcBef>
              <a:defRPr/>
            </a:pPr>
            <a:r>
              <a:rPr lang="en-US" sz="2000" dirty="0"/>
              <a:t>Existing and new interventions</a:t>
            </a:r>
          </a:p>
          <a:p>
            <a:pPr marL="274320" indent="-274320">
              <a:lnSpc>
                <a:spcPct val="100000"/>
              </a:lnSpc>
              <a:spcBef>
                <a:spcPts val="580"/>
              </a:spcBef>
              <a:buNone/>
              <a:defRPr/>
            </a:pPr>
            <a:r>
              <a:rPr lang="en-US" sz="2000" dirty="0"/>
              <a:t>Step 3: Determine entry criteria</a:t>
            </a:r>
          </a:p>
          <a:p>
            <a:pPr marL="548640" lvl="1">
              <a:lnSpc>
                <a:spcPct val="100000"/>
              </a:lnSpc>
              <a:spcBef>
                <a:spcPts val="0"/>
              </a:spcBef>
              <a:defRPr/>
            </a:pPr>
            <a:r>
              <a:rPr lang="en-US" sz="2000" dirty="0"/>
              <a:t>Academic failure, behavior and academic screening scores, attendance data, etc.</a:t>
            </a:r>
          </a:p>
          <a:p>
            <a:pPr marL="274320" indent="-274320">
              <a:lnSpc>
                <a:spcPct val="100000"/>
              </a:lnSpc>
              <a:spcBef>
                <a:spcPts val="580"/>
              </a:spcBef>
              <a:buNone/>
              <a:defRPr/>
            </a:pPr>
            <a:r>
              <a:rPr lang="en-US" sz="2000" dirty="0"/>
              <a:t>Step 4: Identify Data to Monitor Progress</a:t>
            </a:r>
          </a:p>
          <a:p>
            <a:pPr marL="548640" lvl="1">
              <a:lnSpc>
                <a:spcPct val="100000"/>
              </a:lnSpc>
              <a:spcBef>
                <a:spcPts val="0"/>
              </a:spcBef>
              <a:defRPr/>
            </a:pPr>
            <a:r>
              <a:rPr lang="en-US" sz="2000" dirty="0"/>
              <a:t>Student performance: pre- and post-tests, curriculum-based measures, office discipline referral data, GPA, etc.</a:t>
            </a:r>
          </a:p>
          <a:p>
            <a:pPr marL="548640" lvl="1">
              <a:lnSpc>
                <a:spcPct val="100000"/>
              </a:lnSpc>
              <a:spcBef>
                <a:spcPts val="0"/>
              </a:spcBef>
              <a:defRPr/>
            </a:pPr>
            <a:r>
              <a:rPr lang="en-US" sz="2000" dirty="0"/>
              <a:t>Treatment integrity</a:t>
            </a:r>
          </a:p>
          <a:p>
            <a:pPr marL="548640" lvl="1">
              <a:lnSpc>
                <a:spcPct val="100000"/>
              </a:lnSpc>
              <a:spcBef>
                <a:spcPts val="0"/>
              </a:spcBef>
              <a:defRPr/>
            </a:pPr>
            <a:r>
              <a:rPr lang="en-US" sz="2000" dirty="0"/>
              <a:t>Social validity</a:t>
            </a:r>
          </a:p>
          <a:p>
            <a:pPr marL="274320" indent="-274320">
              <a:lnSpc>
                <a:spcPct val="100000"/>
              </a:lnSpc>
              <a:spcBef>
                <a:spcPts val="580"/>
              </a:spcBef>
              <a:buNone/>
              <a:defRPr/>
            </a:pPr>
            <a:r>
              <a:rPr lang="en-US" sz="2000" dirty="0"/>
              <a:t>Step 5: Identify exit criteria</a:t>
            </a:r>
          </a:p>
          <a:p>
            <a:pPr marL="548640" lvl="1">
              <a:lnSpc>
                <a:spcPct val="100000"/>
              </a:lnSpc>
              <a:spcBef>
                <a:spcPts val="0"/>
              </a:spcBef>
              <a:defRPr/>
            </a:pPr>
            <a:r>
              <a:rPr lang="en-US" sz="2000" dirty="0"/>
              <a:t>Reduction of discipline contacts, demonstration of grade level performance based on academic progress monitoring data, reduction of truancies and absences, etc.</a:t>
            </a:r>
          </a:p>
          <a:p>
            <a:pPr marL="274320" indent="-274320">
              <a:lnSpc>
                <a:spcPct val="100000"/>
              </a:lnSpc>
              <a:spcBef>
                <a:spcPts val="580"/>
              </a:spcBef>
              <a:buNone/>
              <a:defRPr/>
            </a:pPr>
            <a:r>
              <a:rPr lang="en-US" sz="2000" dirty="0"/>
              <a:t>Step 6: Consider additional needs</a:t>
            </a:r>
          </a:p>
        </p:txBody>
      </p:sp>
      <p:sp>
        <p:nvSpPr>
          <p:cNvPr id="2" name="Title 1">
            <a:extLst>
              <a:ext uri="{FF2B5EF4-FFF2-40B4-BE49-F238E27FC236}">
                <a16:creationId xmlns:a16="http://schemas.microsoft.com/office/drawing/2014/main" id="{03B8D1A9-B08A-7C45-A249-4507AA8F5B82}"/>
              </a:ext>
            </a:extLst>
          </p:cNvPr>
          <p:cNvSpPr>
            <a:spLocks noGrp="1"/>
          </p:cNvSpPr>
          <p:nvPr>
            <p:ph type="title" idx="4294967295"/>
          </p:nvPr>
        </p:nvSpPr>
        <p:spPr>
          <a:xfrm>
            <a:off x="628650" y="8294"/>
            <a:ext cx="7886700" cy="1325563"/>
          </a:xfrm>
        </p:spPr>
        <p:txBody>
          <a:bodyPr/>
          <a:lstStyle/>
          <a:p>
            <a:pPr algn="ctr" rtl="0" eaLnBrk="1" latinLnBrk="0" hangingPunct="1"/>
            <a:r>
              <a:rPr lang="en-US" sz="3600" kern="1200" dirty="0">
                <a:solidFill>
                  <a:srgbClr val="000000"/>
                </a:solidFill>
                <a:effectLst/>
                <a:latin typeface="Calibri Light" panose="020F0302020204030204" pitchFamily="34" charset="0"/>
                <a:ea typeface="+mn-ea"/>
                <a:cs typeface="+mn-cs"/>
              </a:rPr>
              <a:t>A Systematic Approach to Designing</a:t>
            </a:r>
            <a:endParaRPr lang="en-US" dirty="0">
              <a:effectLst/>
            </a:endParaRPr>
          </a:p>
          <a:p>
            <a:pPr algn="ctr" rtl="0" eaLnBrk="1" latinLnBrk="0" hangingPunct="1"/>
            <a:r>
              <a:rPr lang="en-US" sz="3600" kern="1200" dirty="0">
                <a:solidFill>
                  <a:srgbClr val="000000"/>
                </a:solidFill>
                <a:effectLst/>
                <a:latin typeface="Calibri Light" panose="020F0302020204030204" pitchFamily="34" charset="0"/>
                <a:ea typeface="+mn-ea"/>
                <a:cs typeface="+mn-cs"/>
              </a:rPr>
              <a:t>Tertiary (Tier 3) Interventions </a:t>
            </a:r>
            <a:endParaRPr lang="en-US" dirty="0">
              <a:effectLst/>
            </a:endParaRPr>
          </a:p>
        </p:txBody>
      </p:sp>
    </p:spTree>
    <p:extLst>
      <p:ext uri="{BB962C8B-B14F-4D97-AF65-F5344CB8AC3E}">
        <p14:creationId xmlns:p14="http://schemas.microsoft.com/office/powerpoint/2010/main" val="4014028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67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139" y="182880"/>
            <a:ext cx="8401722" cy="6492239"/>
          </a:xfrm>
          <a:prstGeom prst="rect">
            <a:avLst/>
          </a:prstGeom>
          <a:noFill/>
          <a:ln>
            <a:solidFill>
              <a:schemeClr val="tx1">
                <a:lumMod val="50000"/>
                <a:lumOff val="50000"/>
              </a:schemeClr>
            </a:solidFill>
          </a:ln>
          <a:effectLst>
            <a:outerShdw blurRad="292100" dist="139700" dir="2700000" algn="tl" rotWithShape="0">
              <a:srgbClr val="333333">
                <a:alpha val="65000"/>
              </a:srgbClr>
            </a:outerShdw>
          </a:effectLst>
        </p:spPr>
      </p:pic>
      <p:grpSp>
        <p:nvGrpSpPr>
          <p:cNvPr id="12" name="Group 11"/>
          <p:cNvGrpSpPr/>
          <p:nvPr/>
        </p:nvGrpSpPr>
        <p:grpSpPr>
          <a:xfrm rot="21216813">
            <a:off x="6319896" y="3216990"/>
            <a:ext cx="2686597" cy="2622288"/>
            <a:chOff x="2336800" y="-477078"/>
            <a:chExt cx="7515616" cy="7335078"/>
          </a:xfrm>
        </p:grpSpPr>
        <p:pic>
          <p:nvPicPr>
            <p:cNvPr id="13" name="Picture 12" title="Sticky note"/>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14" name="Picture 13" title="Push pin"/>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11" name="Rectangle 10"/>
          <p:cNvSpPr/>
          <p:nvPr/>
        </p:nvSpPr>
        <p:spPr>
          <a:xfrm rot="21216225">
            <a:off x="6552519" y="4194432"/>
            <a:ext cx="2317087" cy="1015663"/>
          </a:xfrm>
          <a:prstGeom prst="rect">
            <a:avLst/>
          </a:prstGeom>
        </p:spPr>
        <p:txBody>
          <a:bodyPr wrap="square">
            <a:spAutoFit/>
          </a:bodyPr>
          <a:lstStyle/>
          <a:p>
            <a:pPr algn="ctr">
              <a:defRPr/>
            </a:pPr>
            <a:r>
              <a:rPr lang="en-US" sz="2000" b="1" dirty="0">
                <a:latin typeface="Arial" panose="020B0604020202020204" pitchFamily="34" charset="0"/>
                <a:cs typeface="Arial" panose="020B0604020202020204" pitchFamily="34" charset="0"/>
              </a:rPr>
              <a:t>Ci3T Blueprint D Assessment Schedule</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5112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04112"/>
            <a:ext cx="8610600" cy="640080"/>
          </a:xfrm>
          <a:prstGeom prst="rect">
            <a:avLst/>
          </a:prstGeom>
          <a:solidFill>
            <a:schemeClr val="tx2">
              <a:lumMod val="60000"/>
              <a:lumOff val="40000"/>
              <a:alpha val="27059"/>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9155" name="Rectangle 3"/>
          <p:cNvSpPr>
            <a:spLocks noGrp="1"/>
          </p:cNvSpPr>
          <p:nvPr>
            <p:ph type="body" idx="4294967295"/>
          </p:nvPr>
        </p:nvSpPr>
        <p:spPr>
          <a:xfrm>
            <a:off x="304800" y="1219200"/>
            <a:ext cx="8534400" cy="5638800"/>
          </a:xfrm>
        </p:spPr>
        <p:txBody>
          <a:bodyPr>
            <a:noAutofit/>
          </a:bodyPr>
          <a:lstStyle/>
          <a:p>
            <a:pPr marL="274320" indent="-274320">
              <a:lnSpc>
                <a:spcPct val="100000"/>
              </a:lnSpc>
              <a:spcBef>
                <a:spcPts val="580"/>
              </a:spcBef>
              <a:buNone/>
              <a:defRPr/>
            </a:pPr>
            <a:r>
              <a:rPr lang="en-US" sz="2000" dirty="0"/>
              <a:t>Step 1: Construct your assessment schedule</a:t>
            </a:r>
          </a:p>
          <a:p>
            <a:pPr marL="274320" indent="-274320">
              <a:lnSpc>
                <a:spcPct val="100000"/>
              </a:lnSpc>
              <a:spcBef>
                <a:spcPts val="1200"/>
              </a:spcBef>
              <a:buNone/>
              <a:defRPr/>
            </a:pPr>
            <a:r>
              <a:rPr lang="en-US" sz="2000" dirty="0"/>
              <a:t>Step 2: Identify your tertiary (Tier 3) supports</a:t>
            </a:r>
          </a:p>
          <a:p>
            <a:pPr marL="548640" lvl="1">
              <a:lnSpc>
                <a:spcPct val="100000"/>
              </a:lnSpc>
              <a:spcBef>
                <a:spcPts val="0"/>
              </a:spcBef>
              <a:defRPr/>
            </a:pPr>
            <a:r>
              <a:rPr lang="en-US" sz="2000" dirty="0"/>
              <a:t>Existing and new interventions</a:t>
            </a:r>
          </a:p>
          <a:p>
            <a:pPr marL="274320" indent="-274320">
              <a:lnSpc>
                <a:spcPct val="100000"/>
              </a:lnSpc>
              <a:spcBef>
                <a:spcPts val="580"/>
              </a:spcBef>
              <a:buNone/>
              <a:defRPr/>
            </a:pPr>
            <a:r>
              <a:rPr lang="en-US" sz="2000" dirty="0"/>
              <a:t>Step 3: Determine entry criteria</a:t>
            </a:r>
          </a:p>
          <a:p>
            <a:pPr marL="548640" lvl="1">
              <a:lnSpc>
                <a:spcPct val="100000"/>
              </a:lnSpc>
              <a:spcBef>
                <a:spcPts val="0"/>
              </a:spcBef>
              <a:defRPr/>
            </a:pPr>
            <a:r>
              <a:rPr lang="en-US" sz="2000" dirty="0"/>
              <a:t>Academic failure, behavior and academic screening scores, attendance data, etc.</a:t>
            </a:r>
          </a:p>
          <a:p>
            <a:pPr marL="274320" indent="-274320">
              <a:lnSpc>
                <a:spcPct val="100000"/>
              </a:lnSpc>
              <a:spcBef>
                <a:spcPts val="580"/>
              </a:spcBef>
              <a:buNone/>
              <a:defRPr/>
            </a:pPr>
            <a:r>
              <a:rPr lang="en-US" sz="2000" dirty="0"/>
              <a:t>Step 4: Identify Data to Monitor Progress</a:t>
            </a:r>
          </a:p>
          <a:p>
            <a:pPr marL="548640" lvl="1">
              <a:lnSpc>
                <a:spcPct val="100000"/>
              </a:lnSpc>
              <a:spcBef>
                <a:spcPts val="0"/>
              </a:spcBef>
              <a:defRPr/>
            </a:pPr>
            <a:r>
              <a:rPr lang="en-US" sz="2000" dirty="0"/>
              <a:t>Student performance: pre- and post-tests, curriculum-based measures, office discipline referral data, GPA, etc.</a:t>
            </a:r>
          </a:p>
          <a:p>
            <a:pPr marL="548640" lvl="1">
              <a:lnSpc>
                <a:spcPct val="100000"/>
              </a:lnSpc>
              <a:spcBef>
                <a:spcPts val="0"/>
              </a:spcBef>
              <a:defRPr/>
            </a:pPr>
            <a:r>
              <a:rPr lang="en-US" sz="2000" dirty="0"/>
              <a:t>Treatment integrity</a:t>
            </a:r>
          </a:p>
          <a:p>
            <a:pPr marL="548640" lvl="1">
              <a:lnSpc>
                <a:spcPct val="100000"/>
              </a:lnSpc>
              <a:spcBef>
                <a:spcPts val="0"/>
              </a:spcBef>
              <a:defRPr/>
            </a:pPr>
            <a:r>
              <a:rPr lang="en-US" sz="2000" dirty="0"/>
              <a:t>Social validity</a:t>
            </a:r>
          </a:p>
          <a:p>
            <a:pPr marL="274320" indent="-274320">
              <a:lnSpc>
                <a:spcPct val="100000"/>
              </a:lnSpc>
              <a:spcBef>
                <a:spcPts val="580"/>
              </a:spcBef>
              <a:buNone/>
              <a:defRPr/>
            </a:pPr>
            <a:r>
              <a:rPr lang="en-US" sz="2000" dirty="0"/>
              <a:t>Step 5: Identify exit criteria</a:t>
            </a:r>
          </a:p>
          <a:p>
            <a:pPr marL="548640" lvl="1">
              <a:lnSpc>
                <a:spcPct val="100000"/>
              </a:lnSpc>
              <a:spcBef>
                <a:spcPts val="0"/>
              </a:spcBef>
              <a:defRPr/>
            </a:pPr>
            <a:r>
              <a:rPr lang="en-US" sz="2000" dirty="0"/>
              <a:t>Reduction of discipline contacts, demonstration of grade level performance based on academic progress monitoring data, reduction of truancies and absences, etc.</a:t>
            </a:r>
          </a:p>
          <a:p>
            <a:pPr marL="274320" indent="-274320">
              <a:lnSpc>
                <a:spcPct val="100000"/>
              </a:lnSpc>
              <a:spcBef>
                <a:spcPts val="580"/>
              </a:spcBef>
              <a:buNone/>
              <a:defRPr/>
            </a:pPr>
            <a:r>
              <a:rPr lang="en-US" sz="2000" dirty="0"/>
              <a:t>Step 6: Consider additional needs</a:t>
            </a:r>
          </a:p>
        </p:txBody>
      </p:sp>
      <p:sp>
        <p:nvSpPr>
          <p:cNvPr id="2" name="Title 1">
            <a:extLst>
              <a:ext uri="{FF2B5EF4-FFF2-40B4-BE49-F238E27FC236}">
                <a16:creationId xmlns:a16="http://schemas.microsoft.com/office/drawing/2014/main" id="{49DC9605-D59A-2049-A3E5-DA2009A6C1CB}"/>
              </a:ext>
            </a:extLst>
          </p:cNvPr>
          <p:cNvSpPr>
            <a:spLocks noGrp="1"/>
          </p:cNvSpPr>
          <p:nvPr>
            <p:ph type="title" idx="4294967295"/>
          </p:nvPr>
        </p:nvSpPr>
        <p:spPr>
          <a:xfrm>
            <a:off x="628650" y="8290"/>
            <a:ext cx="7886700" cy="1325563"/>
          </a:xfrm>
        </p:spPr>
        <p:txBody>
          <a:bodyPr/>
          <a:lstStyle/>
          <a:p>
            <a:pPr algn="ctr" rtl="0" eaLnBrk="1" latinLnBrk="0" hangingPunct="1"/>
            <a:r>
              <a:rPr lang="en-US" sz="3600" kern="1200" dirty="0">
                <a:solidFill>
                  <a:srgbClr val="000000"/>
                </a:solidFill>
                <a:effectLst/>
                <a:latin typeface="Calibri Light" panose="020F0302020204030204" pitchFamily="34" charset="0"/>
                <a:ea typeface="+mn-ea"/>
                <a:cs typeface="+mn-cs"/>
              </a:rPr>
              <a:t>A Systematic Approach to Designing</a:t>
            </a:r>
            <a:endParaRPr lang="en-US" dirty="0">
              <a:effectLst/>
            </a:endParaRPr>
          </a:p>
          <a:p>
            <a:pPr algn="ctr" rtl="0" eaLnBrk="1" latinLnBrk="0" hangingPunct="1"/>
            <a:r>
              <a:rPr lang="en-US" sz="3600" kern="1200" dirty="0">
                <a:solidFill>
                  <a:srgbClr val="000000"/>
                </a:solidFill>
                <a:effectLst/>
                <a:latin typeface="Calibri Light" panose="020F0302020204030204" pitchFamily="34" charset="0"/>
                <a:ea typeface="+mn-ea"/>
                <a:cs typeface="+mn-cs"/>
              </a:rPr>
              <a:t>Tertiary (Tier 3) Interventions </a:t>
            </a:r>
            <a:endParaRPr lang="en-US" dirty="0">
              <a:effectLst/>
            </a:endParaRPr>
          </a:p>
        </p:txBody>
      </p:sp>
    </p:spTree>
    <p:extLst>
      <p:ext uri="{BB962C8B-B14F-4D97-AF65-F5344CB8AC3E}">
        <p14:creationId xmlns:p14="http://schemas.microsoft.com/office/powerpoint/2010/main" val="351623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67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76200"/>
            <a:ext cx="8839200" cy="990600"/>
          </a:xfrm>
          <a:noFill/>
          <a:ln>
            <a:noFill/>
          </a:ln>
        </p:spPr>
        <p:txBody>
          <a:bodyPr>
            <a:noAutofit/>
          </a:bodyPr>
          <a:lstStyle/>
          <a:p>
            <a:pPr algn="ctr"/>
            <a:r>
              <a:rPr lang="en-US" sz="4800" dirty="0">
                <a:solidFill>
                  <a:sysClr val="windowText" lastClr="000000"/>
                </a:solidFill>
              </a:rPr>
              <a:t>Tertiary (Tier 3) Intervention Grid</a:t>
            </a:r>
          </a:p>
        </p:txBody>
      </p:sp>
      <p:pic>
        <p:nvPicPr>
          <p:cNvPr id="13" name="Picture 12">
            <a:extLst>
              <a:ext uri="{FF2B5EF4-FFF2-40B4-BE49-F238E27FC236}">
                <a16:creationId xmlns:a16="http://schemas.microsoft.com/office/drawing/2014/main" id="{098FFF2D-C62C-204C-8B2F-0888BF65EE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139" y="182880"/>
            <a:ext cx="8401722" cy="6492239"/>
          </a:xfrm>
          <a:prstGeom prst="rect">
            <a:avLst/>
          </a:prstGeom>
          <a:noFill/>
          <a:ln>
            <a:solidFill>
              <a:schemeClr val="tx1">
                <a:lumMod val="50000"/>
                <a:lumOff val="50000"/>
              </a:schemeClr>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CF7312BA-53CF-104E-A8AD-FC70ACAC0FFE}"/>
              </a:ext>
            </a:extLst>
          </p:cNvPr>
          <p:cNvSpPr/>
          <p:nvPr/>
        </p:nvSpPr>
        <p:spPr>
          <a:xfrm>
            <a:off x="745435" y="1001202"/>
            <a:ext cx="2842591" cy="481319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Up Arrow 9"/>
          <p:cNvSpPr/>
          <p:nvPr/>
        </p:nvSpPr>
        <p:spPr>
          <a:xfrm flipV="1">
            <a:off x="1182757" y="76200"/>
            <a:ext cx="1600200" cy="838200"/>
          </a:xfrm>
          <a:prstGeom prst="curvedUp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solidFill>
                <a:prstClr val="black"/>
              </a:solidFill>
            </a:endParaRPr>
          </a:p>
        </p:txBody>
      </p:sp>
      <p:grpSp>
        <p:nvGrpSpPr>
          <p:cNvPr id="8" name="Group 7"/>
          <p:cNvGrpSpPr/>
          <p:nvPr/>
        </p:nvGrpSpPr>
        <p:grpSpPr>
          <a:xfrm rot="21216813">
            <a:off x="6319895" y="4014915"/>
            <a:ext cx="2686597" cy="2622288"/>
            <a:chOff x="2336800" y="-477078"/>
            <a:chExt cx="7515616" cy="7335078"/>
          </a:xfrm>
        </p:grpSpPr>
        <p:pic>
          <p:nvPicPr>
            <p:cNvPr id="9" name="Picture 8" title="Sticky note"/>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11" name="Picture 10" title="Push pin"/>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3" name="TextBox 2"/>
          <p:cNvSpPr txBox="1"/>
          <p:nvPr/>
        </p:nvSpPr>
        <p:spPr>
          <a:xfrm rot="21301130">
            <a:off x="6471430" y="4902975"/>
            <a:ext cx="2514600"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Ci3T Blueprint F Tertiary (Tier 3) Intervention Grid</a:t>
            </a:r>
            <a:r>
              <a:rPr lang="en-US" b="1" dirty="0">
                <a:latin typeface="Arial" panose="020B0604020202020204" pitchFamily="34" charset="0"/>
                <a:cs typeface="Arial" panose="020B0604020202020204" pitchFamily="34" charset="0"/>
              </a:rPr>
              <a:t> </a:t>
            </a:r>
          </a:p>
        </p:txBody>
      </p:sp>
      <p:sp>
        <p:nvSpPr>
          <p:cNvPr id="15" name="Rounded Rectangle 14">
            <a:extLst>
              <a:ext uri="{FF2B5EF4-FFF2-40B4-BE49-F238E27FC236}">
                <a16:creationId xmlns:a16="http://schemas.microsoft.com/office/drawing/2014/main" id="{9A90FBF4-0B0E-B145-BC57-86030BCC5831}"/>
              </a:ext>
            </a:extLst>
          </p:cNvPr>
          <p:cNvSpPr/>
          <p:nvPr/>
        </p:nvSpPr>
        <p:spPr>
          <a:xfrm>
            <a:off x="1556027" y="2532561"/>
            <a:ext cx="7518400" cy="1134269"/>
          </a:xfrm>
          <a:prstGeom prst="roundRect">
            <a:avLst>
              <a:gd name="adj" fmla="val 9657"/>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en-US" b="1" dirty="0">
                <a:solidFill>
                  <a:schemeClr val="tx1"/>
                </a:solidFill>
              </a:rPr>
              <a:t>Remember these supports are strategies, practices, or programs</a:t>
            </a:r>
            <a:r>
              <a:rPr lang="en-US" b="1" dirty="0">
                <a:solidFill>
                  <a:schemeClr val="tx1">
                    <a:lumMod val="85000"/>
                    <a:lumOff val="15000"/>
                  </a:schemeClr>
                </a:solidFill>
              </a:rPr>
              <a:t>. </a:t>
            </a:r>
          </a:p>
          <a:p>
            <a:r>
              <a:rPr lang="en-US" dirty="0">
                <a:solidFill>
                  <a:schemeClr val="tx1">
                    <a:lumMod val="85000"/>
                    <a:lumOff val="15000"/>
                  </a:schemeClr>
                </a:solidFill>
              </a:rPr>
              <a:t>A support is not a person (e.g., counselor).</a:t>
            </a:r>
          </a:p>
          <a:p>
            <a:r>
              <a:rPr lang="en-US" dirty="0">
                <a:solidFill>
                  <a:schemeClr val="tx1">
                    <a:lumMod val="85000"/>
                    <a:lumOff val="15000"/>
                  </a:schemeClr>
                </a:solidFill>
              </a:rPr>
              <a:t>A support is not a pre-referral intervention team or a multi-disciplinary team.  </a:t>
            </a:r>
          </a:p>
        </p:txBody>
      </p:sp>
    </p:spTree>
    <p:extLst>
      <p:ext uri="{BB962C8B-B14F-4D97-AF65-F5344CB8AC3E}">
        <p14:creationId xmlns:p14="http://schemas.microsoft.com/office/powerpoint/2010/main" val="15345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ppt_y</p:attrName>
                                        </p:attrNameLst>
                                      </p:cBhvr>
                                      <p:tavLst>
                                        <p:tav tm="0">
                                          <p:val>
                                            <p:strVal val="#ppt_y+#ppt_h*1.125000"/>
                                          </p:val>
                                        </p:tav>
                                        <p:tav tm="100000">
                                          <p:val>
                                            <p:strVal val="#ppt_y"/>
                                          </p:val>
                                        </p:tav>
                                      </p:tavLst>
                                    </p:anim>
                                    <p:animEffect transition="in" filter="wipe(up)">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21425015">
            <a:off x="1946403" y="1295460"/>
            <a:ext cx="5331349" cy="5178509"/>
            <a:chOff x="2336800" y="-441520"/>
            <a:chExt cx="7515616" cy="7299520"/>
          </a:xfrm>
        </p:grpSpPr>
        <p:pic>
          <p:nvPicPr>
            <p:cNvPr id="7" name="Picture 6" title="Sticky note"/>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8" name="Picture 7" title="Push pin"/>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57173" y="-441520"/>
              <a:ext cx="2437297" cy="2292582"/>
            </a:xfrm>
            <a:prstGeom prst="rect">
              <a:avLst/>
            </a:prstGeom>
          </p:spPr>
        </p:pic>
      </p:grpSp>
      <p:sp>
        <p:nvSpPr>
          <p:cNvPr id="3" name="TextBox 2"/>
          <p:cNvSpPr txBox="1"/>
          <p:nvPr/>
        </p:nvSpPr>
        <p:spPr>
          <a:xfrm rot="21427090">
            <a:off x="2381936" y="2881982"/>
            <a:ext cx="4568221" cy="2862322"/>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Record tertiary (Tier 3) supports currently available on </a:t>
            </a:r>
            <a:r>
              <a:rPr lang="en-US" sz="2400" b="1" dirty="0">
                <a:latin typeface="Arial" panose="020B0604020202020204" pitchFamily="34" charset="0"/>
                <a:cs typeface="Arial" panose="020B0604020202020204" pitchFamily="34" charset="0"/>
              </a:rPr>
              <a:t>Ci3T Blueprint F Tertiary (Tier 3) Intervention Grid.</a:t>
            </a:r>
            <a:endParaRPr lang="en-US" sz="2000" dirty="0">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Please name each support and type a description</a:t>
            </a:r>
          </a:p>
          <a:p>
            <a:pPr algn="ctr"/>
            <a:r>
              <a:rPr lang="en-US" sz="2400" dirty="0">
                <a:solidFill>
                  <a:schemeClr val="bg1"/>
                </a:solidFill>
                <a:latin typeface="Arial" panose="020B0604020202020204" pitchFamily="34" charset="0"/>
                <a:cs typeface="Arial" panose="020B0604020202020204" pitchFamily="34" charset="0"/>
              </a:rPr>
              <a:t> (Columns 1 and 2).</a:t>
            </a:r>
          </a:p>
        </p:txBody>
      </p:sp>
    </p:spTree>
    <p:extLst>
      <p:ext uri="{BB962C8B-B14F-4D97-AF65-F5344CB8AC3E}">
        <p14:creationId xmlns:p14="http://schemas.microsoft.com/office/powerpoint/2010/main" val="2044544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5" name="Picture 47" descr="15yellow"/>
          <p:cNvPicPr>
            <a:picLocks noChangeAspect="1" noChangeArrowheads="1"/>
          </p:cNvPicPr>
          <p:nvPr/>
        </p:nvPicPr>
        <p:blipFill>
          <a:blip r:embed="rId3" cstate="print"/>
          <a:srcRect/>
          <a:stretch>
            <a:fillRect/>
          </a:stretch>
        </p:blipFill>
        <p:spPr bwMode="auto">
          <a:xfrm>
            <a:off x="2033588" y="2505075"/>
            <a:ext cx="5076825" cy="1847850"/>
          </a:xfrm>
          <a:prstGeom prst="rect">
            <a:avLst/>
          </a:prstGeom>
          <a:noFill/>
        </p:spPr>
      </p:pic>
      <p:pic>
        <p:nvPicPr>
          <p:cNvPr id="2099" name="Picture 51" descr="14yellow"/>
          <p:cNvPicPr>
            <a:picLocks noChangeAspect="1" noChangeArrowheads="1"/>
          </p:cNvPicPr>
          <p:nvPr/>
        </p:nvPicPr>
        <p:blipFill>
          <a:blip r:embed="rId4" cstate="print"/>
          <a:srcRect/>
          <a:stretch>
            <a:fillRect/>
          </a:stretch>
        </p:blipFill>
        <p:spPr bwMode="auto">
          <a:xfrm>
            <a:off x="2033588" y="2505075"/>
            <a:ext cx="5076825" cy="1847850"/>
          </a:xfrm>
          <a:prstGeom prst="rect">
            <a:avLst/>
          </a:prstGeom>
          <a:noFill/>
        </p:spPr>
      </p:pic>
      <p:pic>
        <p:nvPicPr>
          <p:cNvPr id="2098" name="Picture 50" descr="13yellow"/>
          <p:cNvPicPr>
            <a:picLocks noChangeAspect="1" noChangeArrowheads="1"/>
          </p:cNvPicPr>
          <p:nvPr/>
        </p:nvPicPr>
        <p:blipFill>
          <a:blip r:embed="rId5" cstate="print"/>
          <a:srcRect/>
          <a:stretch>
            <a:fillRect/>
          </a:stretch>
        </p:blipFill>
        <p:spPr bwMode="auto">
          <a:xfrm>
            <a:off x="2033588" y="2505075"/>
            <a:ext cx="5076825" cy="1847850"/>
          </a:xfrm>
          <a:prstGeom prst="rect">
            <a:avLst/>
          </a:prstGeom>
          <a:noFill/>
        </p:spPr>
      </p:pic>
      <p:pic>
        <p:nvPicPr>
          <p:cNvPr id="2097" name="Picture 49" descr="12yellow"/>
          <p:cNvPicPr>
            <a:picLocks noChangeAspect="1" noChangeArrowheads="1"/>
          </p:cNvPicPr>
          <p:nvPr/>
        </p:nvPicPr>
        <p:blipFill>
          <a:blip r:embed="rId6" cstate="print"/>
          <a:srcRect/>
          <a:stretch>
            <a:fillRect/>
          </a:stretch>
        </p:blipFill>
        <p:spPr bwMode="auto">
          <a:xfrm>
            <a:off x="2033588" y="2505075"/>
            <a:ext cx="5076825" cy="1847850"/>
          </a:xfrm>
          <a:prstGeom prst="rect">
            <a:avLst/>
          </a:prstGeom>
          <a:noFill/>
        </p:spPr>
      </p:pic>
      <p:pic>
        <p:nvPicPr>
          <p:cNvPr id="2096" name="Picture 48" descr="11yellow"/>
          <p:cNvPicPr>
            <a:picLocks noChangeAspect="1" noChangeArrowheads="1"/>
          </p:cNvPicPr>
          <p:nvPr/>
        </p:nvPicPr>
        <p:blipFill>
          <a:blip r:embed="rId7" cstate="print"/>
          <a:srcRect/>
          <a:stretch>
            <a:fillRect/>
          </a:stretch>
        </p:blipFill>
        <p:spPr bwMode="auto">
          <a:xfrm>
            <a:off x="2033588" y="2505075"/>
            <a:ext cx="5076825" cy="1847850"/>
          </a:xfrm>
          <a:prstGeom prst="rect">
            <a:avLst/>
          </a:prstGeom>
          <a:noFill/>
        </p:spPr>
      </p:pic>
      <p:pic>
        <p:nvPicPr>
          <p:cNvPr id="2090" name="Picture 42" descr="10yellow"/>
          <p:cNvPicPr>
            <a:picLocks noChangeAspect="1" noChangeArrowheads="1"/>
          </p:cNvPicPr>
          <p:nvPr/>
        </p:nvPicPr>
        <p:blipFill>
          <a:blip r:embed="rId8" cstate="print"/>
          <a:srcRect/>
          <a:stretch>
            <a:fillRect/>
          </a:stretch>
        </p:blipFill>
        <p:spPr bwMode="auto">
          <a:xfrm>
            <a:off x="2033588" y="2505075"/>
            <a:ext cx="5076825" cy="1847850"/>
          </a:xfrm>
          <a:prstGeom prst="rect">
            <a:avLst/>
          </a:prstGeom>
          <a:noFill/>
        </p:spPr>
      </p:pic>
      <p:pic>
        <p:nvPicPr>
          <p:cNvPr id="2094" name="Picture 46" descr="9yellow"/>
          <p:cNvPicPr>
            <a:picLocks noChangeAspect="1" noChangeArrowheads="1"/>
          </p:cNvPicPr>
          <p:nvPr/>
        </p:nvPicPr>
        <p:blipFill>
          <a:blip r:embed="rId9" cstate="print"/>
          <a:srcRect/>
          <a:stretch>
            <a:fillRect/>
          </a:stretch>
        </p:blipFill>
        <p:spPr bwMode="auto">
          <a:xfrm>
            <a:off x="2033588" y="2505075"/>
            <a:ext cx="5076825" cy="1847850"/>
          </a:xfrm>
          <a:prstGeom prst="rect">
            <a:avLst/>
          </a:prstGeom>
          <a:noFill/>
        </p:spPr>
      </p:pic>
      <p:pic>
        <p:nvPicPr>
          <p:cNvPr id="2093" name="Picture 45" descr="8yellow"/>
          <p:cNvPicPr>
            <a:picLocks noChangeAspect="1" noChangeArrowheads="1"/>
          </p:cNvPicPr>
          <p:nvPr/>
        </p:nvPicPr>
        <p:blipFill>
          <a:blip r:embed="rId10" cstate="print"/>
          <a:srcRect/>
          <a:stretch>
            <a:fillRect/>
          </a:stretch>
        </p:blipFill>
        <p:spPr bwMode="auto">
          <a:xfrm>
            <a:off x="2033588" y="2505075"/>
            <a:ext cx="5076825" cy="1847850"/>
          </a:xfrm>
          <a:prstGeom prst="rect">
            <a:avLst/>
          </a:prstGeom>
          <a:noFill/>
        </p:spPr>
      </p:pic>
      <p:pic>
        <p:nvPicPr>
          <p:cNvPr id="2092" name="Picture 44" descr="7yellow"/>
          <p:cNvPicPr>
            <a:picLocks noChangeAspect="1" noChangeArrowheads="1"/>
          </p:cNvPicPr>
          <p:nvPr/>
        </p:nvPicPr>
        <p:blipFill>
          <a:blip r:embed="rId11" cstate="print"/>
          <a:srcRect/>
          <a:stretch>
            <a:fillRect/>
          </a:stretch>
        </p:blipFill>
        <p:spPr bwMode="auto">
          <a:xfrm>
            <a:off x="2033588" y="2505075"/>
            <a:ext cx="5076825" cy="1847850"/>
          </a:xfrm>
          <a:prstGeom prst="rect">
            <a:avLst/>
          </a:prstGeom>
          <a:noFill/>
        </p:spPr>
      </p:pic>
      <p:pic>
        <p:nvPicPr>
          <p:cNvPr id="2091" name="Picture 43" descr="6yellow"/>
          <p:cNvPicPr>
            <a:picLocks noChangeAspect="1" noChangeArrowheads="1"/>
          </p:cNvPicPr>
          <p:nvPr/>
        </p:nvPicPr>
        <p:blipFill>
          <a:blip r:embed="rId12" cstate="print"/>
          <a:srcRect/>
          <a:stretch>
            <a:fillRect/>
          </a:stretch>
        </p:blipFill>
        <p:spPr bwMode="auto">
          <a:xfrm>
            <a:off x="2033588" y="2505075"/>
            <a:ext cx="5076825" cy="1847850"/>
          </a:xfrm>
          <a:prstGeom prst="rect">
            <a:avLst/>
          </a:prstGeom>
          <a:noFill/>
        </p:spPr>
      </p:pic>
      <p:pic>
        <p:nvPicPr>
          <p:cNvPr id="2089" name="Picture 41" descr="5yellow"/>
          <p:cNvPicPr>
            <a:picLocks noChangeAspect="1" noChangeArrowheads="1"/>
          </p:cNvPicPr>
          <p:nvPr/>
        </p:nvPicPr>
        <p:blipFill>
          <a:blip r:embed="rId13" cstate="print"/>
          <a:srcRect/>
          <a:stretch>
            <a:fillRect/>
          </a:stretch>
        </p:blipFill>
        <p:spPr bwMode="auto">
          <a:xfrm>
            <a:off x="2033588" y="2505075"/>
            <a:ext cx="5076825" cy="1847850"/>
          </a:xfrm>
          <a:prstGeom prst="rect">
            <a:avLst/>
          </a:prstGeom>
          <a:noFill/>
        </p:spPr>
      </p:pic>
      <p:pic>
        <p:nvPicPr>
          <p:cNvPr id="2088" name="Picture 40" descr="4yellow"/>
          <p:cNvPicPr>
            <a:picLocks noChangeAspect="1" noChangeArrowheads="1"/>
          </p:cNvPicPr>
          <p:nvPr/>
        </p:nvPicPr>
        <p:blipFill>
          <a:blip r:embed="rId14" cstate="print"/>
          <a:srcRect/>
          <a:stretch>
            <a:fillRect/>
          </a:stretch>
        </p:blipFill>
        <p:spPr bwMode="auto">
          <a:xfrm>
            <a:off x="2033588" y="2505075"/>
            <a:ext cx="5076825" cy="1847850"/>
          </a:xfrm>
          <a:prstGeom prst="rect">
            <a:avLst/>
          </a:prstGeom>
          <a:noFill/>
        </p:spPr>
      </p:pic>
      <p:pic>
        <p:nvPicPr>
          <p:cNvPr id="2087" name="Picture 39" descr="3yellow"/>
          <p:cNvPicPr>
            <a:picLocks noChangeAspect="1" noChangeArrowheads="1"/>
          </p:cNvPicPr>
          <p:nvPr/>
        </p:nvPicPr>
        <p:blipFill>
          <a:blip r:embed="rId15" cstate="print"/>
          <a:srcRect/>
          <a:stretch>
            <a:fillRect/>
          </a:stretch>
        </p:blipFill>
        <p:spPr bwMode="auto">
          <a:xfrm>
            <a:off x="2033588" y="2505075"/>
            <a:ext cx="5076825" cy="1847850"/>
          </a:xfrm>
          <a:prstGeom prst="rect">
            <a:avLst/>
          </a:prstGeom>
          <a:noFill/>
        </p:spPr>
      </p:pic>
      <p:pic>
        <p:nvPicPr>
          <p:cNvPr id="2086" name="Picture 38" descr="2yellow"/>
          <p:cNvPicPr>
            <a:picLocks noChangeAspect="1" noChangeArrowheads="1"/>
          </p:cNvPicPr>
          <p:nvPr/>
        </p:nvPicPr>
        <p:blipFill>
          <a:blip r:embed="rId16" cstate="print"/>
          <a:srcRect/>
          <a:stretch>
            <a:fillRect/>
          </a:stretch>
        </p:blipFill>
        <p:spPr bwMode="auto">
          <a:xfrm>
            <a:off x="2033588" y="2505075"/>
            <a:ext cx="5076825" cy="1847850"/>
          </a:xfrm>
          <a:prstGeom prst="rect">
            <a:avLst/>
          </a:prstGeom>
          <a:noFill/>
        </p:spPr>
      </p:pic>
      <p:pic>
        <p:nvPicPr>
          <p:cNvPr id="2081" name="Picture 33" descr="1yellow"/>
          <p:cNvPicPr>
            <a:picLocks noChangeAspect="1" noChangeArrowheads="1"/>
          </p:cNvPicPr>
          <p:nvPr/>
        </p:nvPicPr>
        <p:blipFill>
          <a:blip r:embed="rId17" cstate="print"/>
          <a:srcRect/>
          <a:stretch>
            <a:fillRect/>
          </a:stretch>
        </p:blipFill>
        <p:spPr bwMode="auto">
          <a:xfrm>
            <a:off x="2033588" y="2505075"/>
            <a:ext cx="5076825" cy="1847850"/>
          </a:xfrm>
          <a:prstGeom prst="rect">
            <a:avLst/>
          </a:prstGeom>
          <a:noFill/>
        </p:spPr>
      </p:pic>
      <p:pic>
        <p:nvPicPr>
          <p:cNvPr id="2084" name="Picture 36" descr="30seconds_yellow"/>
          <p:cNvPicPr>
            <a:picLocks noChangeAspect="1" noChangeArrowheads="1"/>
          </p:cNvPicPr>
          <p:nvPr/>
        </p:nvPicPr>
        <p:blipFill>
          <a:blip r:embed="rId18" cstate="print"/>
          <a:srcRect/>
          <a:stretch>
            <a:fillRect/>
          </a:stretch>
        </p:blipFill>
        <p:spPr bwMode="auto">
          <a:xfrm>
            <a:off x="2033588" y="2505075"/>
            <a:ext cx="5076825" cy="1847850"/>
          </a:xfrm>
          <a:prstGeom prst="rect">
            <a:avLst/>
          </a:prstGeom>
          <a:noFill/>
        </p:spPr>
      </p:pic>
      <p:pic>
        <p:nvPicPr>
          <p:cNvPr id="2080" name="Picture 32" descr="00seconds_yellow"/>
          <p:cNvPicPr>
            <a:picLocks noChangeAspect="1" noChangeArrowheads="1"/>
          </p:cNvPicPr>
          <p:nvPr/>
        </p:nvPicPr>
        <p:blipFill>
          <a:blip r:embed="rId19" cstate="print">
            <a:extLst>
              <a:ext uri="{BEBA8EAE-BF5A-486C-A8C5-ECC9F3942E4B}">
                <a14:imgProps xmlns:a14="http://schemas.microsoft.com/office/drawing/2010/main">
                  <a14:imgLayer r:embed="rId20">
                    <a14:imgEffect>
                      <a14:saturation sat="0"/>
                    </a14:imgEffect>
                  </a14:imgLayer>
                </a14:imgProps>
              </a:ext>
            </a:extLst>
          </a:blip>
          <a:srcRect/>
          <a:stretch>
            <a:fillRect/>
          </a:stretch>
        </p:blipFill>
        <p:spPr bwMode="auto">
          <a:xfrm>
            <a:off x="2033588" y="2505075"/>
            <a:ext cx="5076825" cy="1847850"/>
          </a:xfrm>
          <a:prstGeom prst="rect">
            <a:avLst/>
          </a:prstGeom>
          <a:noFill/>
        </p:spPr>
      </p:pic>
      <p:pic>
        <p:nvPicPr>
          <p:cNvPr id="30" name="Picture 29" title="Ci3T Blueprint F">
            <a:extLst>
              <a:ext uri="{FF2B5EF4-FFF2-40B4-BE49-F238E27FC236}">
                <a16:creationId xmlns:a16="http://schemas.microsoft.com/office/drawing/2014/main" id="{A746CEC7-7C05-B54D-A20C-9735DF49A8A2}"/>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4611" t="8965" r="4084" b="57059"/>
          <a:stretch/>
        </p:blipFill>
        <p:spPr>
          <a:xfrm>
            <a:off x="168967" y="97388"/>
            <a:ext cx="7948755" cy="2285586"/>
          </a:xfrm>
          <a:prstGeom prst="rect">
            <a:avLst/>
          </a:prstGeom>
          <a:noFill/>
          <a:ln>
            <a:solidFill>
              <a:schemeClr val="tx1">
                <a:lumMod val="50000"/>
                <a:lumOff val="50000"/>
              </a:schemeClr>
            </a:solidFill>
          </a:ln>
          <a:effectLst>
            <a:outerShdw blurRad="292100" dist="139700" dir="2700000" algn="tl" rotWithShape="0">
              <a:srgbClr val="333333">
                <a:alpha val="65000"/>
              </a:srgbClr>
            </a:outerShdw>
          </a:effectLst>
        </p:spPr>
      </p:pic>
      <p:grpSp>
        <p:nvGrpSpPr>
          <p:cNvPr id="24" name="Group 23"/>
          <p:cNvGrpSpPr/>
          <p:nvPr/>
        </p:nvGrpSpPr>
        <p:grpSpPr>
          <a:xfrm rot="21425015">
            <a:off x="5881546" y="3669805"/>
            <a:ext cx="3185421" cy="3109173"/>
            <a:chOff x="2336800" y="-477078"/>
            <a:chExt cx="7515616" cy="7335078"/>
          </a:xfrm>
        </p:grpSpPr>
        <p:pic>
          <p:nvPicPr>
            <p:cNvPr id="26" name="Picture 25"/>
            <p:cNvPicPr>
              <a:picLocks noChangeAspect="1"/>
            </p:cNvPicPr>
            <p:nvPr/>
          </p:nvPicPr>
          <p:blipFill>
            <a:blip r:embed="rId2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27" name="Picture 26"/>
            <p:cNvPicPr>
              <a:picLocks noChangeAspect="1"/>
            </p:cNvPicPr>
            <p:nvPr/>
          </p:nvPicPr>
          <p:blipFill>
            <a:blip r:embed="rId2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28" name="TextBox 27"/>
          <p:cNvSpPr txBox="1"/>
          <p:nvPr/>
        </p:nvSpPr>
        <p:spPr>
          <a:xfrm rot="21427090">
            <a:off x="6065854" y="4432042"/>
            <a:ext cx="2889109" cy="2123658"/>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Record tertiary (Tier 3) supports currently available on </a:t>
            </a:r>
            <a:r>
              <a:rPr lang="en-US" sz="1600" b="1" dirty="0">
                <a:latin typeface="Arial" panose="020B0604020202020204" pitchFamily="34" charset="0"/>
                <a:cs typeface="Arial" panose="020B0604020202020204" pitchFamily="34" charset="0"/>
              </a:rPr>
              <a:t>Ci3T Blueprint F Tertiary (Tier 3) Intervention Grid.</a:t>
            </a:r>
            <a:endParaRPr lang="en-US" sz="1600" dirty="0">
              <a:latin typeface="Arial" panose="020B0604020202020204" pitchFamily="34" charset="0"/>
              <a:cs typeface="Arial" panose="020B0604020202020204" pitchFamily="34" charset="0"/>
            </a:endParaRPr>
          </a:p>
          <a:p>
            <a:pPr algn="ctr"/>
            <a:r>
              <a:rPr lang="en-US" sz="1600" dirty="0">
                <a:solidFill>
                  <a:schemeClr val="tx1">
                    <a:lumMod val="75000"/>
                    <a:lumOff val="25000"/>
                  </a:schemeClr>
                </a:solidFill>
                <a:latin typeface="Arial" panose="020B0604020202020204" pitchFamily="34" charset="0"/>
                <a:cs typeface="Arial" panose="020B0604020202020204" pitchFamily="34" charset="0"/>
              </a:rPr>
              <a:t>Please name each support and type a description</a:t>
            </a:r>
          </a:p>
          <a:p>
            <a:pPr algn="ctr"/>
            <a:r>
              <a:rPr lang="en-US" sz="1600" dirty="0">
                <a:solidFill>
                  <a:schemeClr val="tx1">
                    <a:lumMod val="75000"/>
                    <a:lumOff val="25000"/>
                  </a:schemeClr>
                </a:solidFill>
                <a:latin typeface="Arial" panose="020B0604020202020204" pitchFamily="34" charset="0"/>
                <a:cs typeface="Arial" panose="020B0604020202020204" pitchFamily="34" charset="0"/>
              </a:rPr>
              <a:t> (Columns 1 and 2).</a:t>
            </a:r>
          </a:p>
          <a:p>
            <a:pPr algn="ctr"/>
            <a:r>
              <a:rPr lang="en-US" sz="1600" b="1" dirty="0">
                <a:solidFill>
                  <a:schemeClr val="bg1"/>
                </a:solidFill>
                <a:latin typeface="Arial" panose="020B0604020202020204" pitchFamily="34" charset="0"/>
                <a:cs typeface="Arial" panose="020B0604020202020204" pitchFamily="34" charset="0"/>
              </a:rPr>
              <a:t>15 minutes</a:t>
            </a:r>
          </a:p>
        </p:txBody>
      </p:sp>
      <p:sp>
        <p:nvSpPr>
          <p:cNvPr id="31" name="Rectangle 30">
            <a:extLst>
              <a:ext uri="{FF2B5EF4-FFF2-40B4-BE49-F238E27FC236}">
                <a16:creationId xmlns:a16="http://schemas.microsoft.com/office/drawing/2014/main" id="{0919BA62-82D1-5447-B072-25717A26C9C4}"/>
              </a:ext>
            </a:extLst>
          </p:cNvPr>
          <p:cNvSpPr/>
          <p:nvPr/>
        </p:nvSpPr>
        <p:spPr>
          <a:xfrm>
            <a:off x="258418" y="328405"/>
            <a:ext cx="2802833" cy="205456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505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60000"/>
                                  </p:stCondLst>
                                  <p:childTnLst>
                                    <p:set>
                                      <p:cBhvr>
                                        <p:cTn id="6" dur="1" fill="hold">
                                          <p:stCondLst>
                                            <p:cond delay="0"/>
                                          </p:stCondLst>
                                        </p:cTn>
                                        <p:tgtEl>
                                          <p:spTgt spid="2099"/>
                                        </p:tgtEl>
                                        <p:attrNameLst>
                                          <p:attrName>style.visibility</p:attrName>
                                        </p:attrNameLst>
                                      </p:cBhvr>
                                      <p:to>
                                        <p:strVal val="visible"/>
                                      </p:to>
                                    </p:set>
                                  </p:childTnLst>
                                </p:cTn>
                              </p:par>
                            </p:childTnLst>
                          </p:cTn>
                        </p:par>
                        <p:par>
                          <p:cTn id="7" fill="hold">
                            <p:stCondLst>
                              <p:cond delay="60000"/>
                            </p:stCondLst>
                            <p:childTnLst>
                              <p:par>
                                <p:cTn id="8" presetID="1" presetClass="entr" presetSubtype="0" fill="hold" nodeType="afterEffect">
                                  <p:stCondLst>
                                    <p:cond delay="60000"/>
                                  </p:stCondLst>
                                  <p:childTnLst>
                                    <p:set>
                                      <p:cBhvr>
                                        <p:cTn id="9" dur="1" fill="hold">
                                          <p:stCondLst>
                                            <p:cond delay="0"/>
                                          </p:stCondLst>
                                        </p:cTn>
                                        <p:tgtEl>
                                          <p:spTgt spid="2098"/>
                                        </p:tgtEl>
                                        <p:attrNameLst>
                                          <p:attrName>style.visibility</p:attrName>
                                        </p:attrNameLst>
                                      </p:cBhvr>
                                      <p:to>
                                        <p:strVal val="visible"/>
                                      </p:to>
                                    </p:set>
                                  </p:childTnLst>
                                </p:cTn>
                              </p:par>
                            </p:childTnLst>
                          </p:cTn>
                        </p:par>
                        <p:par>
                          <p:cTn id="10" fill="hold">
                            <p:stCondLst>
                              <p:cond delay="120000"/>
                            </p:stCondLst>
                            <p:childTnLst>
                              <p:par>
                                <p:cTn id="11" presetID="1" presetClass="entr" presetSubtype="0" fill="hold" nodeType="afterEffect">
                                  <p:stCondLst>
                                    <p:cond delay="60000"/>
                                  </p:stCondLst>
                                  <p:childTnLst>
                                    <p:set>
                                      <p:cBhvr>
                                        <p:cTn id="12" dur="1" fill="hold">
                                          <p:stCondLst>
                                            <p:cond delay="0"/>
                                          </p:stCondLst>
                                        </p:cTn>
                                        <p:tgtEl>
                                          <p:spTgt spid="2097"/>
                                        </p:tgtEl>
                                        <p:attrNameLst>
                                          <p:attrName>style.visibility</p:attrName>
                                        </p:attrNameLst>
                                      </p:cBhvr>
                                      <p:to>
                                        <p:strVal val="visible"/>
                                      </p:to>
                                    </p:set>
                                  </p:childTnLst>
                                </p:cTn>
                              </p:par>
                            </p:childTnLst>
                          </p:cTn>
                        </p:par>
                        <p:par>
                          <p:cTn id="13" fill="hold">
                            <p:stCondLst>
                              <p:cond delay="180000"/>
                            </p:stCondLst>
                            <p:childTnLst>
                              <p:par>
                                <p:cTn id="14" presetID="1" presetClass="entr" presetSubtype="0" fill="hold" nodeType="afterEffect">
                                  <p:stCondLst>
                                    <p:cond delay="60000"/>
                                  </p:stCondLst>
                                  <p:childTnLst>
                                    <p:set>
                                      <p:cBhvr>
                                        <p:cTn id="15" dur="1" fill="hold">
                                          <p:stCondLst>
                                            <p:cond delay="0"/>
                                          </p:stCondLst>
                                        </p:cTn>
                                        <p:tgtEl>
                                          <p:spTgt spid="2096"/>
                                        </p:tgtEl>
                                        <p:attrNameLst>
                                          <p:attrName>style.visibility</p:attrName>
                                        </p:attrNameLst>
                                      </p:cBhvr>
                                      <p:to>
                                        <p:strVal val="visible"/>
                                      </p:to>
                                    </p:set>
                                  </p:childTnLst>
                                </p:cTn>
                              </p:par>
                            </p:childTnLst>
                          </p:cTn>
                        </p:par>
                        <p:par>
                          <p:cTn id="16" fill="hold">
                            <p:stCondLst>
                              <p:cond delay="240000"/>
                            </p:stCondLst>
                            <p:childTnLst>
                              <p:par>
                                <p:cTn id="17" presetID="1" presetClass="entr" presetSubtype="0" fill="hold" nodeType="afterEffect">
                                  <p:stCondLst>
                                    <p:cond delay="60000"/>
                                  </p:stCondLst>
                                  <p:childTnLst>
                                    <p:set>
                                      <p:cBhvr>
                                        <p:cTn id="18" dur="1" fill="hold">
                                          <p:stCondLst>
                                            <p:cond delay="0"/>
                                          </p:stCondLst>
                                        </p:cTn>
                                        <p:tgtEl>
                                          <p:spTgt spid="2090"/>
                                        </p:tgtEl>
                                        <p:attrNameLst>
                                          <p:attrName>style.visibility</p:attrName>
                                        </p:attrNameLst>
                                      </p:cBhvr>
                                      <p:to>
                                        <p:strVal val="visible"/>
                                      </p:to>
                                    </p:set>
                                  </p:childTnLst>
                                </p:cTn>
                              </p:par>
                            </p:childTnLst>
                          </p:cTn>
                        </p:par>
                        <p:par>
                          <p:cTn id="19" fill="hold">
                            <p:stCondLst>
                              <p:cond delay="300000"/>
                            </p:stCondLst>
                            <p:childTnLst>
                              <p:par>
                                <p:cTn id="20" presetID="1" presetClass="entr" presetSubtype="0" fill="hold" nodeType="afterEffect">
                                  <p:stCondLst>
                                    <p:cond delay="60000"/>
                                  </p:stCondLst>
                                  <p:childTnLst>
                                    <p:set>
                                      <p:cBhvr>
                                        <p:cTn id="21" dur="1" fill="hold">
                                          <p:stCondLst>
                                            <p:cond delay="0"/>
                                          </p:stCondLst>
                                        </p:cTn>
                                        <p:tgtEl>
                                          <p:spTgt spid="2094"/>
                                        </p:tgtEl>
                                        <p:attrNameLst>
                                          <p:attrName>style.visibility</p:attrName>
                                        </p:attrNameLst>
                                      </p:cBhvr>
                                      <p:to>
                                        <p:strVal val="visible"/>
                                      </p:to>
                                    </p:set>
                                  </p:childTnLst>
                                </p:cTn>
                              </p:par>
                            </p:childTnLst>
                          </p:cTn>
                        </p:par>
                        <p:par>
                          <p:cTn id="22" fill="hold">
                            <p:stCondLst>
                              <p:cond delay="360000"/>
                            </p:stCondLst>
                            <p:childTnLst>
                              <p:par>
                                <p:cTn id="23" presetID="1" presetClass="entr" presetSubtype="0" fill="hold" nodeType="afterEffect">
                                  <p:stCondLst>
                                    <p:cond delay="60000"/>
                                  </p:stCondLst>
                                  <p:childTnLst>
                                    <p:set>
                                      <p:cBhvr>
                                        <p:cTn id="24" dur="1" fill="hold">
                                          <p:stCondLst>
                                            <p:cond delay="0"/>
                                          </p:stCondLst>
                                        </p:cTn>
                                        <p:tgtEl>
                                          <p:spTgt spid="2093"/>
                                        </p:tgtEl>
                                        <p:attrNameLst>
                                          <p:attrName>style.visibility</p:attrName>
                                        </p:attrNameLst>
                                      </p:cBhvr>
                                      <p:to>
                                        <p:strVal val="visible"/>
                                      </p:to>
                                    </p:set>
                                  </p:childTnLst>
                                </p:cTn>
                              </p:par>
                            </p:childTnLst>
                          </p:cTn>
                        </p:par>
                        <p:par>
                          <p:cTn id="25" fill="hold">
                            <p:stCondLst>
                              <p:cond delay="420000"/>
                            </p:stCondLst>
                            <p:childTnLst>
                              <p:par>
                                <p:cTn id="26" presetID="1" presetClass="entr" presetSubtype="0" fill="hold" nodeType="afterEffect">
                                  <p:stCondLst>
                                    <p:cond delay="60000"/>
                                  </p:stCondLst>
                                  <p:childTnLst>
                                    <p:set>
                                      <p:cBhvr>
                                        <p:cTn id="27" dur="1" fill="hold">
                                          <p:stCondLst>
                                            <p:cond delay="0"/>
                                          </p:stCondLst>
                                        </p:cTn>
                                        <p:tgtEl>
                                          <p:spTgt spid="2092"/>
                                        </p:tgtEl>
                                        <p:attrNameLst>
                                          <p:attrName>style.visibility</p:attrName>
                                        </p:attrNameLst>
                                      </p:cBhvr>
                                      <p:to>
                                        <p:strVal val="visible"/>
                                      </p:to>
                                    </p:set>
                                  </p:childTnLst>
                                </p:cTn>
                              </p:par>
                            </p:childTnLst>
                          </p:cTn>
                        </p:par>
                        <p:par>
                          <p:cTn id="28" fill="hold">
                            <p:stCondLst>
                              <p:cond delay="480000"/>
                            </p:stCondLst>
                            <p:childTnLst>
                              <p:par>
                                <p:cTn id="29" presetID="1" presetClass="entr" presetSubtype="0" fill="hold" nodeType="afterEffect">
                                  <p:stCondLst>
                                    <p:cond delay="60000"/>
                                  </p:stCondLst>
                                  <p:childTnLst>
                                    <p:set>
                                      <p:cBhvr>
                                        <p:cTn id="30" dur="1" fill="hold">
                                          <p:stCondLst>
                                            <p:cond delay="0"/>
                                          </p:stCondLst>
                                        </p:cTn>
                                        <p:tgtEl>
                                          <p:spTgt spid="2091"/>
                                        </p:tgtEl>
                                        <p:attrNameLst>
                                          <p:attrName>style.visibility</p:attrName>
                                        </p:attrNameLst>
                                      </p:cBhvr>
                                      <p:to>
                                        <p:strVal val="visible"/>
                                      </p:to>
                                    </p:set>
                                  </p:childTnLst>
                                </p:cTn>
                              </p:par>
                            </p:childTnLst>
                          </p:cTn>
                        </p:par>
                        <p:par>
                          <p:cTn id="31" fill="hold">
                            <p:stCondLst>
                              <p:cond delay="540000"/>
                            </p:stCondLst>
                            <p:childTnLst>
                              <p:par>
                                <p:cTn id="32" presetID="1" presetClass="entr" presetSubtype="0" fill="hold" nodeType="afterEffect">
                                  <p:stCondLst>
                                    <p:cond delay="60000"/>
                                  </p:stCondLst>
                                  <p:childTnLst>
                                    <p:set>
                                      <p:cBhvr>
                                        <p:cTn id="33" dur="1" fill="hold">
                                          <p:stCondLst>
                                            <p:cond delay="0"/>
                                          </p:stCondLst>
                                        </p:cTn>
                                        <p:tgtEl>
                                          <p:spTgt spid="2089"/>
                                        </p:tgtEl>
                                        <p:attrNameLst>
                                          <p:attrName>style.visibility</p:attrName>
                                        </p:attrNameLst>
                                      </p:cBhvr>
                                      <p:to>
                                        <p:strVal val="visible"/>
                                      </p:to>
                                    </p:set>
                                  </p:childTnLst>
                                </p:cTn>
                              </p:par>
                            </p:childTnLst>
                          </p:cTn>
                        </p:par>
                        <p:par>
                          <p:cTn id="34" fill="hold">
                            <p:stCondLst>
                              <p:cond delay="600000"/>
                            </p:stCondLst>
                            <p:childTnLst>
                              <p:par>
                                <p:cTn id="35" presetID="1" presetClass="entr" presetSubtype="0" fill="hold" nodeType="afterEffect">
                                  <p:stCondLst>
                                    <p:cond delay="60000"/>
                                  </p:stCondLst>
                                  <p:childTnLst>
                                    <p:set>
                                      <p:cBhvr>
                                        <p:cTn id="36" dur="1" fill="hold">
                                          <p:stCondLst>
                                            <p:cond delay="0"/>
                                          </p:stCondLst>
                                        </p:cTn>
                                        <p:tgtEl>
                                          <p:spTgt spid="2088"/>
                                        </p:tgtEl>
                                        <p:attrNameLst>
                                          <p:attrName>style.visibility</p:attrName>
                                        </p:attrNameLst>
                                      </p:cBhvr>
                                      <p:to>
                                        <p:strVal val="visible"/>
                                      </p:to>
                                    </p:set>
                                  </p:childTnLst>
                                </p:cTn>
                              </p:par>
                            </p:childTnLst>
                          </p:cTn>
                        </p:par>
                        <p:par>
                          <p:cTn id="37" fill="hold">
                            <p:stCondLst>
                              <p:cond delay="660000"/>
                            </p:stCondLst>
                            <p:childTnLst>
                              <p:par>
                                <p:cTn id="38" presetID="1" presetClass="entr" presetSubtype="0" fill="hold" nodeType="afterEffect">
                                  <p:stCondLst>
                                    <p:cond delay="60000"/>
                                  </p:stCondLst>
                                  <p:childTnLst>
                                    <p:set>
                                      <p:cBhvr>
                                        <p:cTn id="39" dur="1" fill="hold">
                                          <p:stCondLst>
                                            <p:cond delay="0"/>
                                          </p:stCondLst>
                                        </p:cTn>
                                        <p:tgtEl>
                                          <p:spTgt spid="2087"/>
                                        </p:tgtEl>
                                        <p:attrNameLst>
                                          <p:attrName>style.visibility</p:attrName>
                                        </p:attrNameLst>
                                      </p:cBhvr>
                                      <p:to>
                                        <p:strVal val="visible"/>
                                      </p:to>
                                    </p:set>
                                  </p:childTnLst>
                                </p:cTn>
                              </p:par>
                            </p:childTnLst>
                          </p:cTn>
                        </p:par>
                        <p:par>
                          <p:cTn id="40" fill="hold">
                            <p:stCondLst>
                              <p:cond delay="720000"/>
                            </p:stCondLst>
                            <p:childTnLst>
                              <p:par>
                                <p:cTn id="41" presetID="1" presetClass="entr" presetSubtype="0" fill="hold" nodeType="afterEffect">
                                  <p:stCondLst>
                                    <p:cond delay="60000"/>
                                  </p:stCondLst>
                                  <p:childTnLst>
                                    <p:set>
                                      <p:cBhvr>
                                        <p:cTn id="42" dur="1" fill="hold">
                                          <p:stCondLst>
                                            <p:cond delay="0"/>
                                          </p:stCondLst>
                                        </p:cTn>
                                        <p:tgtEl>
                                          <p:spTgt spid="2086"/>
                                        </p:tgtEl>
                                        <p:attrNameLst>
                                          <p:attrName>style.visibility</p:attrName>
                                        </p:attrNameLst>
                                      </p:cBhvr>
                                      <p:to>
                                        <p:strVal val="visible"/>
                                      </p:to>
                                    </p:set>
                                  </p:childTnLst>
                                </p:cTn>
                              </p:par>
                            </p:childTnLst>
                          </p:cTn>
                        </p:par>
                        <p:par>
                          <p:cTn id="43" fill="hold">
                            <p:stCondLst>
                              <p:cond delay="780000"/>
                            </p:stCondLst>
                            <p:childTnLst>
                              <p:par>
                                <p:cTn id="44" presetID="1" presetClass="entr" presetSubtype="0" fill="hold" nodeType="afterEffect">
                                  <p:stCondLst>
                                    <p:cond delay="60000"/>
                                  </p:stCondLst>
                                  <p:childTnLst>
                                    <p:set>
                                      <p:cBhvr>
                                        <p:cTn id="45" dur="1" fill="hold">
                                          <p:stCondLst>
                                            <p:cond delay="0"/>
                                          </p:stCondLst>
                                        </p:cTn>
                                        <p:tgtEl>
                                          <p:spTgt spid="2081"/>
                                        </p:tgtEl>
                                        <p:attrNameLst>
                                          <p:attrName>style.visibility</p:attrName>
                                        </p:attrNameLst>
                                      </p:cBhvr>
                                      <p:to>
                                        <p:strVal val="visible"/>
                                      </p:to>
                                    </p:set>
                                  </p:childTnLst>
                                </p:cTn>
                              </p:par>
                            </p:childTnLst>
                          </p:cTn>
                        </p:par>
                        <p:par>
                          <p:cTn id="46" fill="hold">
                            <p:stCondLst>
                              <p:cond delay="840000"/>
                            </p:stCondLst>
                            <p:childTnLst>
                              <p:par>
                                <p:cTn id="47" presetID="1" presetClass="entr" presetSubtype="0" fill="hold" nodeType="afterEffect">
                                  <p:stCondLst>
                                    <p:cond delay="30000"/>
                                  </p:stCondLst>
                                  <p:childTnLst>
                                    <p:set>
                                      <p:cBhvr>
                                        <p:cTn id="48" dur="1" fill="hold">
                                          <p:stCondLst>
                                            <p:cond delay="0"/>
                                          </p:stCondLst>
                                        </p:cTn>
                                        <p:tgtEl>
                                          <p:spTgt spid="2084"/>
                                        </p:tgtEl>
                                        <p:attrNameLst>
                                          <p:attrName>style.visibility</p:attrName>
                                        </p:attrNameLst>
                                      </p:cBhvr>
                                      <p:to>
                                        <p:strVal val="visible"/>
                                      </p:to>
                                    </p:set>
                                  </p:childTnLst>
                                </p:cTn>
                              </p:par>
                            </p:childTnLst>
                          </p:cTn>
                        </p:par>
                        <p:par>
                          <p:cTn id="49" fill="hold">
                            <p:stCondLst>
                              <p:cond delay="870000"/>
                            </p:stCondLst>
                            <p:childTnLst>
                              <p:par>
                                <p:cTn id="50" presetID="1" presetClass="entr" presetSubtype="0" fill="hold" nodeType="afterEffect">
                                  <p:stCondLst>
                                    <p:cond delay="30000"/>
                                  </p:stCondLst>
                                  <p:childTnLst>
                                    <p:set>
                                      <p:cBhvr>
                                        <p:cTn id="51" dur="1" fill="hold">
                                          <p:stCondLst>
                                            <p:cond delay="0"/>
                                          </p:stCondLst>
                                        </p:cTn>
                                        <p:tgtEl>
                                          <p:spTgt spid="2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382986"/>
            <a:ext cx="8610600" cy="3840480"/>
          </a:xfrm>
          <a:prstGeom prst="rect">
            <a:avLst/>
          </a:prstGeom>
          <a:solidFill>
            <a:schemeClr val="tx2">
              <a:lumMod val="60000"/>
              <a:lumOff val="40000"/>
              <a:alpha val="27059"/>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9155" name="Rectangle 3"/>
          <p:cNvSpPr>
            <a:spLocks noGrp="1"/>
          </p:cNvSpPr>
          <p:nvPr>
            <p:ph type="body" idx="4294967295"/>
          </p:nvPr>
        </p:nvSpPr>
        <p:spPr>
          <a:xfrm>
            <a:off x="304800" y="1219200"/>
            <a:ext cx="8534400" cy="5638800"/>
          </a:xfrm>
        </p:spPr>
        <p:txBody>
          <a:bodyPr>
            <a:noAutofit/>
          </a:bodyPr>
          <a:lstStyle/>
          <a:p>
            <a:pPr marL="274320" indent="-274320">
              <a:lnSpc>
                <a:spcPct val="100000"/>
              </a:lnSpc>
              <a:spcBef>
                <a:spcPts val="580"/>
              </a:spcBef>
              <a:buNone/>
              <a:defRPr/>
            </a:pPr>
            <a:r>
              <a:rPr lang="en-US" sz="2000" dirty="0"/>
              <a:t>Step 1: Construct your assessment schedule</a:t>
            </a:r>
          </a:p>
          <a:p>
            <a:pPr marL="274320" indent="-274320">
              <a:lnSpc>
                <a:spcPct val="100000"/>
              </a:lnSpc>
              <a:spcBef>
                <a:spcPts val="1200"/>
              </a:spcBef>
              <a:buNone/>
              <a:defRPr/>
            </a:pPr>
            <a:r>
              <a:rPr lang="en-US" sz="2000" dirty="0"/>
              <a:t>Step 2: Identify your tertiary (Tier 3) supports</a:t>
            </a:r>
          </a:p>
          <a:p>
            <a:pPr marL="548640" lvl="1">
              <a:lnSpc>
                <a:spcPct val="100000"/>
              </a:lnSpc>
              <a:spcBef>
                <a:spcPts val="0"/>
              </a:spcBef>
              <a:defRPr/>
            </a:pPr>
            <a:r>
              <a:rPr lang="en-US" sz="2000" dirty="0"/>
              <a:t>Existing and new interventions</a:t>
            </a:r>
          </a:p>
          <a:p>
            <a:pPr marL="274320" indent="-274320">
              <a:lnSpc>
                <a:spcPct val="100000"/>
              </a:lnSpc>
              <a:spcBef>
                <a:spcPts val="580"/>
              </a:spcBef>
              <a:buNone/>
              <a:defRPr/>
            </a:pPr>
            <a:r>
              <a:rPr lang="en-US" sz="2000" dirty="0"/>
              <a:t>Step 3: Determine entry criteria</a:t>
            </a:r>
          </a:p>
          <a:p>
            <a:pPr marL="548640" lvl="1">
              <a:lnSpc>
                <a:spcPct val="100000"/>
              </a:lnSpc>
              <a:spcBef>
                <a:spcPts val="0"/>
              </a:spcBef>
              <a:defRPr/>
            </a:pPr>
            <a:r>
              <a:rPr lang="en-US" sz="2000" dirty="0"/>
              <a:t>Academic failure, behavior and academic screening scores, attendance data, etc.</a:t>
            </a:r>
          </a:p>
          <a:p>
            <a:pPr marL="274320" indent="-274320">
              <a:lnSpc>
                <a:spcPct val="100000"/>
              </a:lnSpc>
              <a:spcBef>
                <a:spcPts val="580"/>
              </a:spcBef>
              <a:buNone/>
              <a:defRPr/>
            </a:pPr>
            <a:r>
              <a:rPr lang="en-US" sz="2000" dirty="0"/>
              <a:t>Step 4: Identify Data to Monitor Progress</a:t>
            </a:r>
          </a:p>
          <a:p>
            <a:pPr marL="548640" lvl="1">
              <a:lnSpc>
                <a:spcPct val="100000"/>
              </a:lnSpc>
              <a:spcBef>
                <a:spcPts val="0"/>
              </a:spcBef>
              <a:defRPr/>
            </a:pPr>
            <a:r>
              <a:rPr lang="en-US" sz="2000" dirty="0"/>
              <a:t>Student performance: pre- and post-tests, curriculum-based measures, office discipline referral data, GPA, etc.</a:t>
            </a:r>
          </a:p>
          <a:p>
            <a:pPr marL="548640" lvl="1">
              <a:lnSpc>
                <a:spcPct val="100000"/>
              </a:lnSpc>
              <a:spcBef>
                <a:spcPts val="0"/>
              </a:spcBef>
              <a:defRPr/>
            </a:pPr>
            <a:r>
              <a:rPr lang="en-US" sz="2000" dirty="0"/>
              <a:t>Treatment integrity</a:t>
            </a:r>
          </a:p>
          <a:p>
            <a:pPr marL="548640" lvl="1">
              <a:lnSpc>
                <a:spcPct val="100000"/>
              </a:lnSpc>
              <a:spcBef>
                <a:spcPts val="0"/>
              </a:spcBef>
              <a:defRPr/>
            </a:pPr>
            <a:r>
              <a:rPr lang="en-US" sz="2000" dirty="0"/>
              <a:t>Social validity</a:t>
            </a:r>
          </a:p>
          <a:p>
            <a:pPr marL="274320" indent="-274320">
              <a:lnSpc>
                <a:spcPct val="100000"/>
              </a:lnSpc>
              <a:spcBef>
                <a:spcPts val="580"/>
              </a:spcBef>
              <a:buNone/>
              <a:defRPr/>
            </a:pPr>
            <a:r>
              <a:rPr lang="en-US" sz="2000" dirty="0"/>
              <a:t>Step 5: Identify exit criteria</a:t>
            </a:r>
          </a:p>
          <a:p>
            <a:pPr marL="548640" lvl="1">
              <a:lnSpc>
                <a:spcPct val="100000"/>
              </a:lnSpc>
              <a:spcBef>
                <a:spcPts val="0"/>
              </a:spcBef>
              <a:defRPr/>
            </a:pPr>
            <a:r>
              <a:rPr lang="en-US" sz="2000" dirty="0"/>
              <a:t>Reduction of discipline contacts, demonstration of grade level performance based on academic progress monitoring data, reduction of truancies and absences, etc.</a:t>
            </a:r>
          </a:p>
          <a:p>
            <a:pPr marL="274320" indent="-274320">
              <a:lnSpc>
                <a:spcPct val="100000"/>
              </a:lnSpc>
              <a:spcBef>
                <a:spcPts val="580"/>
              </a:spcBef>
              <a:buNone/>
              <a:defRPr/>
            </a:pPr>
            <a:r>
              <a:rPr lang="en-US" sz="2000" dirty="0"/>
              <a:t>Step 6: Consider additional needs</a:t>
            </a:r>
          </a:p>
        </p:txBody>
      </p:sp>
      <p:sp>
        <p:nvSpPr>
          <p:cNvPr id="2" name="Title 1">
            <a:extLst>
              <a:ext uri="{FF2B5EF4-FFF2-40B4-BE49-F238E27FC236}">
                <a16:creationId xmlns:a16="http://schemas.microsoft.com/office/drawing/2014/main" id="{45EEF2C7-6F06-A34C-A1E6-7ABDE1766DC5}"/>
              </a:ext>
            </a:extLst>
          </p:cNvPr>
          <p:cNvSpPr>
            <a:spLocks noGrp="1"/>
          </p:cNvSpPr>
          <p:nvPr>
            <p:ph type="title" idx="4294967295"/>
          </p:nvPr>
        </p:nvSpPr>
        <p:spPr>
          <a:xfrm>
            <a:off x="628650" y="19438"/>
            <a:ext cx="7886700" cy="1325563"/>
          </a:xfrm>
        </p:spPr>
        <p:txBody>
          <a:bodyPr/>
          <a:lstStyle/>
          <a:p>
            <a:pPr algn="ctr" rtl="0" eaLnBrk="1" latinLnBrk="0" hangingPunct="1"/>
            <a:r>
              <a:rPr lang="en-US" sz="3600" kern="1200" dirty="0">
                <a:solidFill>
                  <a:srgbClr val="000000"/>
                </a:solidFill>
                <a:effectLst/>
                <a:latin typeface="Calibri Light" panose="020F0302020204030204" pitchFamily="34" charset="0"/>
                <a:ea typeface="+mn-ea"/>
                <a:cs typeface="+mn-cs"/>
              </a:rPr>
              <a:t>A Systematic Approach to Designing</a:t>
            </a:r>
            <a:endParaRPr lang="en-US" dirty="0">
              <a:effectLst/>
            </a:endParaRPr>
          </a:p>
          <a:p>
            <a:pPr algn="ctr" rtl="0" eaLnBrk="1" latinLnBrk="0" hangingPunct="1"/>
            <a:r>
              <a:rPr lang="en-US" sz="3600" kern="1200" dirty="0">
                <a:solidFill>
                  <a:srgbClr val="000000"/>
                </a:solidFill>
                <a:effectLst/>
                <a:latin typeface="Calibri Light" panose="020F0302020204030204" pitchFamily="34" charset="0"/>
                <a:ea typeface="+mn-ea"/>
                <a:cs typeface="+mn-cs"/>
              </a:rPr>
              <a:t>Tertiary (Tier 3) Interventions </a:t>
            </a:r>
            <a:endParaRPr lang="en-US" dirty="0">
              <a:effectLst/>
            </a:endParaRPr>
          </a:p>
        </p:txBody>
      </p:sp>
    </p:spTree>
    <p:extLst>
      <p:ext uri="{BB962C8B-B14F-4D97-AF65-F5344CB8AC3E}">
        <p14:creationId xmlns:p14="http://schemas.microsoft.com/office/powerpoint/2010/main" val="1567591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67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49"/>
            <a:ext cx="9120482" cy="1158722"/>
          </a:xfrm>
        </p:spPr>
        <p:txBody>
          <a:bodyPr>
            <a:normAutofit/>
          </a:bodyPr>
          <a:lstStyle/>
          <a:p>
            <a:pPr algn="ctr"/>
            <a:r>
              <a:rPr lang="en-US" sz="4800" dirty="0">
                <a:solidFill>
                  <a:sysClr val="windowText" lastClr="000000"/>
                </a:solidFill>
              </a:rPr>
              <a:t>Tertiary (Tier 3) Intervention Grid</a:t>
            </a:r>
            <a:endParaRPr lang="en-US" sz="4800" dirty="0"/>
          </a:p>
        </p:txBody>
      </p:sp>
      <p:pic>
        <p:nvPicPr>
          <p:cNvPr id="18" name="Picture 17">
            <a:extLst>
              <a:ext uri="{FF2B5EF4-FFF2-40B4-BE49-F238E27FC236}">
                <a16:creationId xmlns:a16="http://schemas.microsoft.com/office/drawing/2014/main" id="{5148AC88-EC70-B54E-BBFE-597DEDF87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139" y="183008"/>
            <a:ext cx="8401722" cy="6492239"/>
          </a:xfrm>
          <a:prstGeom prst="rect">
            <a:avLst/>
          </a:prstGeom>
          <a:noFill/>
          <a:ln>
            <a:solidFill>
              <a:schemeClr val="tx1">
                <a:lumMod val="50000"/>
                <a:lumOff val="50000"/>
              </a:schemeClr>
            </a:solidFill>
          </a:ln>
          <a:effectLst>
            <a:outerShdw blurRad="292100" dist="139700" dir="2700000" algn="tl" rotWithShape="0">
              <a:srgbClr val="333333">
                <a:alpha val="65000"/>
              </a:srgbClr>
            </a:outerShdw>
          </a:effectLst>
        </p:spPr>
      </p:pic>
      <p:sp>
        <p:nvSpPr>
          <p:cNvPr id="19" name="Rectangle 18" title="Ci3T Blueprint F">
            <a:extLst>
              <a:ext uri="{FF2B5EF4-FFF2-40B4-BE49-F238E27FC236}">
                <a16:creationId xmlns:a16="http://schemas.microsoft.com/office/drawing/2014/main" id="{A93D67DE-859B-6A4F-B5AE-516F0275D16D}"/>
              </a:ext>
            </a:extLst>
          </p:cNvPr>
          <p:cNvSpPr/>
          <p:nvPr/>
        </p:nvSpPr>
        <p:spPr>
          <a:xfrm>
            <a:off x="3474229" y="1012823"/>
            <a:ext cx="4924336" cy="481585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Up Arrow 10"/>
          <p:cNvSpPr/>
          <p:nvPr/>
        </p:nvSpPr>
        <p:spPr>
          <a:xfrm flipV="1">
            <a:off x="6311347" y="102437"/>
            <a:ext cx="1398065" cy="731228"/>
          </a:xfrm>
          <a:prstGeom prst="curvedUp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solidFill>
                <a:prstClr val="black"/>
              </a:solidFill>
            </a:endParaRPr>
          </a:p>
        </p:txBody>
      </p:sp>
      <p:sp>
        <p:nvSpPr>
          <p:cNvPr id="10" name="Curved Up Arrow 9"/>
          <p:cNvSpPr/>
          <p:nvPr/>
        </p:nvSpPr>
        <p:spPr>
          <a:xfrm flipV="1">
            <a:off x="4705267" y="88582"/>
            <a:ext cx="1387938" cy="746304"/>
          </a:xfrm>
          <a:prstGeom prst="curvedUp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solidFill>
                <a:prstClr val="black"/>
              </a:solidFill>
            </a:endParaRPr>
          </a:p>
        </p:txBody>
      </p:sp>
      <p:sp>
        <p:nvSpPr>
          <p:cNvPr id="12" name="Curved Up Arrow 11"/>
          <p:cNvSpPr/>
          <p:nvPr/>
        </p:nvSpPr>
        <p:spPr>
          <a:xfrm flipV="1">
            <a:off x="2808601" y="102437"/>
            <a:ext cx="1600200" cy="731229"/>
          </a:xfrm>
          <a:prstGeom prst="curvedUp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solidFill>
                <a:prstClr val="black"/>
              </a:solidFill>
            </a:endParaRPr>
          </a:p>
        </p:txBody>
      </p:sp>
      <p:grpSp>
        <p:nvGrpSpPr>
          <p:cNvPr id="13" name="Group 12"/>
          <p:cNvGrpSpPr/>
          <p:nvPr/>
        </p:nvGrpSpPr>
        <p:grpSpPr>
          <a:xfrm rot="234808">
            <a:off x="161026" y="3894931"/>
            <a:ext cx="2686597" cy="2622288"/>
            <a:chOff x="2336800" y="-477078"/>
            <a:chExt cx="7515616" cy="7335078"/>
          </a:xfrm>
        </p:grpSpPr>
        <p:pic>
          <p:nvPicPr>
            <p:cNvPr id="14" name="Picture 13" title="Sticky note"/>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15" name="Picture 14" title="Push pin"/>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16" name="TextBox 15"/>
          <p:cNvSpPr txBox="1"/>
          <p:nvPr/>
        </p:nvSpPr>
        <p:spPr>
          <a:xfrm rot="319125">
            <a:off x="312561" y="4782991"/>
            <a:ext cx="2514600"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Ci3T Blueprint F Tertiary (Tier 3) Intervention Grid</a:t>
            </a:r>
            <a:r>
              <a:rPr lang="en-US"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6364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67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58721" name="Title 1"/>
          <p:cNvSpPr>
            <a:spLocks noGrp="1"/>
          </p:cNvSpPr>
          <p:nvPr>
            <p:ph type="title"/>
          </p:nvPr>
        </p:nvSpPr>
        <p:spPr>
          <a:xfrm>
            <a:off x="226314" y="46037"/>
            <a:ext cx="8579358" cy="1058863"/>
          </a:xfrm>
        </p:spPr>
        <p:txBody>
          <a:bodyPr>
            <a:normAutofit/>
          </a:bodyPr>
          <a:lstStyle/>
          <a:p>
            <a:r>
              <a:rPr lang="en-US" sz="3600" dirty="0"/>
              <a:t>Using Data to Consider Interventions – Elem. </a:t>
            </a:r>
          </a:p>
        </p:txBody>
      </p:sp>
      <p:pic>
        <p:nvPicPr>
          <p:cNvPr id="3" name="Content Placeholder 2" title="SRSS SSBD and AIMSweb reading data spreadsheet"/>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3823383" y="850857"/>
            <a:ext cx="5028784" cy="5626143"/>
          </a:xfrm>
        </p:spPr>
      </p:pic>
      <p:sp>
        <p:nvSpPr>
          <p:cNvPr id="2" name="Rectangle 1"/>
          <p:cNvSpPr/>
          <p:nvPr/>
        </p:nvSpPr>
        <p:spPr>
          <a:xfrm>
            <a:off x="6413767" y="3039084"/>
            <a:ext cx="1981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27" name="Rectangle 26"/>
          <p:cNvSpPr/>
          <p:nvPr/>
        </p:nvSpPr>
        <p:spPr>
          <a:xfrm>
            <a:off x="6413767" y="5122984"/>
            <a:ext cx="19812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28" name="Rectangle 27"/>
          <p:cNvSpPr/>
          <p:nvPr/>
        </p:nvSpPr>
        <p:spPr>
          <a:xfrm>
            <a:off x="6413767" y="4302368"/>
            <a:ext cx="19812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29" name="Rectangle 28"/>
          <p:cNvSpPr/>
          <p:nvPr/>
        </p:nvSpPr>
        <p:spPr>
          <a:xfrm>
            <a:off x="6413767" y="5545016"/>
            <a:ext cx="19812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cxnSp>
        <p:nvCxnSpPr>
          <p:cNvPr id="4" name="Straight Arrow Connector 3"/>
          <p:cNvCxnSpPr>
            <a:stCxn id="2" idx="1"/>
            <a:endCxn id="6" idx="3"/>
          </p:cNvCxnSpPr>
          <p:nvPr/>
        </p:nvCxnSpPr>
        <p:spPr>
          <a:xfrm flipH="1" flipV="1">
            <a:off x="3095014" y="3150701"/>
            <a:ext cx="3318753" cy="2683"/>
          </a:xfrm>
          <a:prstGeom prst="straightConnector1">
            <a:avLst/>
          </a:prstGeom>
          <a:ln w="28575">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28014" y="2884001"/>
            <a:ext cx="2667000" cy="533400"/>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Increased Rates of Reinforcement</a:t>
            </a:r>
          </a:p>
        </p:txBody>
      </p:sp>
      <p:cxnSp>
        <p:nvCxnSpPr>
          <p:cNvPr id="34" name="Straight Arrow Connector 33"/>
          <p:cNvCxnSpPr/>
          <p:nvPr/>
        </p:nvCxnSpPr>
        <p:spPr>
          <a:xfrm flipH="1">
            <a:off x="3556683" y="4495800"/>
            <a:ext cx="2857084" cy="627184"/>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7" idx="1"/>
            <a:endCxn id="42" idx="3"/>
          </p:cNvCxnSpPr>
          <p:nvPr/>
        </p:nvCxnSpPr>
        <p:spPr>
          <a:xfrm flipH="1">
            <a:off x="3556683" y="5237284"/>
            <a:ext cx="2857084" cy="0"/>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9" idx="1"/>
          </p:cNvCxnSpPr>
          <p:nvPr/>
        </p:nvCxnSpPr>
        <p:spPr>
          <a:xfrm flipH="1" flipV="1">
            <a:off x="3556683" y="5351584"/>
            <a:ext cx="2857084" cy="307732"/>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241983" y="4970584"/>
            <a:ext cx="3314700" cy="533400"/>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Intensive Reading Intervention with Self-Monitoring</a:t>
            </a:r>
          </a:p>
        </p:txBody>
      </p:sp>
    </p:spTree>
    <p:extLst>
      <p:ext uri="{BB962C8B-B14F-4D97-AF65-F5344CB8AC3E}">
        <p14:creationId xmlns:p14="http://schemas.microsoft.com/office/powerpoint/2010/main" val="217974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29" grpId="0" animBg="1"/>
      <p:bldP spid="6"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Preview</a:t>
            </a:r>
          </a:p>
        </p:txBody>
      </p:sp>
      <p:sp>
        <p:nvSpPr>
          <p:cNvPr id="3" name="Text Placeholder 2"/>
          <p:cNvSpPr>
            <a:spLocks noGrp="1"/>
          </p:cNvSpPr>
          <p:nvPr>
            <p:ph type="body" idx="1"/>
          </p:nvPr>
        </p:nvSpPr>
        <p:spPr>
          <a:xfrm>
            <a:off x="629841" y="1422980"/>
            <a:ext cx="3868340" cy="823912"/>
          </a:xfrm>
        </p:spPr>
        <p:txBody>
          <a:bodyPr>
            <a:normAutofit/>
          </a:bodyPr>
          <a:lstStyle/>
          <a:p>
            <a:r>
              <a:rPr lang="en-US" sz="2800" dirty="0">
                <a:solidFill>
                  <a:schemeClr val="accent5">
                    <a:lumMod val="75000"/>
                  </a:schemeClr>
                </a:solidFill>
              </a:rPr>
              <a:t>Last Session’s Review</a:t>
            </a:r>
          </a:p>
        </p:txBody>
      </p:sp>
      <p:sp>
        <p:nvSpPr>
          <p:cNvPr id="4" name="Content Placeholder 3"/>
          <p:cNvSpPr>
            <a:spLocks noGrp="1"/>
          </p:cNvSpPr>
          <p:nvPr>
            <p:ph sz="half" idx="2"/>
          </p:nvPr>
        </p:nvSpPr>
        <p:spPr/>
        <p:txBody>
          <a:bodyPr>
            <a:normAutofit fontScale="77500" lnSpcReduction="20000"/>
          </a:bodyPr>
          <a:lstStyle/>
          <a:p>
            <a:r>
              <a:rPr lang="en-US" dirty="0"/>
              <a:t>Finalized </a:t>
            </a:r>
            <a:r>
              <a:rPr lang="en-US" b="1" dirty="0"/>
              <a:t>Ci3T Blueprint D Assessment Schedule</a:t>
            </a:r>
          </a:p>
          <a:p>
            <a:r>
              <a:rPr lang="en-US" dirty="0"/>
              <a:t>Finalized procedures for monitoring</a:t>
            </a:r>
          </a:p>
          <a:p>
            <a:r>
              <a:rPr lang="en-US" dirty="0"/>
              <a:t>Final revisions made to the full draft of the </a:t>
            </a:r>
            <a:r>
              <a:rPr lang="en-US" b="1" dirty="0"/>
              <a:t>Ci3T Blueprint A Primary (Tier 1) Plan</a:t>
            </a:r>
          </a:p>
          <a:p>
            <a:r>
              <a:rPr lang="en-US" dirty="0"/>
              <a:t>Created </a:t>
            </a:r>
            <a:r>
              <a:rPr lang="en-US" b="1" dirty="0"/>
              <a:t>IM02 Faculty Presentation</a:t>
            </a:r>
          </a:p>
          <a:p>
            <a:r>
              <a:rPr lang="en-US" dirty="0"/>
              <a:t>Started </a:t>
            </a:r>
            <a:r>
              <a:rPr lang="en-US" b="1" dirty="0"/>
              <a:t>Ci3T Blueprint E Secondary (Tier 2) Intervention Grid</a:t>
            </a:r>
          </a:p>
        </p:txBody>
      </p:sp>
      <p:sp>
        <p:nvSpPr>
          <p:cNvPr id="5" name="Text Placeholder 4"/>
          <p:cNvSpPr>
            <a:spLocks noGrp="1"/>
          </p:cNvSpPr>
          <p:nvPr>
            <p:ph type="body" sz="quarter" idx="3"/>
          </p:nvPr>
        </p:nvSpPr>
        <p:spPr>
          <a:xfrm>
            <a:off x="4629149" y="1422980"/>
            <a:ext cx="3887391" cy="823912"/>
          </a:xfrm>
        </p:spPr>
        <p:txBody>
          <a:bodyPr>
            <a:normAutofit/>
          </a:bodyPr>
          <a:lstStyle/>
          <a:p>
            <a:r>
              <a:rPr lang="en-US" sz="2800" dirty="0">
                <a:solidFill>
                  <a:schemeClr val="accent5">
                    <a:lumMod val="75000"/>
                  </a:schemeClr>
                </a:solidFill>
              </a:rPr>
              <a:t>Today’s Preview</a:t>
            </a:r>
          </a:p>
        </p:txBody>
      </p:sp>
      <p:sp>
        <p:nvSpPr>
          <p:cNvPr id="6" name="Content Placeholder 5"/>
          <p:cNvSpPr>
            <a:spLocks noGrp="1"/>
          </p:cNvSpPr>
          <p:nvPr>
            <p:ph sz="quarter" idx="4"/>
          </p:nvPr>
        </p:nvSpPr>
        <p:spPr/>
        <p:txBody>
          <a:bodyPr>
            <a:normAutofit fontScale="85000" lnSpcReduction="20000"/>
          </a:bodyPr>
          <a:lstStyle/>
          <a:p>
            <a:r>
              <a:rPr lang="en-US" dirty="0"/>
              <a:t>Revise plan based on faculty feedback (</a:t>
            </a:r>
            <a:r>
              <a:rPr lang="en-US" b="1" dirty="0"/>
              <a:t>PIRS Pre-Implementation</a:t>
            </a:r>
            <a:r>
              <a:rPr lang="en-US" dirty="0"/>
              <a:t>)</a:t>
            </a:r>
          </a:p>
          <a:p>
            <a:r>
              <a:rPr lang="en-US" dirty="0"/>
              <a:t>Decide how to share feedback and revisions with faculty (</a:t>
            </a:r>
            <a:r>
              <a:rPr lang="en-US" b="1" dirty="0"/>
              <a:t>R08 PIRS Feedback to Faculty and Staff</a:t>
            </a:r>
            <a:r>
              <a:rPr lang="en-US" dirty="0"/>
              <a:t>)</a:t>
            </a:r>
          </a:p>
          <a:p>
            <a:r>
              <a:rPr lang="en-US" dirty="0"/>
              <a:t>Begin </a:t>
            </a:r>
            <a:r>
              <a:rPr lang="en-US" b="1" dirty="0"/>
              <a:t>Ci3T Blueprint F Tertiary (Tier 3) Intervention Grid</a:t>
            </a:r>
          </a:p>
          <a:p>
            <a:r>
              <a:rPr lang="en-US" dirty="0"/>
              <a:t>Discuss </a:t>
            </a:r>
            <a:r>
              <a:rPr lang="en-US" b="1" dirty="0"/>
              <a:t>Ci3T Feedback Form</a:t>
            </a:r>
          </a:p>
        </p:txBody>
      </p:sp>
    </p:spTree>
    <p:extLst>
      <p:ext uri="{BB962C8B-B14F-4D97-AF65-F5344CB8AC3E}">
        <p14:creationId xmlns:p14="http://schemas.microsoft.com/office/powerpoint/2010/main" val="2181328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67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77800" y="175798"/>
            <a:ext cx="8655536" cy="854687"/>
          </a:xfrm>
        </p:spPr>
        <p:txBody>
          <a:bodyPr>
            <a:normAutofit/>
          </a:bodyPr>
          <a:lstStyle/>
          <a:p>
            <a:r>
              <a:rPr lang="en-US" sz="3600" dirty="0"/>
              <a:t>Using Data to Consider Interventions – MS/HS</a:t>
            </a:r>
          </a:p>
        </p:txBody>
      </p:sp>
      <p:pic>
        <p:nvPicPr>
          <p:cNvPr id="2" name="Picture 1" title="SRSS ODR and course failure data spreadsh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212" y="1458122"/>
            <a:ext cx="3780952" cy="4428571"/>
          </a:xfrm>
          <a:prstGeom prst="rect">
            <a:avLst/>
          </a:prstGeom>
        </p:spPr>
      </p:pic>
      <p:sp>
        <p:nvSpPr>
          <p:cNvPr id="9" name="Rectangle 16"/>
          <p:cNvSpPr>
            <a:spLocks noChangeArrowheads="1"/>
          </p:cNvSpPr>
          <p:nvPr/>
        </p:nvSpPr>
        <p:spPr bwMode="auto">
          <a:xfrm>
            <a:off x="603926" y="3022056"/>
            <a:ext cx="3251200" cy="647700"/>
          </a:xfrm>
          <a:prstGeom prst="rect">
            <a:avLst/>
          </a:prstGeom>
          <a:solidFill>
            <a:schemeClr val="bg1"/>
          </a:solidFill>
          <a:ln w="28575">
            <a:solidFill>
              <a:srgbClr val="FFC000"/>
            </a:solidFill>
            <a:miter lim="800000"/>
            <a:headEnd/>
            <a:tailEnd/>
          </a:ln>
        </p:spPr>
        <p:txBody>
          <a:bodyPr wrap="none" anchor="ctr"/>
          <a:lstStyle/>
          <a:p>
            <a:pPr algn="ctr"/>
            <a:r>
              <a:rPr lang="en-US" dirty="0">
                <a:solidFill>
                  <a:prstClr val="black"/>
                </a:solidFill>
              </a:rPr>
              <a:t>Check-In/Check-Out (Mentoring);</a:t>
            </a:r>
          </a:p>
          <a:p>
            <a:pPr algn="ctr"/>
            <a:r>
              <a:rPr lang="en-US" dirty="0">
                <a:solidFill>
                  <a:prstClr val="black"/>
                </a:solidFill>
              </a:rPr>
              <a:t>Study Hall Tutoring</a:t>
            </a:r>
          </a:p>
        </p:txBody>
      </p:sp>
      <p:sp>
        <p:nvSpPr>
          <p:cNvPr id="10" name="Rectangle 14"/>
          <p:cNvSpPr>
            <a:spLocks noChangeArrowheads="1"/>
          </p:cNvSpPr>
          <p:nvPr/>
        </p:nvSpPr>
        <p:spPr bwMode="auto">
          <a:xfrm>
            <a:off x="452514" y="4528208"/>
            <a:ext cx="4267200" cy="781050"/>
          </a:xfrm>
          <a:prstGeom prst="rect">
            <a:avLst/>
          </a:prstGeom>
          <a:solidFill>
            <a:schemeClr val="bg1"/>
          </a:solidFill>
          <a:ln w="28575">
            <a:solidFill>
              <a:srgbClr val="FF0000"/>
            </a:solidFill>
            <a:miter lim="800000"/>
            <a:headEnd/>
            <a:tailEnd/>
          </a:ln>
        </p:spPr>
        <p:txBody>
          <a:bodyPr wrap="none" anchor="ctr"/>
          <a:lstStyle/>
          <a:p>
            <a:pPr algn="ctr"/>
            <a:r>
              <a:rPr lang="en-US" dirty="0">
                <a:solidFill>
                  <a:prstClr val="black"/>
                </a:solidFill>
              </a:rPr>
              <a:t>Functional Assessment-Based Intervention</a:t>
            </a:r>
          </a:p>
        </p:txBody>
      </p:sp>
      <p:sp>
        <p:nvSpPr>
          <p:cNvPr id="11" name="Rectangle 10"/>
          <p:cNvSpPr/>
          <p:nvPr/>
        </p:nvSpPr>
        <p:spPr>
          <a:xfrm>
            <a:off x="6960950" y="3244274"/>
            <a:ext cx="1828800" cy="20116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 name="Rectangle 11"/>
          <p:cNvSpPr/>
          <p:nvPr/>
        </p:nvSpPr>
        <p:spPr>
          <a:xfrm>
            <a:off x="6960950" y="4058316"/>
            <a:ext cx="1828800" cy="16975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 name="Rectangle 13"/>
          <p:cNvSpPr/>
          <p:nvPr/>
        </p:nvSpPr>
        <p:spPr>
          <a:xfrm>
            <a:off x="6960950" y="5185316"/>
            <a:ext cx="1828800" cy="20116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cxnSp>
        <p:nvCxnSpPr>
          <p:cNvPr id="15" name="Straight Arrow Connector 14"/>
          <p:cNvCxnSpPr>
            <a:stCxn id="11" idx="1"/>
            <a:endCxn id="9" idx="3"/>
          </p:cNvCxnSpPr>
          <p:nvPr/>
        </p:nvCxnSpPr>
        <p:spPr>
          <a:xfrm flipH="1">
            <a:off x="3855126" y="3344858"/>
            <a:ext cx="3105824" cy="1048"/>
          </a:xfrm>
          <a:prstGeom prst="straightConnector1">
            <a:avLst/>
          </a:prstGeom>
          <a:ln w="28575">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2" idx="1"/>
            <a:endCxn id="9" idx="3"/>
          </p:cNvCxnSpPr>
          <p:nvPr/>
        </p:nvCxnSpPr>
        <p:spPr>
          <a:xfrm flipH="1" flipV="1">
            <a:off x="3855126" y="3345906"/>
            <a:ext cx="3105824" cy="797287"/>
          </a:xfrm>
          <a:prstGeom prst="straightConnector1">
            <a:avLst/>
          </a:prstGeom>
          <a:ln w="28575">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3" idx="1"/>
            <a:endCxn id="9" idx="3"/>
          </p:cNvCxnSpPr>
          <p:nvPr/>
        </p:nvCxnSpPr>
        <p:spPr>
          <a:xfrm flipH="1" flipV="1">
            <a:off x="3855126" y="3345906"/>
            <a:ext cx="3105824" cy="1279194"/>
          </a:xfrm>
          <a:prstGeom prst="straightConnector1">
            <a:avLst/>
          </a:prstGeom>
          <a:ln w="28575">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4" idx="1"/>
          </p:cNvCxnSpPr>
          <p:nvPr/>
        </p:nvCxnSpPr>
        <p:spPr>
          <a:xfrm flipH="1" flipV="1">
            <a:off x="3940404" y="3357806"/>
            <a:ext cx="3020546" cy="1928094"/>
          </a:xfrm>
          <a:prstGeom prst="straightConnector1">
            <a:avLst/>
          </a:prstGeom>
          <a:ln w="28575">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960950" y="4239969"/>
            <a:ext cx="1828800" cy="171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6960950" y="4724399"/>
            <a:ext cx="1828800" cy="340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 name="Straight Arrow Connector 27"/>
          <p:cNvCxnSpPr>
            <a:stCxn id="24" idx="1"/>
          </p:cNvCxnSpPr>
          <p:nvPr/>
        </p:nvCxnSpPr>
        <p:spPr>
          <a:xfrm flipH="1">
            <a:off x="4728453" y="4325926"/>
            <a:ext cx="2232497" cy="453124"/>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4719714" y="4838065"/>
            <a:ext cx="2241236" cy="24106"/>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960950" y="4537724"/>
            <a:ext cx="1828800" cy="17475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cxnSp>
        <p:nvCxnSpPr>
          <p:cNvPr id="35" name="Straight Arrow Connector 34"/>
          <p:cNvCxnSpPr/>
          <p:nvPr/>
        </p:nvCxnSpPr>
        <p:spPr>
          <a:xfrm flipH="1">
            <a:off x="4721282" y="4962184"/>
            <a:ext cx="2241236" cy="24106"/>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3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0"/>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6"/>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24" grpId="0" animBg="1"/>
      <p:bldP spid="24" grpId="1" animBg="1"/>
      <p:bldP spid="26" grpId="0" animBg="1"/>
      <p:bldP spid="26" grpId="1" animBg="1"/>
      <p:bldP spid="13" grpId="0" animBg="1"/>
      <p:bldP spid="13"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67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861110"/>
          </a:xfrm>
        </p:spPr>
        <p:txBody>
          <a:bodyPr>
            <a:normAutofit fontScale="90000"/>
          </a:bodyPr>
          <a:lstStyle/>
          <a:p>
            <a:r>
              <a:rPr lang="en-US" dirty="0"/>
              <a:t>In teams of two, refine your tertiary (Tier 3) grid by editing current supports and getting feedback from your colleagues</a:t>
            </a:r>
          </a:p>
        </p:txBody>
      </p:sp>
      <p:pic>
        <p:nvPicPr>
          <p:cNvPr id="9" name="Picture 8" title="A man and a woman working at a laptop compu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6471" y="3711576"/>
            <a:ext cx="2286000" cy="1523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title="2 women working at a laptop compu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28" y="3711577"/>
            <a:ext cx="2286000" cy="1523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Diagram 3"/>
          <p:cNvGraphicFramePr/>
          <p:nvPr>
            <p:extLst>
              <p:ext uri="{D42A27DB-BD31-4B8C-83A1-F6EECF244321}">
                <p14:modId xmlns:p14="http://schemas.microsoft.com/office/powerpoint/2010/main" val="723038686"/>
              </p:ext>
            </p:extLst>
          </p:nvPr>
        </p:nvGraphicFramePr>
        <p:xfrm>
          <a:off x="1693471" y="2636873"/>
          <a:ext cx="6096000" cy="38684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98589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5" name="Picture 47" descr="15yellow"/>
          <p:cNvPicPr>
            <a:picLocks noChangeAspect="1" noChangeArrowheads="1"/>
          </p:cNvPicPr>
          <p:nvPr/>
        </p:nvPicPr>
        <p:blipFill>
          <a:blip r:embed="rId3" cstate="print"/>
          <a:srcRect/>
          <a:stretch>
            <a:fillRect/>
          </a:stretch>
        </p:blipFill>
        <p:spPr bwMode="auto">
          <a:xfrm>
            <a:off x="2033588" y="2505075"/>
            <a:ext cx="5076825" cy="1847850"/>
          </a:xfrm>
          <a:prstGeom prst="rect">
            <a:avLst/>
          </a:prstGeom>
          <a:noFill/>
        </p:spPr>
      </p:pic>
      <p:pic>
        <p:nvPicPr>
          <p:cNvPr id="2099" name="Picture 51" descr="14yellow"/>
          <p:cNvPicPr>
            <a:picLocks noChangeAspect="1" noChangeArrowheads="1"/>
          </p:cNvPicPr>
          <p:nvPr/>
        </p:nvPicPr>
        <p:blipFill>
          <a:blip r:embed="rId4" cstate="print"/>
          <a:srcRect/>
          <a:stretch>
            <a:fillRect/>
          </a:stretch>
        </p:blipFill>
        <p:spPr bwMode="auto">
          <a:xfrm>
            <a:off x="2033588" y="2505075"/>
            <a:ext cx="5076825" cy="1847850"/>
          </a:xfrm>
          <a:prstGeom prst="rect">
            <a:avLst/>
          </a:prstGeom>
          <a:noFill/>
        </p:spPr>
      </p:pic>
      <p:pic>
        <p:nvPicPr>
          <p:cNvPr id="2098" name="Picture 50" descr="13yellow"/>
          <p:cNvPicPr>
            <a:picLocks noChangeAspect="1" noChangeArrowheads="1"/>
          </p:cNvPicPr>
          <p:nvPr/>
        </p:nvPicPr>
        <p:blipFill>
          <a:blip r:embed="rId5" cstate="print"/>
          <a:srcRect/>
          <a:stretch>
            <a:fillRect/>
          </a:stretch>
        </p:blipFill>
        <p:spPr bwMode="auto">
          <a:xfrm>
            <a:off x="2033588" y="2505075"/>
            <a:ext cx="5076825" cy="1847850"/>
          </a:xfrm>
          <a:prstGeom prst="rect">
            <a:avLst/>
          </a:prstGeom>
          <a:noFill/>
        </p:spPr>
      </p:pic>
      <p:pic>
        <p:nvPicPr>
          <p:cNvPr id="2097" name="Picture 49" descr="12yellow"/>
          <p:cNvPicPr>
            <a:picLocks noChangeAspect="1" noChangeArrowheads="1"/>
          </p:cNvPicPr>
          <p:nvPr/>
        </p:nvPicPr>
        <p:blipFill>
          <a:blip r:embed="rId6" cstate="print"/>
          <a:srcRect/>
          <a:stretch>
            <a:fillRect/>
          </a:stretch>
        </p:blipFill>
        <p:spPr bwMode="auto">
          <a:xfrm>
            <a:off x="2033588" y="2505075"/>
            <a:ext cx="5076825" cy="1847850"/>
          </a:xfrm>
          <a:prstGeom prst="rect">
            <a:avLst/>
          </a:prstGeom>
          <a:noFill/>
        </p:spPr>
      </p:pic>
      <p:pic>
        <p:nvPicPr>
          <p:cNvPr id="2096" name="Picture 48" descr="11yellow"/>
          <p:cNvPicPr>
            <a:picLocks noChangeAspect="1" noChangeArrowheads="1"/>
          </p:cNvPicPr>
          <p:nvPr/>
        </p:nvPicPr>
        <p:blipFill>
          <a:blip r:embed="rId7" cstate="print"/>
          <a:srcRect/>
          <a:stretch>
            <a:fillRect/>
          </a:stretch>
        </p:blipFill>
        <p:spPr bwMode="auto">
          <a:xfrm>
            <a:off x="2033588" y="2505075"/>
            <a:ext cx="5076825" cy="1847850"/>
          </a:xfrm>
          <a:prstGeom prst="rect">
            <a:avLst/>
          </a:prstGeom>
          <a:noFill/>
        </p:spPr>
      </p:pic>
      <p:pic>
        <p:nvPicPr>
          <p:cNvPr id="2090" name="Picture 42" descr="10yellow"/>
          <p:cNvPicPr>
            <a:picLocks noChangeAspect="1" noChangeArrowheads="1"/>
          </p:cNvPicPr>
          <p:nvPr/>
        </p:nvPicPr>
        <p:blipFill>
          <a:blip r:embed="rId8" cstate="print"/>
          <a:srcRect/>
          <a:stretch>
            <a:fillRect/>
          </a:stretch>
        </p:blipFill>
        <p:spPr bwMode="auto">
          <a:xfrm>
            <a:off x="2033588" y="2505075"/>
            <a:ext cx="5076825" cy="1847850"/>
          </a:xfrm>
          <a:prstGeom prst="rect">
            <a:avLst/>
          </a:prstGeom>
          <a:noFill/>
        </p:spPr>
      </p:pic>
      <p:pic>
        <p:nvPicPr>
          <p:cNvPr id="2094" name="Picture 46" descr="9yellow"/>
          <p:cNvPicPr>
            <a:picLocks noChangeAspect="1" noChangeArrowheads="1"/>
          </p:cNvPicPr>
          <p:nvPr/>
        </p:nvPicPr>
        <p:blipFill>
          <a:blip r:embed="rId9" cstate="print"/>
          <a:srcRect/>
          <a:stretch>
            <a:fillRect/>
          </a:stretch>
        </p:blipFill>
        <p:spPr bwMode="auto">
          <a:xfrm>
            <a:off x="2033588" y="2505075"/>
            <a:ext cx="5076825" cy="1847850"/>
          </a:xfrm>
          <a:prstGeom prst="rect">
            <a:avLst/>
          </a:prstGeom>
          <a:noFill/>
        </p:spPr>
      </p:pic>
      <p:pic>
        <p:nvPicPr>
          <p:cNvPr id="2093" name="Picture 45" descr="8yellow"/>
          <p:cNvPicPr>
            <a:picLocks noChangeAspect="1" noChangeArrowheads="1"/>
          </p:cNvPicPr>
          <p:nvPr/>
        </p:nvPicPr>
        <p:blipFill>
          <a:blip r:embed="rId10" cstate="print"/>
          <a:srcRect/>
          <a:stretch>
            <a:fillRect/>
          </a:stretch>
        </p:blipFill>
        <p:spPr bwMode="auto">
          <a:xfrm>
            <a:off x="2033588" y="2505075"/>
            <a:ext cx="5076825" cy="1847850"/>
          </a:xfrm>
          <a:prstGeom prst="rect">
            <a:avLst/>
          </a:prstGeom>
          <a:noFill/>
        </p:spPr>
      </p:pic>
      <p:pic>
        <p:nvPicPr>
          <p:cNvPr id="2092" name="Picture 44" descr="7yellow"/>
          <p:cNvPicPr>
            <a:picLocks noChangeAspect="1" noChangeArrowheads="1"/>
          </p:cNvPicPr>
          <p:nvPr/>
        </p:nvPicPr>
        <p:blipFill>
          <a:blip r:embed="rId11" cstate="print"/>
          <a:srcRect/>
          <a:stretch>
            <a:fillRect/>
          </a:stretch>
        </p:blipFill>
        <p:spPr bwMode="auto">
          <a:xfrm>
            <a:off x="2033588" y="2505075"/>
            <a:ext cx="5076825" cy="1847850"/>
          </a:xfrm>
          <a:prstGeom prst="rect">
            <a:avLst/>
          </a:prstGeom>
          <a:noFill/>
        </p:spPr>
      </p:pic>
      <p:pic>
        <p:nvPicPr>
          <p:cNvPr id="2091" name="Picture 43" descr="6yellow"/>
          <p:cNvPicPr>
            <a:picLocks noChangeAspect="1" noChangeArrowheads="1"/>
          </p:cNvPicPr>
          <p:nvPr/>
        </p:nvPicPr>
        <p:blipFill>
          <a:blip r:embed="rId12" cstate="print"/>
          <a:srcRect/>
          <a:stretch>
            <a:fillRect/>
          </a:stretch>
        </p:blipFill>
        <p:spPr bwMode="auto">
          <a:xfrm>
            <a:off x="2033588" y="2505075"/>
            <a:ext cx="5076825" cy="1847850"/>
          </a:xfrm>
          <a:prstGeom prst="rect">
            <a:avLst/>
          </a:prstGeom>
          <a:noFill/>
        </p:spPr>
      </p:pic>
      <p:pic>
        <p:nvPicPr>
          <p:cNvPr id="2089" name="Picture 41" descr="5yellow"/>
          <p:cNvPicPr>
            <a:picLocks noChangeAspect="1" noChangeArrowheads="1"/>
          </p:cNvPicPr>
          <p:nvPr/>
        </p:nvPicPr>
        <p:blipFill>
          <a:blip r:embed="rId13" cstate="print"/>
          <a:srcRect/>
          <a:stretch>
            <a:fillRect/>
          </a:stretch>
        </p:blipFill>
        <p:spPr bwMode="auto">
          <a:xfrm>
            <a:off x="2033588" y="2505075"/>
            <a:ext cx="5076825" cy="1847850"/>
          </a:xfrm>
          <a:prstGeom prst="rect">
            <a:avLst/>
          </a:prstGeom>
          <a:noFill/>
        </p:spPr>
      </p:pic>
      <p:pic>
        <p:nvPicPr>
          <p:cNvPr id="2088" name="Picture 40" descr="4yellow"/>
          <p:cNvPicPr>
            <a:picLocks noChangeAspect="1" noChangeArrowheads="1"/>
          </p:cNvPicPr>
          <p:nvPr/>
        </p:nvPicPr>
        <p:blipFill>
          <a:blip r:embed="rId14" cstate="print"/>
          <a:srcRect/>
          <a:stretch>
            <a:fillRect/>
          </a:stretch>
        </p:blipFill>
        <p:spPr bwMode="auto">
          <a:xfrm>
            <a:off x="2033588" y="2505075"/>
            <a:ext cx="5076825" cy="1847850"/>
          </a:xfrm>
          <a:prstGeom prst="rect">
            <a:avLst/>
          </a:prstGeom>
          <a:noFill/>
        </p:spPr>
      </p:pic>
      <p:pic>
        <p:nvPicPr>
          <p:cNvPr id="2087" name="Picture 39" descr="3yellow"/>
          <p:cNvPicPr>
            <a:picLocks noChangeAspect="1" noChangeArrowheads="1"/>
          </p:cNvPicPr>
          <p:nvPr/>
        </p:nvPicPr>
        <p:blipFill>
          <a:blip r:embed="rId15" cstate="print"/>
          <a:srcRect/>
          <a:stretch>
            <a:fillRect/>
          </a:stretch>
        </p:blipFill>
        <p:spPr bwMode="auto">
          <a:xfrm>
            <a:off x="2033588" y="2505075"/>
            <a:ext cx="5076825" cy="1847850"/>
          </a:xfrm>
          <a:prstGeom prst="rect">
            <a:avLst/>
          </a:prstGeom>
          <a:noFill/>
        </p:spPr>
      </p:pic>
      <p:pic>
        <p:nvPicPr>
          <p:cNvPr id="2086" name="Picture 38" descr="2yellow"/>
          <p:cNvPicPr>
            <a:picLocks noChangeAspect="1" noChangeArrowheads="1"/>
          </p:cNvPicPr>
          <p:nvPr/>
        </p:nvPicPr>
        <p:blipFill>
          <a:blip r:embed="rId16" cstate="print"/>
          <a:srcRect/>
          <a:stretch>
            <a:fillRect/>
          </a:stretch>
        </p:blipFill>
        <p:spPr bwMode="auto">
          <a:xfrm>
            <a:off x="2033588" y="2505075"/>
            <a:ext cx="5076825" cy="1847850"/>
          </a:xfrm>
          <a:prstGeom prst="rect">
            <a:avLst/>
          </a:prstGeom>
          <a:noFill/>
        </p:spPr>
      </p:pic>
      <p:pic>
        <p:nvPicPr>
          <p:cNvPr id="2081" name="Picture 33" descr="1yellow"/>
          <p:cNvPicPr>
            <a:picLocks noChangeAspect="1" noChangeArrowheads="1"/>
          </p:cNvPicPr>
          <p:nvPr/>
        </p:nvPicPr>
        <p:blipFill>
          <a:blip r:embed="rId17" cstate="print"/>
          <a:srcRect/>
          <a:stretch>
            <a:fillRect/>
          </a:stretch>
        </p:blipFill>
        <p:spPr bwMode="auto">
          <a:xfrm>
            <a:off x="2033588" y="2505075"/>
            <a:ext cx="5076825" cy="1847850"/>
          </a:xfrm>
          <a:prstGeom prst="rect">
            <a:avLst/>
          </a:prstGeom>
          <a:noFill/>
        </p:spPr>
      </p:pic>
      <p:pic>
        <p:nvPicPr>
          <p:cNvPr id="2084" name="Picture 36" descr="30seconds_yellow"/>
          <p:cNvPicPr>
            <a:picLocks noChangeAspect="1" noChangeArrowheads="1"/>
          </p:cNvPicPr>
          <p:nvPr/>
        </p:nvPicPr>
        <p:blipFill>
          <a:blip r:embed="rId18" cstate="print"/>
          <a:srcRect/>
          <a:stretch>
            <a:fillRect/>
          </a:stretch>
        </p:blipFill>
        <p:spPr bwMode="auto">
          <a:xfrm>
            <a:off x="2033588" y="2505075"/>
            <a:ext cx="5076825" cy="1847850"/>
          </a:xfrm>
          <a:prstGeom prst="rect">
            <a:avLst/>
          </a:prstGeom>
          <a:noFill/>
        </p:spPr>
      </p:pic>
      <p:pic>
        <p:nvPicPr>
          <p:cNvPr id="2080" name="Picture 32" descr="00seconds_yellow"/>
          <p:cNvPicPr>
            <a:picLocks noChangeAspect="1" noChangeArrowheads="1"/>
          </p:cNvPicPr>
          <p:nvPr/>
        </p:nvPicPr>
        <p:blipFill>
          <a:blip r:embed="rId19" cstate="print">
            <a:extLst>
              <a:ext uri="{BEBA8EAE-BF5A-486C-A8C5-ECC9F3942E4B}">
                <a14:imgProps xmlns:a14="http://schemas.microsoft.com/office/drawing/2010/main">
                  <a14:imgLayer r:embed="rId20">
                    <a14:imgEffect>
                      <a14:saturation sat="0"/>
                    </a14:imgEffect>
                  </a14:imgLayer>
                </a14:imgProps>
              </a:ext>
            </a:extLst>
          </a:blip>
          <a:srcRect/>
          <a:stretch>
            <a:fillRect/>
          </a:stretch>
        </p:blipFill>
        <p:spPr bwMode="auto">
          <a:xfrm>
            <a:off x="2033588" y="2505075"/>
            <a:ext cx="5076825" cy="1847850"/>
          </a:xfrm>
          <a:prstGeom prst="rect">
            <a:avLst/>
          </a:prstGeom>
          <a:noFill/>
        </p:spPr>
      </p:pic>
      <p:grpSp>
        <p:nvGrpSpPr>
          <p:cNvPr id="24" name="Group 23"/>
          <p:cNvGrpSpPr/>
          <p:nvPr/>
        </p:nvGrpSpPr>
        <p:grpSpPr>
          <a:xfrm rot="21425015">
            <a:off x="5805334" y="3610115"/>
            <a:ext cx="3350910" cy="3270701"/>
            <a:chOff x="2336800" y="-477078"/>
            <a:chExt cx="7515616" cy="7335078"/>
          </a:xfrm>
        </p:grpSpPr>
        <p:pic>
          <p:nvPicPr>
            <p:cNvPr id="26" name="Picture 25"/>
            <p:cNvPicPr>
              <a:picLocks noChangeAspect="1"/>
            </p:cNvPicPr>
            <p:nvPr/>
          </p:nvPicPr>
          <p:blipFill>
            <a:blip r:embed="rId2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36800" y="0"/>
              <a:ext cx="7515616" cy="6858000"/>
            </a:xfrm>
            <a:prstGeom prst="rect">
              <a:avLst/>
            </a:prstGeom>
          </p:spPr>
        </p:pic>
        <p:pic>
          <p:nvPicPr>
            <p:cNvPr id="27" name="Picture 26"/>
            <p:cNvPicPr>
              <a:picLocks noChangeAspect="1"/>
            </p:cNvPicPr>
            <p:nvPr/>
          </p:nvPicPr>
          <p:blipFill>
            <a:blip r:embed="rId2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47930" y="-477078"/>
              <a:ext cx="3142967" cy="2956353"/>
            </a:xfrm>
            <a:prstGeom prst="rect">
              <a:avLst/>
            </a:prstGeom>
          </p:spPr>
        </p:pic>
      </p:grpSp>
      <p:sp>
        <p:nvSpPr>
          <p:cNvPr id="28" name="TextBox 27"/>
          <p:cNvSpPr txBox="1"/>
          <p:nvPr/>
        </p:nvSpPr>
        <p:spPr>
          <a:xfrm rot="21427090">
            <a:off x="6065854" y="4478210"/>
            <a:ext cx="2889109" cy="2031325"/>
          </a:xfrm>
          <a:prstGeom prst="rect">
            <a:avLst/>
          </a:prstGeom>
          <a:noFill/>
        </p:spPr>
        <p:txBody>
          <a:bodyPr wrap="square" rtlCol="0">
            <a:spAutoFit/>
          </a:bodyPr>
          <a:lstStyle/>
          <a:p>
            <a:pPr algn="ctr">
              <a:lnSpc>
                <a:spcPct val="90000"/>
              </a:lnSpc>
              <a:defRPr/>
            </a:pPr>
            <a:r>
              <a:rPr lang="en-US" sz="2000" dirty="0">
                <a:latin typeface="Arial" panose="020B0604020202020204" pitchFamily="34" charset="0"/>
                <a:cs typeface="Arial" panose="020B0604020202020204" pitchFamily="34" charset="0"/>
              </a:rPr>
              <a:t>Begin to record entry criteria, data to monitor progress, and exit criteria on</a:t>
            </a:r>
          </a:p>
          <a:p>
            <a:pPr algn="ctr">
              <a:lnSpc>
                <a:spcPct val="90000"/>
              </a:lnSpc>
            </a:pPr>
            <a:r>
              <a:rPr lang="en-US" sz="2000" b="1" dirty="0">
                <a:latin typeface="Arial" panose="020B0604020202020204" pitchFamily="34" charset="0"/>
                <a:cs typeface="Arial" panose="020B0604020202020204" pitchFamily="34" charset="0"/>
              </a:rPr>
              <a:t>Ci3T Blueprint F Tertiary (Tier 3) Grid</a:t>
            </a:r>
          </a:p>
          <a:p>
            <a:pPr algn="ctr">
              <a:lnSpc>
                <a:spcPct val="90000"/>
              </a:lnSpc>
              <a:defRPr/>
            </a:pPr>
            <a:r>
              <a:rPr lang="en-US" sz="2000" b="1" dirty="0">
                <a:solidFill>
                  <a:schemeClr val="bg1"/>
                </a:solidFill>
                <a:latin typeface="Arial" panose="020B0604020202020204" pitchFamily="34" charset="0"/>
                <a:cs typeface="Arial" panose="020B0604020202020204" pitchFamily="34" charset="0"/>
              </a:rPr>
              <a:t>15 minutes</a:t>
            </a:r>
          </a:p>
        </p:txBody>
      </p:sp>
      <p:sp>
        <p:nvSpPr>
          <p:cNvPr id="29" name="Pentagon 28"/>
          <p:cNvSpPr/>
          <p:nvPr/>
        </p:nvSpPr>
        <p:spPr>
          <a:xfrm>
            <a:off x="1003852" y="4922371"/>
            <a:ext cx="4822408" cy="1143000"/>
          </a:xfrm>
          <a:prstGeom prst="homePlate">
            <a:avLst/>
          </a:prstGeom>
          <a:gradFill>
            <a:gsLst>
              <a:gs pos="34000">
                <a:schemeClr val="accent5">
                  <a:satMod val="103000"/>
                  <a:lumMod val="102000"/>
                  <a:tint val="94000"/>
                </a:schemeClr>
              </a:gs>
              <a:gs pos="63000">
                <a:srgbClr val="597FCB"/>
              </a:gs>
              <a:gs pos="77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t>Add to</a:t>
            </a:r>
            <a:r>
              <a:rPr lang="en-US" sz="2400" b="1" dirty="0"/>
              <a:t> R04 Ci3T Professional Learning Plan </a:t>
            </a:r>
          </a:p>
        </p:txBody>
      </p:sp>
      <p:grpSp>
        <p:nvGrpSpPr>
          <p:cNvPr id="31" name="Group 30">
            <a:extLst>
              <a:ext uri="{FF2B5EF4-FFF2-40B4-BE49-F238E27FC236}">
                <a16:creationId xmlns:a16="http://schemas.microsoft.com/office/drawing/2014/main" id="{7A0D5A1E-E173-B54B-8BC7-1C1F0B8EE40B}"/>
              </a:ext>
            </a:extLst>
          </p:cNvPr>
          <p:cNvGrpSpPr/>
          <p:nvPr/>
        </p:nvGrpSpPr>
        <p:grpSpPr>
          <a:xfrm>
            <a:off x="-103192" y="4777733"/>
            <a:ext cx="1432277" cy="1432277"/>
            <a:chOff x="5084726" y="2556763"/>
            <a:chExt cx="2176611" cy="2176611"/>
          </a:xfrm>
          <a:scene3d>
            <a:camera prst="orthographicFront"/>
            <a:lightRig rig="chilly" dir="t"/>
          </a:scene3d>
        </p:grpSpPr>
        <p:sp>
          <p:nvSpPr>
            <p:cNvPr id="32" name="Oval 31">
              <a:extLst>
                <a:ext uri="{FF2B5EF4-FFF2-40B4-BE49-F238E27FC236}">
                  <a16:creationId xmlns:a16="http://schemas.microsoft.com/office/drawing/2014/main" id="{5AD4AD95-747E-6942-BE2B-8B2D24379FBF}"/>
                </a:ext>
              </a:extLst>
            </p:cNvPr>
            <p:cNvSpPr/>
            <p:nvPr/>
          </p:nvSpPr>
          <p:spPr>
            <a:xfrm>
              <a:off x="5084726" y="2556763"/>
              <a:ext cx="2176611" cy="2176611"/>
            </a:xfrm>
            <a:prstGeom prst="ellipse">
              <a:avLst/>
            </a:prstGeom>
            <a:gradFill rotWithShape="0">
              <a:gsLst>
                <a:gs pos="0">
                  <a:srgbClr val="002000"/>
                </a:gs>
                <a:gs pos="100000">
                  <a:srgbClr val="02DD01"/>
                </a:gs>
              </a:gsLst>
              <a:lin ang="5400000" scaled="1"/>
            </a:gra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alpha val="50000"/>
                <a:hueOff val="-5515009"/>
                <a:satOff val="-7671"/>
                <a:lumOff val="-2942"/>
                <a:alphaOff val="0"/>
              </a:schemeClr>
            </a:effectRef>
            <a:fontRef idx="minor">
              <a:schemeClr val="tx1"/>
            </a:fontRef>
          </p:style>
          <p:txBody>
            <a:bodyPr/>
            <a:lstStyle/>
            <a:p>
              <a:endParaRPr lang="en-US" dirty="0"/>
            </a:p>
          </p:txBody>
        </p:sp>
        <p:sp>
          <p:nvSpPr>
            <p:cNvPr id="33" name="Oval 4">
              <a:extLst>
                <a:ext uri="{FF2B5EF4-FFF2-40B4-BE49-F238E27FC236}">
                  <a16:creationId xmlns:a16="http://schemas.microsoft.com/office/drawing/2014/main" id="{9AD270DF-5B2F-9D42-B177-0B6144C4F96C}"/>
                </a:ext>
              </a:extLst>
            </p:cNvPr>
            <p:cNvSpPr txBox="1"/>
            <p:nvPr/>
          </p:nvSpPr>
          <p:spPr>
            <a:xfrm>
              <a:off x="5241545" y="2710402"/>
              <a:ext cx="1898472" cy="1879987"/>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19786" tIns="22860" rIns="11978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R04 PL Plan Note Taker</a:t>
              </a:r>
            </a:p>
          </p:txBody>
        </p:sp>
      </p:grpSp>
      <p:pic>
        <p:nvPicPr>
          <p:cNvPr id="30" name="Picture 29" title="Ci3T Blueprint F">
            <a:extLst>
              <a:ext uri="{FF2B5EF4-FFF2-40B4-BE49-F238E27FC236}">
                <a16:creationId xmlns:a16="http://schemas.microsoft.com/office/drawing/2014/main" id="{A20B88D8-3C12-A444-87AD-61CBD27D330F}"/>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4611" t="8965" r="4084" b="57059"/>
          <a:stretch/>
        </p:blipFill>
        <p:spPr>
          <a:xfrm>
            <a:off x="168967" y="97388"/>
            <a:ext cx="7948755" cy="2285586"/>
          </a:xfrm>
          <a:prstGeom prst="rect">
            <a:avLst/>
          </a:prstGeom>
          <a:noFill/>
          <a:ln>
            <a:solidFill>
              <a:schemeClr val="tx1">
                <a:lumMod val="50000"/>
                <a:lumOff val="50000"/>
              </a:schemeClr>
            </a:solidFill>
          </a:ln>
          <a:effectLst>
            <a:outerShdw blurRad="292100" dist="139700" dir="2700000" algn="tl" rotWithShape="0">
              <a:srgbClr val="333333">
                <a:alpha val="65000"/>
              </a:srgbClr>
            </a:outerShdw>
          </a:effectLst>
        </p:spPr>
      </p:pic>
      <p:sp>
        <p:nvSpPr>
          <p:cNvPr id="35" name="Rectangle 34">
            <a:extLst>
              <a:ext uri="{FF2B5EF4-FFF2-40B4-BE49-F238E27FC236}">
                <a16:creationId xmlns:a16="http://schemas.microsoft.com/office/drawing/2014/main" id="{B7BA0685-4EAE-394A-A19A-E650C154D8FE}"/>
              </a:ext>
            </a:extLst>
          </p:cNvPr>
          <p:cNvSpPr/>
          <p:nvPr/>
        </p:nvSpPr>
        <p:spPr>
          <a:xfrm>
            <a:off x="3011800" y="328405"/>
            <a:ext cx="4985541" cy="205456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265691"/>
      </p:ext>
    </p:extLst>
  </p:cSld>
  <p:clrMapOvr>
    <a:masterClrMapping/>
  </p:clrMapOvr>
  <mc:AlternateContent xmlns:mc="http://schemas.openxmlformats.org/markup-compatibility/2006" xmlns:p14="http://schemas.microsoft.com/office/powerpoint/2010/main">
    <mc:Choice Requires="p14">
      <p:transition p14:dur="0" advClick="0" advTm="901000"/>
    </mc:Choice>
    <mc:Fallback xmlns="">
      <p:transition advClick="0" advTm="90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60000"/>
                                  </p:stCondLst>
                                  <p:childTnLst>
                                    <p:set>
                                      <p:cBhvr>
                                        <p:cTn id="6" dur="1" fill="hold">
                                          <p:stCondLst>
                                            <p:cond delay="0"/>
                                          </p:stCondLst>
                                        </p:cTn>
                                        <p:tgtEl>
                                          <p:spTgt spid="2099"/>
                                        </p:tgtEl>
                                        <p:attrNameLst>
                                          <p:attrName>style.visibility</p:attrName>
                                        </p:attrNameLst>
                                      </p:cBhvr>
                                      <p:to>
                                        <p:strVal val="visible"/>
                                      </p:to>
                                    </p:set>
                                  </p:childTnLst>
                                </p:cTn>
                              </p:par>
                            </p:childTnLst>
                          </p:cTn>
                        </p:par>
                        <p:par>
                          <p:cTn id="7" fill="hold">
                            <p:stCondLst>
                              <p:cond delay="60000"/>
                            </p:stCondLst>
                            <p:childTnLst>
                              <p:par>
                                <p:cTn id="8" presetID="1" presetClass="entr" presetSubtype="0" fill="hold" nodeType="afterEffect">
                                  <p:stCondLst>
                                    <p:cond delay="60000"/>
                                  </p:stCondLst>
                                  <p:childTnLst>
                                    <p:set>
                                      <p:cBhvr>
                                        <p:cTn id="9" dur="1" fill="hold">
                                          <p:stCondLst>
                                            <p:cond delay="0"/>
                                          </p:stCondLst>
                                        </p:cTn>
                                        <p:tgtEl>
                                          <p:spTgt spid="2098"/>
                                        </p:tgtEl>
                                        <p:attrNameLst>
                                          <p:attrName>style.visibility</p:attrName>
                                        </p:attrNameLst>
                                      </p:cBhvr>
                                      <p:to>
                                        <p:strVal val="visible"/>
                                      </p:to>
                                    </p:set>
                                  </p:childTnLst>
                                </p:cTn>
                              </p:par>
                            </p:childTnLst>
                          </p:cTn>
                        </p:par>
                        <p:par>
                          <p:cTn id="10" fill="hold">
                            <p:stCondLst>
                              <p:cond delay="120000"/>
                            </p:stCondLst>
                            <p:childTnLst>
                              <p:par>
                                <p:cTn id="11" presetID="1" presetClass="entr" presetSubtype="0" fill="hold" nodeType="afterEffect">
                                  <p:stCondLst>
                                    <p:cond delay="60000"/>
                                  </p:stCondLst>
                                  <p:childTnLst>
                                    <p:set>
                                      <p:cBhvr>
                                        <p:cTn id="12" dur="1" fill="hold">
                                          <p:stCondLst>
                                            <p:cond delay="0"/>
                                          </p:stCondLst>
                                        </p:cTn>
                                        <p:tgtEl>
                                          <p:spTgt spid="2097"/>
                                        </p:tgtEl>
                                        <p:attrNameLst>
                                          <p:attrName>style.visibility</p:attrName>
                                        </p:attrNameLst>
                                      </p:cBhvr>
                                      <p:to>
                                        <p:strVal val="visible"/>
                                      </p:to>
                                    </p:set>
                                  </p:childTnLst>
                                </p:cTn>
                              </p:par>
                            </p:childTnLst>
                          </p:cTn>
                        </p:par>
                        <p:par>
                          <p:cTn id="13" fill="hold">
                            <p:stCondLst>
                              <p:cond delay="180000"/>
                            </p:stCondLst>
                            <p:childTnLst>
                              <p:par>
                                <p:cTn id="14" presetID="1" presetClass="entr" presetSubtype="0" fill="hold" nodeType="afterEffect">
                                  <p:stCondLst>
                                    <p:cond delay="60000"/>
                                  </p:stCondLst>
                                  <p:childTnLst>
                                    <p:set>
                                      <p:cBhvr>
                                        <p:cTn id="15" dur="1" fill="hold">
                                          <p:stCondLst>
                                            <p:cond delay="0"/>
                                          </p:stCondLst>
                                        </p:cTn>
                                        <p:tgtEl>
                                          <p:spTgt spid="2096"/>
                                        </p:tgtEl>
                                        <p:attrNameLst>
                                          <p:attrName>style.visibility</p:attrName>
                                        </p:attrNameLst>
                                      </p:cBhvr>
                                      <p:to>
                                        <p:strVal val="visible"/>
                                      </p:to>
                                    </p:set>
                                  </p:childTnLst>
                                </p:cTn>
                              </p:par>
                            </p:childTnLst>
                          </p:cTn>
                        </p:par>
                        <p:par>
                          <p:cTn id="16" fill="hold">
                            <p:stCondLst>
                              <p:cond delay="240000"/>
                            </p:stCondLst>
                            <p:childTnLst>
                              <p:par>
                                <p:cTn id="17" presetID="1" presetClass="entr" presetSubtype="0" fill="hold" nodeType="afterEffect">
                                  <p:stCondLst>
                                    <p:cond delay="60000"/>
                                  </p:stCondLst>
                                  <p:childTnLst>
                                    <p:set>
                                      <p:cBhvr>
                                        <p:cTn id="18" dur="1" fill="hold">
                                          <p:stCondLst>
                                            <p:cond delay="0"/>
                                          </p:stCondLst>
                                        </p:cTn>
                                        <p:tgtEl>
                                          <p:spTgt spid="2090"/>
                                        </p:tgtEl>
                                        <p:attrNameLst>
                                          <p:attrName>style.visibility</p:attrName>
                                        </p:attrNameLst>
                                      </p:cBhvr>
                                      <p:to>
                                        <p:strVal val="visible"/>
                                      </p:to>
                                    </p:set>
                                  </p:childTnLst>
                                </p:cTn>
                              </p:par>
                            </p:childTnLst>
                          </p:cTn>
                        </p:par>
                        <p:par>
                          <p:cTn id="19" fill="hold">
                            <p:stCondLst>
                              <p:cond delay="300000"/>
                            </p:stCondLst>
                            <p:childTnLst>
                              <p:par>
                                <p:cTn id="20" presetID="1" presetClass="entr" presetSubtype="0" fill="hold" nodeType="afterEffect">
                                  <p:stCondLst>
                                    <p:cond delay="60000"/>
                                  </p:stCondLst>
                                  <p:childTnLst>
                                    <p:set>
                                      <p:cBhvr>
                                        <p:cTn id="21" dur="1" fill="hold">
                                          <p:stCondLst>
                                            <p:cond delay="0"/>
                                          </p:stCondLst>
                                        </p:cTn>
                                        <p:tgtEl>
                                          <p:spTgt spid="2094"/>
                                        </p:tgtEl>
                                        <p:attrNameLst>
                                          <p:attrName>style.visibility</p:attrName>
                                        </p:attrNameLst>
                                      </p:cBhvr>
                                      <p:to>
                                        <p:strVal val="visible"/>
                                      </p:to>
                                    </p:set>
                                  </p:childTnLst>
                                </p:cTn>
                              </p:par>
                            </p:childTnLst>
                          </p:cTn>
                        </p:par>
                        <p:par>
                          <p:cTn id="22" fill="hold">
                            <p:stCondLst>
                              <p:cond delay="360000"/>
                            </p:stCondLst>
                            <p:childTnLst>
                              <p:par>
                                <p:cTn id="23" presetID="1" presetClass="entr" presetSubtype="0" fill="hold" nodeType="afterEffect">
                                  <p:stCondLst>
                                    <p:cond delay="60000"/>
                                  </p:stCondLst>
                                  <p:childTnLst>
                                    <p:set>
                                      <p:cBhvr>
                                        <p:cTn id="24" dur="1" fill="hold">
                                          <p:stCondLst>
                                            <p:cond delay="0"/>
                                          </p:stCondLst>
                                        </p:cTn>
                                        <p:tgtEl>
                                          <p:spTgt spid="2093"/>
                                        </p:tgtEl>
                                        <p:attrNameLst>
                                          <p:attrName>style.visibility</p:attrName>
                                        </p:attrNameLst>
                                      </p:cBhvr>
                                      <p:to>
                                        <p:strVal val="visible"/>
                                      </p:to>
                                    </p:set>
                                  </p:childTnLst>
                                </p:cTn>
                              </p:par>
                            </p:childTnLst>
                          </p:cTn>
                        </p:par>
                        <p:par>
                          <p:cTn id="25" fill="hold">
                            <p:stCondLst>
                              <p:cond delay="420000"/>
                            </p:stCondLst>
                            <p:childTnLst>
                              <p:par>
                                <p:cTn id="26" presetID="1" presetClass="entr" presetSubtype="0" fill="hold" nodeType="afterEffect">
                                  <p:stCondLst>
                                    <p:cond delay="60000"/>
                                  </p:stCondLst>
                                  <p:childTnLst>
                                    <p:set>
                                      <p:cBhvr>
                                        <p:cTn id="27" dur="1" fill="hold">
                                          <p:stCondLst>
                                            <p:cond delay="0"/>
                                          </p:stCondLst>
                                        </p:cTn>
                                        <p:tgtEl>
                                          <p:spTgt spid="2092"/>
                                        </p:tgtEl>
                                        <p:attrNameLst>
                                          <p:attrName>style.visibility</p:attrName>
                                        </p:attrNameLst>
                                      </p:cBhvr>
                                      <p:to>
                                        <p:strVal val="visible"/>
                                      </p:to>
                                    </p:set>
                                  </p:childTnLst>
                                </p:cTn>
                              </p:par>
                            </p:childTnLst>
                          </p:cTn>
                        </p:par>
                        <p:par>
                          <p:cTn id="28" fill="hold">
                            <p:stCondLst>
                              <p:cond delay="480000"/>
                            </p:stCondLst>
                            <p:childTnLst>
                              <p:par>
                                <p:cTn id="29" presetID="1" presetClass="entr" presetSubtype="0" fill="hold" nodeType="afterEffect">
                                  <p:stCondLst>
                                    <p:cond delay="60000"/>
                                  </p:stCondLst>
                                  <p:childTnLst>
                                    <p:set>
                                      <p:cBhvr>
                                        <p:cTn id="30" dur="1" fill="hold">
                                          <p:stCondLst>
                                            <p:cond delay="0"/>
                                          </p:stCondLst>
                                        </p:cTn>
                                        <p:tgtEl>
                                          <p:spTgt spid="2091"/>
                                        </p:tgtEl>
                                        <p:attrNameLst>
                                          <p:attrName>style.visibility</p:attrName>
                                        </p:attrNameLst>
                                      </p:cBhvr>
                                      <p:to>
                                        <p:strVal val="visible"/>
                                      </p:to>
                                    </p:set>
                                  </p:childTnLst>
                                </p:cTn>
                              </p:par>
                            </p:childTnLst>
                          </p:cTn>
                        </p:par>
                        <p:par>
                          <p:cTn id="31" fill="hold">
                            <p:stCondLst>
                              <p:cond delay="540000"/>
                            </p:stCondLst>
                            <p:childTnLst>
                              <p:par>
                                <p:cTn id="32" presetID="1" presetClass="entr" presetSubtype="0" fill="hold" nodeType="afterEffect">
                                  <p:stCondLst>
                                    <p:cond delay="60000"/>
                                  </p:stCondLst>
                                  <p:childTnLst>
                                    <p:set>
                                      <p:cBhvr>
                                        <p:cTn id="33" dur="1" fill="hold">
                                          <p:stCondLst>
                                            <p:cond delay="0"/>
                                          </p:stCondLst>
                                        </p:cTn>
                                        <p:tgtEl>
                                          <p:spTgt spid="2089"/>
                                        </p:tgtEl>
                                        <p:attrNameLst>
                                          <p:attrName>style.visibility</p:attrName>
                                        </p:attrNameLst>
                                      </p:cBhvr>
                                      <p:to>
                                        <p:strVal val="visible"/>
                                      </p:to>
                                    </p:set>
                                  </p:childTnLst>
                                </p:cTn>
                              </p:par>
                            </p:childTnLst>
                          </p:cTn>
                        </p:par>
                        <p:par>
                          <p:cTn id="34" fill="hold">
                            <p:stCondLst>
                              <p:cond delay="600000"/>
                            </p:stCondLst>
                            <p:childTnLst>
                              <p:par>
                                <p:cTn id="35" presetID="1" presetClass="entr" presetSubtype="0" fill="hold" nodeType="afterEffect">
                                  <p:stCondLst>
                                    <p:cond delay="60000"/>
                                  </p:stCondLst>
                                  <p:childTnLst>
                                    <p:set>
                                      <p:cBhvr>
                                        <p:cTn id="36" dur="1" fill="hold">
                                          <p:stCondLst>
                                            <p:cond delay="0"/>
                                          </p:stCondLst>
                                        </p:cTn>
                                        <p:tgtEl>
                                          <p:spTgt spid="2088"/>
                                        </p:tgtEl>
                                        <p:attrNameLst>
                                          <p:attrName>style.visibility</p:attrName>
                                        </p:attrNameLst>
                                      </p:cBhvr>
                                      <p:to>
                                        <p:strVal val="visible"/>
                                      </p:to>
                                    </p:set>
                                  </p:childTnLst>
                                </p:cTn>
                              </p:par>
                            </p:childTnLst>
                          </p:cTn>
                        </p:par>
                        <p:par>
                          <p:cTn id="37" fill="hold">
                            <p:stCondLst>
                              <p:cond delay="660000"/>
                            </p:stCondLst>
                            <p:childTnLst>
                              <p:par>
                                <p:cTn id="38" presetID="1" presetClass="entr" presetSubtype="0" fill="hold" nodeType="afterEffect">
                                  <p:stCondLst>
                                    <p:cond delay="60000"/>
                                  </p:stCondLst>
                                  <p:childTnLst>
                                    <p:set>
                                      <p:cBhvr>
                                        <p:cTn id="39" dur="1" fill="hold">
                                          <p:stCondLst>
                                            <p:cond delay="0"/>
                                          </p:stCondLst>
                                        </p:cTn>
                                        <p:tgtEl>
                                          <p:spTgt spid="2087"/>
                                        </p:tgtEl>
                                        <p:attrNameLst>
                                          <p:attrName>style.visibility</p:attrName>
                                        </p:attrNameLst>
                                      </p:cBhvr>
                                      <p:to>
                                        <p:strVal val="visible"/>
                                      </p:to>
                                    </p:set>
                                  </p:childTnLst>
                                </p:cTn>
                              </p:par>
                            </p:childTnLst>
                          </p:cTn>
                        </p:par>
                        <p:par>
                          <p:cTn id="40" fill="hold">
                            <p:stCondLst>
                              <p:cond delay="720000"/>
                            </p:stCondLst>
                            <p:childTnLst>
                              <p:par>
                                <p:cTn id="41" presetID="1" presetClass="entr" presetSubtype="0" fill="hold" nodeType="afterEffect">
                                  <p:stCondLst>
                                    <p:cond delay="60000"/>
                                  </p:stCondLst>
                                  <p:childTnLst>
                                    <p:set>
                                      <p:cBhvr>
                                        <p:cTn id="42" dur="1" fill="hold">
                                          <p:stCondLst>
                                            <p:cond delay="0"/>
                                          </p:stCondLst>
                                        </p:cTn>
                                        <p:tgtEl>
                                          <p:spTgt spid="2086"/>
                                        </p:tgtEl>
                                        <p:attrNameLst>
                                          <p:attrName>style.visibility</p:attrName>
                                        </p:attrNameLst>
                                      </p:cBhvr>
                                      <p:to>
                                        <p:strVal val="visible"/>
                                      </p:to>
                                    </p:set>
                                  </p:childTnLst>
                                </p:cTn>
                              </p:par>
                            </p:childTnLst>
                          </p:cTn>
                        </p:par>
                        <p:par>
                          <p:cTn id="43" fill="hold">
                            <p:stCondLst>
                              <p:cond delay="780000"/>
                            </p:stCondLst>
                            <p:childTnLst>
                              <p:par>
                                <p:cTn id="44" presetID="1" presetClass="entr" presetSubtype="0" fill="hold" nodeType="afterEffect">
                                  <p:stCondLst>
                                    <p:cond delay="60000"/>
                                  </p:stCondLst>
                                  <p:childTnLst>
                                    <p:set>
                                      <p:cBhvr>
                                        <p:cTn id="45" dur="1" fill="hold">
                                          <p:stCondLst>
                                            <p:cond delay="0"/>
                                          </p:stCondLst>
                                        </p:cTn>
                                        <p:tgtEl>
                                          <p:spTgt spid="2081"/>
                                        </p:tgtEl>
                                        <p:attrNameLst>
                                          <p:attrName>style.visibility</p:attrName>
                                        </p:attrNameLst>
                                      </p:cBhvr>
                                      <p:to>
                                        <p:strVal val="visible"/>
                                      </p:to>
                                    </p:set>
                                  </p:childTnLst>
                                </p:cTn>
                              </p:par>
                            </p:childTnLst>
                          </p:cTn>
                        </p:par>
                        <p:par>
                          <p:cTn id="46" fill="hold">
                            <p:stCondLst>
                              <p:cond delay="840000"/>
                            </p:stCondLst>
                            <p:childTnLst>
                              <p:par>
                                <p:cTn id="47" presetID="1" presetClass="entr" presetSubtype="0" fill="hold" nodeType="afterEffect">
                                  <p:stCondLst>
                                    <p:cond delay="30000"/>
                                  </p:stCondLst>
                                  <p:childTnLst>
                                    <p:set>
                                      <p:cBhvr>
                                        <p:cTn id="48" dur="1" fill="hold">
                                          <p:stCondLst>
                                            <p:cond delay="0"/>
                                          </p:stCondLst>
                                        </p:cTn>
                                        <p:tgtEl>
                                          <p:spTgt spid="2084"/>
                                        </p:tgtEl>
                                        <p:attrNameLst>
                                          <p:attrName>style.visibility</p:attrName>
                                        </p:attrNameLst>
                                      </p:cBhvr>
                                      <p:to>
                                        <p:strVal val="visible"/>
                                      </p:to>
                                    </p:set>
                                  </p:childTnLst>
                                </p:cTn>
                              </p:par>
                            </p:childTnLst>
                          </p:cTn>
                        </p:par>
                        <p:par>
                          <p:cTn id="49" fill="hold">
                            <p:stCondLst>
                              <p:cond delay="870000"/>
                            </p:stCondLst>
                            <p:childTnLst>
                              <p:par>
                                <p:cTn id="50" presetID="1" presetClass="entr" presetSubtype="0" fill="hold" nodeType="afterEffect">
                                  <p:stCondLst>
                                    <p:cond delay="30000"/>
                                  </p:stCondLst>
                                  <p:childTnLst>
                                    <p:set>
                                      <p:cBhvr>
                                        <p:cTn id="51" dur="1" fill="hold">
                                          <p:stCondLst>
                                            <p:cond delay="0"/>
                                          </p:stCondLst>
                                        </p:cTn>
                                        <p:tgtEl>
                                          <p:spTgt spid="2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16 arrows pointing right showing motion">
            <a:extLst>
              <a:ext uri="{FF2B5EF4-FFF2-40B4-BE49-F238E27FC236}">
                <a16:creationId xmlns:a16="http://schemas.microsoft.com/office/drawing/2014/main" id="{00154C6E-CF02-0340-BD69-76FD3A745E70}"/>
              </a:ext>
            </a:extLst>
          </p:cNvPr>
          <p:cNvPicPr>
            <a:picLocks noChangeAspect="1"/>
          </p:cNvPicPr>
          <p:nvPr/>
        </p:nvPicPr>
        <p:blipFill rotWithShape="1">
          <a:blip r:embed="rId2">
            <a:duotone>
              <a:prstClr val="black"/>
              <a:schemeClr val="accent5">
                <a:tint val="45000"/>
                <a:satMod val="400000"/>
              </a:schemeClr>
            </a:duotone>
            <a:alphaModFix amt="13000"/>
            <a:extLst>
              <a:ext uri="{28A0092B-C50C-407E-A947-70E740481C1C}">
                <a14:useLocalDpi xmlns:a14="http://schemas.microsoft.com/office/drawing/2010/main" val="0"/>
              </a:ext>
            </a:extLst>
          </a:blip>
          <a:srcRect r="29341"/>
          <a:stretch/>
        </p:blipFill>
        <p:spPr>
          <a:xfrm>
            <a:off x="0" y="325594"/>
            <a:ext cx="7496070" cy="4718682"/>
          </a:xfrm>
          <a:prstGeom prst="rect">
            <a:avLst/>
          </a:prstGeom>
        </p:spPr>
      </p:pic>
      <p:sp>
        <p:nvSpPr>
          <p:cNvPr id="2" name="Title 1"/>
          <p:cNvSpPr>
            <a:spLocks noGrp="1"/>
          </p:cNvSpPr>
          <p:nvPr>
            <p:ph type="title"/>
          </p:nvPr>
        </p:nvSpPr>
        <p:spPr/>
        <p:txBody>
          <a:bodyPr/>
          <a:lstStyle/>
          <a:p>
            <a:pPr algn="l"/>
            <a:r>
              <a:rPr lang="en-US" dirty="0"/>
              <a:t>Where do we go from here?</a:t>
            </a:r>
          </a:p>
        </p:txBody>
      </p:sp>
      <p:sp>
        <p:nvSpPr>
          <p:cNvPr id="4" name="Text Placeholder 3">
            <a:extLst>
              <a:ext uri="{FF2B5EF4-FFF2-40B4-BE49-F238E27FC236}">
                <a16:creationId xmlns:a16="http://schemas.microsoft.com/office/drawing/2014/main" id="{7F44087C-5FF3-334C-B4AE-9D742EF01A3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99668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28650" y="365126"/>
            <a:ext cx="8172450" cy="1325563"/>
          </a:xfrm>
        </p:spPr>
        <p:txBody>
          <a:bodyPr>
            <a:noAutofit/>
          </a:bodyPr>
          <a:lstStyle/>
          <a:p>
            <a:r>
              <a:rPr lang="en-US" altLang="en-US" dirty="0"/>
              <a:t>Comprehensive, Integrated, Three-Tiered (Ci3T) Model of Prevention </a:t>
            </a:r>
            <a:r>
              <a:rPr lang="en-US" altLang="en-US"/>
              <a:t>Professional Learning Series</a:t>
            </a:r>
            <a:endParaRPr lang="en-US" altLang="en-US" dirty="0"/>
          </a:p>
        </p:txBody>
      </p:sp>
      <p:sp>
        <p:nvSpPr>
          <p:cNvPr id="30727" name="Content Placeholder 2"/>
          <p:cNvSpPr>
            <a:spLocks noGrp="1"/>
          </p:cNvSpPr>
          <p:nvPr>
            <p:ph idx="1"/>
          </p:nvPr>
        </p:nvSpPr>
        <p:spPr>
          <a:xfrm>
            <a:off x="628650" y="1990725"/>
            <a:ext cx="7626350" cy="4186238"/>
          </a:xfrm>
        </p:spPr>
        <p:txBody>
          <a:bodyPr/>
          <a:lstStyle/>
          <a:p>
            <a:pPr marL="0" indent="0">
              <a:buNone/>
            </a:pPr>
            <a:r>
              <a:rPr lang="en-US" altLang="en-US" dirty="0"/>
              <a:t>Each school has selected a </a:t>
            </a:r>
            <a:r>
              <a:rPr lang="en-US" altLang="en-US" b="1" dirty="0">
                <a:solidFill>
                  <a:schemeClr val="accent1"/>
                </a:solidFill>
              </a:rPr>
              <a:t>Ci3T Leadership Team</a:t>
            </a:r>
            <a:r>
              <a:rPr lang="en-US" altLang="en-US" dirty="0"/>
              <a:t> to attend Ci3T training this year. Only team members are asked to attend the trainings.</a:t>
            </a:r>
          </a:p>
        </p:txBody>
      </p:sp>
      <p:sp>
        <p:nvSpPr>
          <p:cNvPr id="10" name="Rounded Rectangle 9"/>
          <p:cNvSpPr/>
          <p:nvPr/>
        </p:nvSpPr>
        <p:spPr bwMode="auto">
          <a:xfrm>
            <a:off x="553819" y="3376553"/>
            <a:ext cx="5366425" cy="495300"/>
          </a:xfrm>
          <a:prstGeom prst="roundRect">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defRPr/>
            </a:pPr>
            <a:r>
              <a:rPr lang="en-US" sz="2400" dirty="0">
                <a:solidFill>
                  <a:schemeClr val="bg1"/>
                </a:solidFill>
              </a:rPr>
              <a:t>Ci3T Series Traditional Timeline </a:t>
            </a:r>
          </a:p>
        </p:txBody>
      </p:sp>
      <p:sp>
        <p:nvSpPr>
          <p:cNvPr id="30724" name="Rectangle 34"/>
          <p:cNvSpPr>
            <a:spLocks noChangeArrowheads="1"/>
          </p:cNvSpPr>
          <p:nvPr/>
        </p:nvSpPr>
        <p:spPr bwMode="auto">
          <a:xfrm>
            <a:off x="3886200" y="228600"/>
            <a:ext cx="525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algn="ctr">
              <a:spcBef>
                <a:spcPct val="0"/>
              </a:spcBef>
              <a:buFontTx/>
              <a:buNone/>
            </a:pPr>
            <a:endParaRPr lang="en-US" altLang="en-US" sz="2400" b="1">
              <a:solidFill>
                <a:srgbClr val="000000"/>
              </a:solidFill>
              <a:latin typeface="Constantia" pitchFamily="18" charset="0"/>
            </a:endParaRPr>
          </a:p>
        </p:txBody>
      </p:sp>
      <p:sp>
        <p:nvSpPr>
          <p:cNvPr id="30726" name="Rectangle 35"/>
          <p:cNvSpPr>
            <a:spLocks noChangeArrowheads="1"/>
          </p:cNvSpPr>
          <p:nvPr/>
        </p:nvSpPr>
        <p:spPr bwMode="auto">
          <a:xfrm>
            <a:off x="4495800" y="0"/>
            <a:ext cx="419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algn="ctr">
              <a:spcBef>
                <a:spcPct val="0"/>
              </a:spcBef>
              <a:buFontTx/>
              <a:buNone/>
            </a:pPr>
            <a:endParaRPr lang="en-US" altLang="en-US" sz="2000" b="1">
              <a:solidFill>
                <a:srgbClr val="FF33CC"/>
              </a:solidFill>
              <a:latin typeface="Times New Roman" pitchFamily="18" charset="0"/>
            </a:endParaRPr>
          </a:p>
        </p:txBody>
      </p:sp>
      <p:grpSp>
        <p:nvGrpSpPr>
          <p:cNvPr id="18" name="Group 2"/>
          <p:cNvGrpSpPr>
            <a:grpSpLocks/>
          </p:cNvGrpSpPr>
          <p:nvPr/>
        </p:nvGrpSpPr>
        <p:grpSpPr bwMode="auto">
          <a:xfrm>
            <a:off x="628650" y="3850217"/>
            <a:ext cx="8301439" cy="2590800"/>
            <a:chOff x="623887" y="3200400"/>
            <a:chExt cx="8301440" cy="2590800"/>
          </a:xfrm>
        </p:grpSpPr>
        <p:graphicFrame>
          <p:nvGraphicFramePr>
            <p:cNvPr id="19" name="Diagram 18"/>
            <p:cNvGraphicFramePr/>
            <p:nvPr/>
          </p:nvGraphicFramePr>
          <p:xfrm>
            <a:off x="623887" y="3200400"/>
            <a:ext cx="8062913"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5"/>
            <p:cNvSpPr txBox="1">
              <a:spLocks noChangeArrowheads="1"/>
            </p:cNvSpPr>
            <p:nvPr/>
          </p:nvSpPr>
          <p:spPr bwMode="auto">
            <a:xfrm>
              <a:off x="697252" y="3486090"/>
              <a:ext cx="1381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lang="en-US" altLang="en-US" sz="2000" b="1" kern="0" dirty="0">
                  <a:solidFill>
                    <a:srgbClr val="292929"/>
                  </a:solidFill>
                  <a:latin typeface="Calibri" pitchFamily="34" charset="0"/>
                </a:rPr>
                <a:t>November</a:t>
              </a:r>
              <a:endParaRPr kumimoji="0" lang="en-US" altLang="en-US" sz="2000" b="1" i="0" u="none" strike="noStrike" kern="0" cap="none" spc="0" normalizeH="0" baseline="0" noProof="0" dirty="0">
                <a:ln>
                  <a:noFill/>
                </a:ln>
                <a:solidFill>
                  <a:srgbClr val="292929"/>
                </a:solidFill>
                <a:effectLst/>
                <a:uLnTx/>
                <a:uFillTx/>
                <a:latin typeface="Calibri" pitchFamily="34" charset="0"/>
                <a:ea typeface="MS PGothic" pitchFamily="34" charset="-128"/>
                <a:cs typeface="Arial" charset="0"/>
              </a:endParaRPr>
            </a:p>
          </p:txBody>
        </p:sp>
        <p:sp>
          <p:nvSpPr>
            <p:cNvPr id="21" name="TextBox 6"/>
            <p:cNvSpPr txBox="1">
              <a:spLocks noChangeArrowheads="1"/>
            </p:cNvSpPr>
            <p:nvPr/>
          </p:nvSpPr>
          <p:spPr bwMode="auto">
            <a:xfrm>
              <a:off x="2028654" y="3486090"/>
              <a:ext cx="13188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srgbClr val="292929"/>
                  </a:solidFill>
                  <a:effectLst/>
                  <a:uLnTx/>
                  <a:uFillTx/>
                  <a:latin typeface="Calibri" pitchFamily="34" charset="0"/>
                  <a:ea typeface="MS PGothic" pitchFamily="34" charset="-128"/>
                  <a:cs typeface="Arial" charset="0"/>
                </a:rPr>
                <a:t>December</a:t>
              </a:r>
            </a:p>
          </p:txBody>
        </p:sp>
        <p:sp>
          <p:nvSpPr>
            <p:cNvPr id="22" name="TextBox 7"/>
            <p:cNvSpPr txBox="1">
              <a:spLocks noChangeArrowheads="1"/>
            </p:cNvSpPr>
            <p:nvPr/>
          </p:nvSpPr>
          <p:spPr bwMode="auto">
            <a:xfrm>
              <a:off x="3505199" y="3478773"/>
              <a:ext cx="1371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srgbClr val="292929"/>
                  </a:solidFill>
                  <a:effectLst/>
                  <a:uLnTx/>
                  <a:uFillTx/>
                  <a:latin typeface="Calibri" pitchFamily="34" charset="0"/>
                  <a:ea typeface="MS PGothic" pitchFamily="34" charset="-128"/>
                  <a:cs typeface="Arial" charset="0"/>
                </a:rPr>
                <a:t>January</a:t>
              </a:r>
            </a:p>
          </p:txBody>
        </p:sp>
        <p:sp>
          <p:nvSpPr>
            <p:cNvPr id="23" name="TextBox 8"/>
            <p:cNvSpPr txBox="1">
              <a:spLocks noChangeArrowheads="1"/>
            </p:cNvSpPr>
            <p:nvPr/>
          </p:nvSpPr>
          <p:spPr bwMode="auto">
            <a:xfrm>
              <a:off x="4773485" y="3473227"/>
              <a:ext cx="1256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srgbClr val="292929"/>
                  </a:solidFill>
                  <a:effectLst/>
                  <a:uLnTx/>
                  <a:uFillTx/>
                  <a:latin typeface="Calibri" pitchFamily="34" charset="0"/>
                  <a:ea typeface="MS PGothic" pitchFamily="34" charset="-128"/>
                  <a:cs typeface="Arial" charset="0"/>
                </a:rPr>
                <a:t>February</a:t>
              </a:r>
            </a:p>
          </p:txBody>
        </p:sp>
        <p:sp>
          <p:nvSpPr>
            <p:cNvPr id="24" name="TextBox 9"/>
            <p:cNvSpPr txBox="1">
              <a:spLocks noChangeArrowheads="1"/>
            </p:cNvSpPr>
            <p:nvPr/>
          </p:nvSpPr>
          <p:spPr bwMode="auto">
            <a:xfrm>
              <a:off x="6228840" y="3473227"/>
              <a:ext cx="1180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srgbClr val="292929"/>
                  </a:solidFill>
                  <a:effectLst/>
                  <a:uLnTx/>
                  <a:uFillTx/>
                  <a:latin typeface="Calibri" pitchFamily="34" charset="0"/>
                  <a:ea typeface="MS PGothic" pitchFamily="34" charset="-128"/>
                  <a:cs typeface="Arial" charset="0"/>
                </a:rPr>
                <a:t>April    </a:t>
              </a:r>
            </a:p>
          </p:txBody>
        </p:sp>
        <p:sp>
          <p:nvSpPr>
            <p:cNvPr id="25" name="TextBox 10"/>
            <p:cNvSpPr txBox="1">
              <a:spLocks noChangeArrowheads="1"/>
            </p:cNvSpPr>
            <p:nvPr/>
          </p:nvSpPr>
          <p:spPr bwMode="auto">
            <a:xfrm>
              <a:off x="7477527" y="3478773"/>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ea typeface="MS PGothic" pitchFamily="34" charset="-128"/>
                  <a:cs typeface="Arial" charset="0"/>
                </a:defRPr>
              </a:lvl1pPr>
              <a:lvl2pPr marL="742950" indent="-285750">
                <a:spcBef>
                  <a:spcPct val="20000"/>
                </a:spcBef>
                <a:buFont typeface="Arial" charset="0"/>
                <a:buChar char="–"/>
                <a:defRPr sz="2800">
                  <a:solidFill>
                    <a:schemeClr val="tx1"/>
                  </a:solidFill>
                  <a:latin typeface="Arial" charset="0"/>
                  <a:ea typeface="Arial" charset="0"/>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000">
                  <a:solidFill>
                    <a:schemeClr val="tx1"/>
                  </a:solidFill>
                  <a:latin typeface="Arial" charset="0"/>
                  <a:ea typeface="Arial" charset="0"/>
                  <a:cs typeface="Arial" charset="0"/>
                </a:defRPr>
              </a:lvl4pPr>
              <a:lvl5pPr marL="2057400" indent="-228600">
                <a:spcBef>
                  <a:spcPct val="20000"/>
                </a:spcBef>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srgbClr val="292929"/>
                  </a:solidFill>
                  <a:effectLst/>
                  <a:uLnTx/>
                  <a:uFillTx/>
                  <a:latin typeface="Calibri" pitchFamily="34" charset="0"/>
                  <a:ea typeface="MS PGothic" pitchFamily="34" charset="-128"/>
                  <a:cs typeface="Arial" charset="0"/>
                </a:rPr>
                <a:t>May</a:t>
              </a:r>
            </a:p>
          </p:txBody>
        </p:sp>
      </p:grpSp>
    </p:spTree>
    <p:extLst>
      <p:ext uri="{BB962C8B-B14F-4D97-AF65-F5344CB8AC3E}">
        <p14:creationId xmlns:p14="http://schemas.microsoft.com/office/powerpoint/2010/main" val="4040768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67003" y="1331686"/>
            <a:ext cx="1169933" cy="2998819"/>
          </a:xfrm>
          <a:prstGeom prst="roundRect">
            <a:avLst>
              <a:gd name="adj" fmla="val 13219"/>
            </a:avLst>
          </a:prstGeom>
          <a:noFill/>
          <a:ln w="3175">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title="Yellow highlight box around Session 5 homework"/>
          <p:cNvSpPr/>
          <p:nvPr/>
        </p:nvSpPr>
        <p:spPr>
          <a:xfrm>
            <a:off x="6661917" y="4330505"/>
            <a:ext cx="1161098" cy="1380959"/>
          </a:xfrm>
          <a:prstGeom prst="roundRect">
            <a:avLst>
              <a:gd name="adj" fmla="val 4764"/>
            </a:avLst>
          </a:prstGeom>
          <a:noFill/>
          <a:ln w="3175">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767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Comprehensive, Integrated, Three-Tiered (Ci3T) Model of Prevention: Feedback Form</a:t>
            </a:r>
            <a:endParaRPr lang="en-US" dirty="0"/>
          </a:p>
        </p:txBody>
      </p:sp>
      <p:sp>
        <p:nvSpPr>
          <p:cNvPr id="3" name="Content Placeholder 2"/>
          <p:cNvSpPr>
            <a:spLocks noGrp="1"/>
          </p:cNvSpPr>
          <p:nvPr>
            <p:ph idx="1"/>
          </p:nvPr>
        </p:nvSpPr>
        <p:spPr>
          <a:xfrm>
            <a:off x="628650" y="1930400"/>
            <a:ext cx="5518150" cy="4927599"/>
          </a:xfrm>
        </p:spPr>
        <p:txBody>
          <a:bodyPr>
            <a:normAutofit lnSpcReduction="10000"/>
          </a:bodyPr>
          <a:lstStyle/>
          <a:p>
            <a:r>
              <a:rPr lang="en-US" dirty="0"/>
              <a:t>Social validity measure</a:t>
            </a:r>
          </a:p>
          <a:p>
            <a:r>
              <a:rPr lang="en-US" dirty="0"/>
              <a:t>Short</a:t>
            </a:r>
          </a:p>
          <a:p>
            <a:r>
              <a:rPr lang="en-US" dirty="0"/>
              <a:t>Complete by </a:t>
            </a:r>
            <a:r>
              <a:rPr lang="en-US" dirty="0">
                <a:solidFill>
                  <a:srgbClr val="FF0000"/>
                </a:solidFill>
              </a:rPr>
              <a:t>xx/xx/xx</a:t>
            </a:r>
          </a:p>
          <a:p>
            <a:pPr lvl="1"/>
            <a:r>
              <a:rPr lang="en-US" dirty="0"/>
              <a:t>to have your data by Session 6 on </a:t>
            </a:r>
            <a:r>
              <a:rPr lang="en-US" dirty="0">
                <a:solidFill>
                  <a:srgbClr val="FF0000"/>
                </a:solidFill>
              </a:rPr>
              <a:t>XX/XX/XX </a:t>
            </a:r>
          </a:p>
          <a:p>
            <a:r>
              <a:rPr lang="en-US" dirty="0"/>
              <a:t>We will email Qualtrics links at each school’s scheduled time </a:t>
            </a:r>
          </a:p>
          <a:p>
            <a:r>
              <a:rPr lang="en-US" dirty="0"/>
              <a:t>A faculty and staff meeting is encouraged but not required</a:t>
            </a:r>
          </a:p>
          <a:p>
            <a:r>
              <a:rPr lang="en-US" dirty="0">
                <a:solidFill>
                  <a:schemeClr val="accent5">
                    <a:lumMod val="75000"/>
                  </a:schemeClr>
                </a:solidFill>
              </a:rPr>
              <a:t>Draft email to faculty and staff now</a:t>
            </a:r>
          </a:p>
          <a:p>
            <a:pPr lvl="1"/>
            <a:r>
              <a:rPr lang="en-US" dirty="0"/>
              <a:t>We will follow your email with the survey link</a:t>
            </a:r>
          </a:p>
        </p:txBody>
      </p:sp>
      <p:pic>
        <p:nvPicPr>
          <p:cNvPr id="4" name="Picture 3" title="Ci3T Feedback Form"/>
          <p:cNvPicPr>
            <a:picLocks noChangeAspect="1"/>
          </p:cNvPicPr>
          <p:nvPr/>
        </p:nvPicPr>
        <p:blipFill>
          <a:blip r:embed="rId3"/>
          <a:stretch>
            <a:fillRect/>
          </a:stretch>
        </p:blipFill>
        <p:spPr>
          <a:xfrm>
            <a:off x="5787518" y="1416049"/>
            <a:ext cx="3185032" cy="414655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8838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Take a Minute to Get Organized</a:t>
            </a:r>
          </a:p>
        </p:txBody>
      </p:sp>
      <p:sp>
        <p:nvSpPr>
          <p:cNvPr id="5" name="Text Placeholder 5"/>
          <p:cNvSpPr>
            <a:spLocks noGrp="1"/>
          </p:cNvSpPr>
          <p:nvPr>
            <p:ph idx="1"/>
          </p:nvPr>
        </p:nvSpPr>
        <p:spPr>
          <a:xfrm>
            <a:off x="628650" y="1825624"/>
            <a:ext cx="6583913" cy="5032375"/>
          </a:xfrm>
        </p:spPr>
        <p:txBody>
          <a:bodyPr>
            <a:normAutofit/>
          </a:bodyPr>
          <a:lstStyle/>
          <a:p>
            <a:pPr marL="0" indent="0">
              <a:buNone/>
            </a:pPr>
            <a:r>
              <a:rPr lang="en-US" dirty="0"/>
              <a:t>Please stay until all materials are organized.</a:t>
            </a:r>
          </a:p>
          <a:p>
            <a:pPr marL="0" indent="0">
              <a:buNone/>
            </a:pPr>
            <a:endParaRPr lang="en-US" sz="1400" dirty="0"/>
          </a:p>
          <a:p>
            <a:pPr marL="457200" lvl="1" indent="0">
              <a:buClr>
                <a:schemeClr val="accent1"/>
              </a:buClr>
              <a:buNone/>
            </a:pPr>
            <a:r>
              <a:rPr lang="en-US" sz="2000" b="1" dirty="0"/>
              <a:t>Team Materials:</a:t>
            </a:r>
          </a:p>
          <a:p>
            <a:pPr marL="800100" lvl="1" indent="-342900">
              <a:buClr>
                <a:schemeClr val="accent1"/>
              </a:buClr>
              <a:buFont typeface="Wingdings" pitchFamily="2" charset="2"/>
              <a:buChar char="ü"/>
            </a:pPr>
            <a:r>
              <a:rPr lang="en-US" sz="2000" dirty="0"/>
              <a:t>Save all handouts with your school initials at the beginning and the date at the end of the file name.</a:t>
            </a:r>
          </a:p>
          <a:p>
            <a:pPr marL="1257300" lvl="2" indent="-342900">
              <a:buClr>
                <a:schemeClr val="accent1"/>
              </a:buClr>
            </a:pPr>
            <a:r>
              <a:rPr lang="en-US" b="1" i="1" dirty="0">
                <a:solidFill>
                  <a:srgbClr val="FF0000"/>
                </a:solidFill>
              </a:rPr>
              <a:t>EES</a:t>
            </a:r>
            <a:r>
              <a:rPr lang="en-US" b="1" dirty="0"/>
              <a:t>_Ci3T Blueprint A Primary (Tier 1) </a:t>
            </a:r>
            <a:r>
              <a:rPr lang="en-US" b="1" dirty="0" err="1"/>
              <a:t>Plan_</a:t>
            </a:r>
            <a:r>
              <a:rPr lang="en-US" b="1" i="1" dirty="0" err="1">
                <a:solidFill>
                  <a:srgbClr val="FF0000"/>
                </a:solidFill>
              </a:rPr>
              <a:t>TODAY’S</a:t>
            </a:r>
            <a:r>
              <a:rPr lang="en-US" b="1" i="1" dirty="0">
                <a:solidFill>
                  <a:srgbClr val="FF0000"/>
                </a:solidFill>
              </a:rPr>
              <a:t> DATE</a:t>
            </a:r>
          </a:p>
          <a:p>
            <a:pPr marL="1257300" lvl="2" indent="-342900">
              <a:buClr>
                <a:schemeClr val="accent1"/>
              </a:buClr>
            </a:pPr>
            <a:r>
              <a:rPr lang="en-US" dirty="0"/>
              <a:t>Save to your school’s folder</a:t>
            </a:r>
          </a:p>
          <a:p>
            <a:pPr marL="800100" lvl="1" indent="-342900">
              <a:buClr>
                <a:schemeClr val="accent1"/>
              </a:buClr>
              <a:buFont typeface="Wingdings" pitchFamily="2" charset="2"/>
              <a:buChar char="ü"/>
            </a:pPr>
            <a:r>
              <a:rPr lang="en-US" sz="2000" dirty="0"/>
              <a:t>Clearly identify the person on your team who </a:t>
            </a:r>
            <a:br>
              <a:rPr lang="en-US" sz="2000" dirty="0"/>
            </a:br>
            <a:r>
              <a:rPr lang="en-US" sz="2000" dirty="0"/>
              <a:t>will send the email about revisions made from </a:t>
            </a:r>
            <a:br>
              <a:rPr lang="en-US" sz="2000" dirty="0"/>
            </a:br>
            <a:r>
              <a:rPr lang="en-US" sz="2000" dirty="0"/>
              <a:t>PIRS feedback.</a:t>
            </a:r>
          </a:p>
          <a:p>
            <a:pPr marL="457200" lvl="1" indent="0">
              <a:buClr>
                <a:schemeClr val="tx1">
                  <a:lumMod val="75000"/>
                  <a:lumOff val="25000"/>
                </a:schemeClr>
              </a:buClr>
              <a:buNone/>
            </a:pPr>
            <a:endParaRPr lang="en-US" sz="2000" b="1" dirty="0">
              <a:solidFill>
                <a:prstClr val="black"/>
              </a:solidFill>
            </a:endParaRPr>
          </a:p>
          <a:p>
            <a:pPr marL="457200" lvl="1" indent="0">
              <a:buClr>
                <a:schemeClr val="tx1">
                  <a:lumMod val="75000"/>
                  <a:lumOff val="25000"/>
                </a:schemeClr>
              </a:buClr>
              <a:buNone/>
            </a:pPr>
            <a:r>
              <a:rPr lang="en-US" sz="2000" b="1" dirty="0">
                <a:solidFill>
                  <a:prstClr val="black"/>
                </a:solidFill>
              </a:rPr>
              <a:t>Follow Up Supports:</a:t>
            </a:r>
          </a:p>
          <a:p>
            <a:pPr marL="800100" lvl="1" indent="-342900">
              <a:buClr>
                <a:schemeClr val="accent1"/>
              </a:buClr>
              <a:buFont typeface="Wingdings" pitchFamily="2" charset="2"/>
              <a:buChar char="ü"/>
            </a:pPr>
            <a:r>
              <a:rPr lang="en-US" sz="2000" dirty="0"/>
              <a:t>Let your Ci3T Trainer know when you send </a:t>
            </a:r>
            <a:br>
              <a:rPr lang="en-US" sz="2000" dirty="0"/>
            </a:br>
            <a:r>
              <a:rPr lang="en-US" sz="2000" dirty="0"/>
              <a:t>the email.</a:t>
            </a:r>
          </a:p>
        </p:txBody>
      </p:sp>
      <p:pic>
        <p:nvPicPr>
          <p:cNvPr id="7" name="Picture 6" title="Sticky note with tape on corner with &quot;Thank you!&quot;">
            <a:extLst>
              <a:ext uri="{FF2B5EF4-FFF2-40B4-BE49-F238E27FC236}">
                <a16:creationId xmlns:a16="http://schemas.microsoft.com/office/drawing/2014/main" id="{57D7FDDD-7C3F-0A45-98C9-18268AEFDA87}"/>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6244592" y="3868614"/>
            <a:ext cx="3015801" cy="3124479"/>
          </a:xfrm>
          <a:prstGeom prst="rect">
            <a:avLst/>
          </a:prstGeom>
        </p:spPr>
      </p:pic>
    </p:spTree>
    <p:extLst>
      <p:ext uri="{BB962C8B-B14F-4D97-AF65-F5344CB8AC3E}">
        <p14:creationId xmlns:p14="http://schemas.microsoft.com/office/powerpoint/2010/main" val="4286082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Wrap Up and Preview</a:t>
            </a:r>
            <a:endParaRPr lang="en-US" dirty="0"/>
          </a:p>
        </p:txBody>
      </p:sp>
      <p:sp>
        <p:nvSpPr>
          <p:cNvPr id="3" name="Text Placeholder 2"/>
          <p:cNvSpPr>
            <a:spLocks noGrp="1"/>
          </p:cNvSpPr>
          <p:nvPr>
            <p:ph type="body" idx="1"/>
          </p:nvPr>
        </p:nvSpPr>
        <p:spPr>
          <a:xfrm>
            <a:off x="629842" y="1412220"/>
            <a:ext cx="3868340" cy="823912"/>
          </a:xfrm>
        </p:spPr>
        <p:txBody>
          <a:bodyPr/>
          <a:lstStyle/>
          <a:p>
            <a:r>
              <a:rPr lang="en-US" dirty="0">
                <a:solidFill>
                  <a:schemeClr val="accent5">
                    <a:lumMod val="75000"/>
                  </a:schemeClr>
                </a:solidFill>
              </a:rPr>
              <a:t>Today’s Review</a:t>
            </a:r>
          </a:p>
        </p:txBody>
      </p:sp>
      <p:sp>
        <p:nvSpPr>
          <p:cNvPr id="4" name="Content Placeholder 3"/>
          <p:cNvSpPr>
            <a:spLocks noGrp="1"/>
          </p:cNvSpPr>
          <p:nvPr>
            <p:ph sz="half" idx="2"/>
          </p:nvPr>
        </p:nvSpPr>
        <p:spPr>
          <a:xfrm>
            <a:off x="629842" y="2505074"/>
            <a:ext cx="3868340" cy="4240500"/>
          </a:xfrm>
        </p:spPr>
        <p:txBody>
          <a:bodyPr>
            <a:normAutofit fontScale="77500" lnSpcReduction="20000"/>
          </a:bodyPr>
          <a:lstStyle/>
          <a:p>
            <a:pPr>
              <a:lnSpc>
                <a:spcPct val="100000"/>
              </a:lnSpc>
            </a:pPr>
            <a:r>
              <a:rPr lang="en-US" dirty="0"/>
              <a:t>Discussed faculty and staff PIRS feedback and made any minor revisions</a:t>
            </a:r>
          </a:p>
          <a:p>
            <a:pPr lvl="1">
              <a:lnSpc>
                <a:spcPct val="100000"/>
              </a:lnSpc>
            </a:pPr>
            <a:r>
              <a:rPr lang="en-US" dirty="0"/>
              <a:t>Decided how to share feedback summary and revisions with faculty and staff</a:t>
            </a:r>
          </a:p>
          <a:p>
            <a:pPr>
              <a:lnSpc>
                <a:spcPct val="100000"/>
              </a:lnSpc>
            </a:pPr>
            <a:r>
              <a:rPr lang="en-US" dirty="0"/>
              <a:t>Reviewed structure for organizing tertiary (Tier 3) interventions</a:t>
            </a:r>
          </a:p>
          <a:p>
            <a:pPr>
              <a:lnSpc>
                <a:spcPct val="100000"/>
              </a:lnSpc>
            </a:pPr>
            <a:r>
              <a:rPr lang="en-US" dirty="0"/>
              <a:t>Drafted </a:t>
            </a:r>
            <a:r>
              <a:rPr lang="en-US" b="1" dirty="0"/>
              <a:t>Ci3T Blueprint F Tertiary (Tier 3) Intervention Grid</a:t>
            </a:r>
          </a:p>
          <a:p>
            <a:pPr>
              <a:lnSpc>
                <a:spcPct val="100000"/>
              </a:lnSpc>
            </a:pPr>
            <a:r>
              <a:rPr lang="en-US" dirty="0"/>
              <a:t>Made plans for final feedback loop with </a:t>
            </a:r>
            <a:r>
              <a:rPr lang="en-US" b="1" dirty="0"/>
              <a:t>Ci3T Feedback Form</a:t>
            </a:r>
          </a:p>
        </p:txBody>
      </p:sp>
      <p:sp>
        <p:nvSpPr>
          <p:cNvPr id="5" name="Text Placeholder 4"/>
          <p:cNvSpPr>
            <a:spLocks noGrp="1"/>
          </p:cNvSpPr>
          <p:nvPr>
            <p:ph type="body" sz="quarter" idx="3"/>
          </p:nvPr>
        </p:nvSpPr>
        <p:spPr>
          <a:xfrm>
            <a:off x="4629150" y="1412220"/>
            <a:ext cx="3887391" cy="823912"/>
          </a:xfrm>
        </p:spPr>
        <p:txBody>
          <a:bodyPr/>
          <a:lstStyle/>
          <a:p>
            <a:r>
              <a:rPr lang="en-US" dirty="0">
                <a:solidFill>
                  <a:schemeClr val="accent5">
                    <a:lumMod val="75000"/>
                  </a:schemeClr>
                </a:solidFill>
              </a:rPr>
              <a:t>Next Session Preview</a:t>
            </a:r>
          </a:p>
        </p:txBody>
      </p:sp>
      <p:sp>
        <p:nvSpPr>
          <p:cNvPr id="6" name="Content Placeholder 5"/>
          <p:cNvSpPr>
            <a:spLocks noGrp="1"/>
          </p:cNvSpPr>
          <p:nvPr>
            <p:ph sz="quarter" idx="4"/>
          </p:nvPr>
        </p:nvSpPr>
        <p:spPr/>
        <p:txBody>
          <a:bodyPr>
            <a:normAutofit fontScale="85000" lnSpcReduction="20000"/>
          </a:bodyPr>
          <a:lstStyle/>
          <a:p>
            <a:pPr>
              <a:lnSpc>
                <a:spcPct val="100000"/>
              </a:lnSpc>
            </a:pPr>
            <a:r>
              <a:rPr lang="en-US" dirty="0"/>
              <a:t>Review and polish Ci3T Blueprints A-D</a:t>
            </a:r>
          </a:p>
          <a:p>
            <a:pPr>
              <a:lnSpc>
                <a:spcPct val="100000"/>
              </a:lnSpc>
            </a:pPr>
            <a:r>
              <a:rPr lang="en-US" dirty="0"/>
              <a:t>Polish </a:t>
            </a:r>
            <a:r>
              <a:rPr lang="en-US" b="1" dirty="0"/>
              <a:t>Ci3T Blueprints E &amp; F Secondary (Tier 2) &amp; Tertiary (Tier 3) Intervention Grids</a:t>
            </a:r>
          </a:p>
          <a:p>
            <a:pPr>
              <a:lnSpc>
                <a:spcPct val="100000"/>
              </a:lnSpc>
            </a:pPr>
            <a:r>
              <a:rPr lang="en-US" dirty="0"/>
              <a:t>Prepare implementation materials</a:t>
            </a:r>
          </a:p>
          <a:p>
            <a:pPr>
              <a:lnSpc>
                <a:spcPct val="100000"/>
              </a:lnSpc>
            </a:pPr>
            <a:r>
              <a:rPr lang="en-US" dirty="0"/>
              <a:t>Make a plan for implementation in the fall</a:t>
            </a:r>
          </a:p>
        </p:txBody>
      </p:sp>
    </p:spTree>
    <p:extLst>
      <p:ext uri="{BB962C8B-B14F-4D97-AF65-F5344CB8AC3E}">
        <p14:creationId xmlns:p14="http://schemas.microsoft.com/office/powerpoint/2010/main" val="3728117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Homework</a:t>
            </a:r>
            <a:endParaRPr lang="en-US" dirty="0"/>
          </a:p>
        </p:txBody>
      </p:sp>
      <p:sp>
        <p:nvSpPr>
          <p:cNvPr id="3" name="Content Placeholder 2"/>
          <p:cNvSpPr>
            <a:spLocks noGrp="1"/>
          </p:cNvSpPr>
          <p:nvPr>
            <p:ph idx="1"/>
          </p:nvPr>
        </p:nvSpPr>
        <p:spPr>
          <a:xfrm>
            <a:off x="628650" y="1825624"/>
            <a:ext cx="7886700" cy="5032375"/>
          </a:xfrm>
        </p:spPr>
        <p:txBody>
          <a:bodyPr>
            <a:normAutofit fontScale="85000" lnSpcReduction="20000"/>
          </a:bodyPr>
          <a:lstStyle/>
          <a:p>
            <a:r>
              <a:rPr lang="en-US" dirty="0"/>
              <a:t>Informal collection of information from faculty</a:t>
            </a:r>
          </a:p>
          <a:p>
            <a:pPr lvl="1"/>
            <a:r>
              <a:rPr lang="en-US" dirty="0"/>
              <a:t> Determine existing tertiary (Tier 3) supports (</a:t>
            </a:r>
            <a:r>
              <a:rPr lang="en-US" b="1" dirty="0"/>
              <a:t>Ci3T Blueprint F</a:t>
            </a:r>
            <a:r>
              <a:rPr lang="en-US" dirty="0"/>
              <a:t>)</a:t>
            </a:r>
          </a:p>
          <a:p>
            <a:pPr lvl="1"/>
            <a:r>
              <a:rPr lang="en-US" dirty="0"/>
              <a:t> Generate new ideas for supports</a:t>
            </a:r>
          </a:p>
          <a:p>
            <a:r>
              <a:rPr lang="en-US" dirty="0"/>
              <a:t>Share </a:t>
            </a:r>
            <a:r>
              <a:rPr lang="en-US" b="1" dirty="0"/>
              <a:t>R08 PIRS Feedback to Faculty and Staff</a:t>
            </a:r>
          </a:p>
          <a:p>
            <a:pPr lvl="1"/>
            <a:r>
              <a:rPr lang="en-US" dirty="0"/>
              <a:t>Share positive feedback</a:t>
            </a:r>
          </a:p>
          <a:p>
            <a:pPr lvl="1"/>
            <a:r>
              <a:rPr lang="en-US" dirty="0"/>
              <a:t>Share what changed in the plan based on faculty and staff comments and feedback</a:t>
            </a:r>
          </a:p>
          <a:p>
            <a:pPr lvl="1"/>
            <a:r>
              <a:rPr lang="en-US" dirty="0"/>
              <a:t>Explain why certain things could not be changed</a:t>
            </a:r>
          </a:p>
          <a:p>
            <a:pPr lvl="1"/>
            <a:r>
              <a:rPr lang="en-US" dirty="0"/>
              <a:t>Clarify any misconceptions</a:t>
            </a:r>
          </a:p>
          <a:p>
            <a:r>
              <a:rPr lang="en-US" dirty="0"/>
              <a:t>Obtain feedback on the revised plan with </a:t>
            </a:r>
            <a:r>
              <a:rPr lang="en-US" b="1" dirty="0"/>
              <a:t>Ci3T Feedback Form </a:t>
            </a:r>
          </a:p>
          <a:p>
            <a:pPr lvl="1"/>
            <a:r>
              <a:rPr lang="en-US" dirty="0"/>
              <a:t>Completed by whole faculty and staff</a:t>
            </a:r>
          </a:p>
          <a:p>
            <a:pPr lvl="1"/>
            <a:r>
              <a:rPr lang="en-US" dirty="0"/>
              <a:t>Contact Ci3T Trainers if your faculty and staff meeting date or time changes</a:t>
            </a:r>
          </a:p>
          <a:p>
            <a:pPr lvl="1"/>
            <a:r>
              <a:rPr lang="en-US" dirty="0">
                <a:solidFill>
                  <a:srgbClr val="FF0000"/>
                </a:solidFill>
              </a:rPr>
              <a:t>XX/XX/XX </a:t>
            </a:r>
            <a:r>
              <a:rPr lang="en-US" dirty="0"/>
              <a:t>is the deadline to return </a:t>
            </a:r>
            <a:r>
              <a:rPr lang="en-US" b="1" dirty="0"/>
              <a:t>Ci3T Feedback Form </a:t>
            </a:r>
            <a:r>
              <a:rPr lang="en-US" dirty="0"/>
              <a:t>data in order to have it analyzed and back to you at Session 6</a:t>
            </a:r>
            <a:br>
              <a:rPr lang="en-US" dirty="0"/>
            </a:br>
            <a:endParaRPr lang="en-US" dirty="0"/>
          </a:p>
        </p:txBody>
      </p:sp>
      <p:pic>
        <p:nvPicPr>
          <p:cNvPr id="7" name="Picture 6" title="Clipboard with checkboxes and pencil on the s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800" y="256926"/>
            <a:ext cx="1527422" cy="1805932"/>
          </a:xfrm>
          <a:prstGeom prst="rect">
            <a:avLst/>
          </a:prstGeom>
        </p:spPr>
      </p:pic>
    </p:spTree>
    <p:extLst>
      <p:ext uri="{BB962C8B-B14F-4D97-AF65-F5344CB8AC3E}">
        <p14:creationId xmlns:p14="http://schemas.microsoft.com/office/powerpoint/2010/main" val="339061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br>
              <a:rPr lang="en-US" dirty="0"/>
            </a:br>
            <a:r>
              <a:rPr lang="en-US" dirty="0"/>
              <a:t>Last time we met</a:t>
            </a:r>
            <a:r>
              <a:rPr lang="is-IS" dirty="0"/>
              <a:t>…</a:t>
            </a:r>
            <a:endParaRPr lang="en-US" dirty="0"/>
          </a:p>
        </p:txBody>
      </p:sp>
      <p:sp>
        <p:nvSpPr>
          <p:cNvPr id="3" name="Content Placeholder 2"/>
          <p:cNvSpPr>
            <a:spLocks noGrp="1"/>
          </p:cNvSpPr>
          <p:nvPr>
            <p:ph idx="1"/>
          </p:nvPr>
        </p:nvSpPr>
        <p:spPr>
          <a:xfrm>
            <a:off x="628650" y="1825625"/>
            <a:ext cx="7886700" cy="4895686"/>
          </a:xfrm>
        </p:spPr>
        <p:txBody>
          <a:bodyPr>
            <a:normAutofit lnSpcReduction="10000"/>
          </a:bodyPr>
          <a:lstStyle/>
          <a:p>
            <a:r>
              <a:rPr lang="en-US" dirty="0"/>
              <a:t>At your next faculty meeting:</a:t>
            </a:r>
          </a:p>
          <a:p>
            <a:pPr lvl="1"/>
            <a:r>
              <a:rPr lang="en-US" dirty="0"/>
              <a:t>Share </a:t>
            </a:r>
            <a:r>
              <a:rPr lang="en-US" b="1" dirty="0"/>
              <a:t>IM02 Faculty Presentation </a:t>
            </a:r>
            <a:r>
              <a:rPr lang="en-US" dirty="0"/>
              <a:t>of your Ci3T Blueprint with faculty and staff </a:t>
            </a:r>
          </a:p>
          <a:p>
            <a:pPr lvl="1"/>
            <a:r>
              <a:rPr lang="en-US" dirty="0"/>
              <a:t>Ask faculty and staff to complete the </a:t>
            </a:r>
            <a:r>
              <a:rPr lang="en-US" b="1" dirty="0"/>
              <a:t>PIRS Pre-Implementation </a:t>
            </a:r>
            <a:r>
              <a:rPr lang="en-US" dirty="0"/>
              <a:t>survey (electronic link will be sent to all faculty and staff)</a:t>
            </a:r>
          </a:p>
          <a:p>
            <a:pPr lvl="1"/>
            <a:r>
              <a:rPr lang="en-US" dirty="0"/>
              <a:t>Surveys must be completed by</a:t>
            </a:r>
            <a:r>
              <a:rPr lang="en-US" dirty="0">
                <a:solidFill>
                  <a:srgbClr val="FF0000"/>
                </a:solidFill>
              </a:rPr>
              <a:t> [DATE] </a:t>
            </a:r>
            <a:r>
              <a:rPr lang="en-US" dirty="0"/>
              <a:t>for reports to be available for the next session</a:t>
            </a:r>
          </a:p>
          <a:p>
            <a:r>
              <a:rPr lang="en-US" dirty="0"/>
              <a:t>At your next Ci3T Leadership Team meeting:</a:t>
            </a:r>
          </a:p>
          <a:p>
            <a:pPr lvl="1"/>
            <a:r>
              <a:rPr lang="en-US" dirty="0"/>
              <a:t>Complete the </a:t>
            </a:r>
            <a:r>
              <a:rPr lang="en-US" b="1" dirty="0"/>
              <a:t>Ci3T Blueprint E Secondary (Tier 2) Intervention Grid </a:t>
            </a:r>
            <a:r>
              <a:rPr lang="en-US" dirty="0"/>
              <a:t>with the name and description of currently available supports</a:t>
            </a:r>
          </a:p>
          <a:p>
            <a:pPr lvl="1"/>
            <a:r>
              <a:rPr lang="en-US" dirty="0"/>
              <a:t>Draft student entry criteria, data to monitor progress, and exit criteria</a:t>
            </a:r>
          </a:p>
        </p:txBody>
      </p:sp>
      <p:pic>
        <p:nvPicPr>
          <p:cNvPr id="5" name="Picture 4" title="Cliboard with checkboxes and pencil on the s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784" y="256926"/>
            <a:ext cx="1424438" cy="1684170"/>
          </a:xfrm>
          <a:prstGeom prst="rect">
            <a:avLst/>
          </a:prstGeom>
        </p:spPr>
      </p:pic>
    </p:spTree>
    <p:extLst>
      <p:ext uri="{BB962C8B-B14F-4D97-AF65-F5344CB8AC3E}">
        <p14:creationId xmlns:p14="http://schemas.microsoft.com/office/powerpoint/2010/main" val="1360537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Homework (cont.)</a:t>
            </a:r>
            <a:endParaRPr lang="en-US" dirty="0"/>
          </a:p>
        </p:txBody>
      </p:sp>
      <p:sp>
        <p:nvSpPr>
          <p:cNvPr id="5" name="Content Placeholder 4"/>
          <p:cNvSpPr>
            <a:spLocks noGrp="1"/>
          </p:cNvSpPr>
          <p:nvPr>
            <p:ph idx="1"/>
          </p:nvPr>
        </p:nvSpPr>
        <p:spPr>
          <a:xfrm>
            <a:off x="403797" y="1855605"/>
            <a:ext cx="7886700" cy="4351338"/>
          </a:xfrm>
        </p:spPr>
        <p:txBody>
          <a:bodyPr/>
          <a:lstStyle/>
          <a:p>
            <a:r>
              <a:rPr lang="en-US" dirty="0"/>
              <a:t>Divide up tertiary (Tier 3) interventions among your</a:t>
            </a:r>
            <a:br>
              <a:rPr lang="en-US" dirty="0"/>
            </a:br>
            <a:r>
              <a:rPr lang="en-US" dirty="0"/>
              <a:t>team and fully develop all grid columns</a:t>
            </a:r>
          </a:p>
          <a:p>
            <a:r>
              <a:rPr lang="en-US" dirty="0"/>
              <a:t>Write a detailed description of each support</a:t>
            </a:r>
          </a:p>
        </p:txBody>
      </p:sp>
      <p:graphicFrame>
        <p:nvGraphicFramePr>
          <p:cNvPr id="14" name="Table 13"/>
          <p:cNvGraphicFramePr>
            <a:graphicFrameLocks noGrp="1"/>
          </p:cNvGraphicFramePr>
          <p:nvPr>
            <p:extLst>
              <p:ext uri="{D42A27DB-BD31-4B8C-83A1-F6EECF244321}">
                <p14:modId xmlns:p14="http://schemas.microsoft.com/office/powerpoint/2010/main" val="3798067219"/>
              </p:ext>
            </p:extLst>
          </p:nvPr>
        </p:nvGraphicFramePr>
        <p:xfrm>
          <a:off x="419100" y="3263900"/>
          <a:ext cx="8305800" cy="3340100"/>
        </p:xfrm>
        <a:graphic>
          <a:graphicData uri="http://schemas.openxmlformats.org/drawingml/2006/table">
            <a:tbl>
              <a:tblPr>
                <a:tableStyleId>{D7AC3CCA-C797-4891-BE02-D94E43425B78}</a:tableStyleId>
              </a:tblPr>
              <a:tblGrid>
                <a:gridCol w="2469292">
                  <a:extLst>
                    <a:ext uri="{9D8B030D-6E8A-4147-A177-3AD203B41FA5}">
                      <a16:colId xmlns:a16="http://schemas.microsoft.com/office/drawing/2014/main" val="20000"/>
                    </a:ext>
                  </a:extLst>
                </a:gridCol>
                <a:gridCol w="5836508">
                  <a:extLst>
                    <a:ext uri="{9D8B030D-6E8A-4147-A177-3AD203B41FA5}">
                      <a16:colId xmlns:a16="http://schemas.microsoft.com/office/drawing/2014/main" val="20001"/>
                    </a:ext>
                  </a:extLst>
                </a:gridCol>
              </a:tblGrid>
              <a:tr h="7477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u="none" strike="noStrike" cap="none" normalizeH="0" baseline="0" dirty="0">
                          <a:ln>
                            <a:noFill/>
                          </a:ln>
                          <a:solidFill>
                            <a:schemeClr val="bg1"/>
                          </a:solidFill>
                          <a:effectLst/>
                        </a:rPr>
                        <a:t>Support</a:t>
                      </a:r>
                      <a:endParaRPr kumimoji="0" lang="en-US" sz="3600" b="0" i="0" u="none" strike="noStrike" cap="none" normalizeH="0" baseline="0" dirty="0">
                        <a:ln>
                          <a:noFill/>
                        </a:ln>
                        <a:solidFill>
                          <a:schemeClr val="bg1"/>
                        </a:solidFill>
                        <a:effectLst/>
                        <a:latin typeface="Arial" pitchFamily="34" charset="0"/>
                        <a:cs typeface="Arial" pitchFamily="34" charset="0"/>
                      </a:endParaRPr>
                    </a:p>
                  </a:txBody>
                  <a:tcPr marL="49643" marR="49643" marT="0" marB="0" horzOverflow="overflow">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u="none" strike="noStrike" cap="none" normalizeH="0" baseline="0" dirty="0">
                          <a:ln>
                            <a:noFill/>
                          </a:ln>
                          <a:solidFill>
                            <a:schemeClr val="bg1"/>
                          </a:solidFill>
                          <a:effectLst/>
                        </a:rPr>
                        <a:t>Description</a:t>
                      </a:r>
                      <a:endParaRPr kumimoji="0" lang="en-US" sz="3600" b="0" i="0" u="none" strike="noStrike" cap="none" normalizeH="0" baseline="0" dirty="0">
                        <a:ln>
                          <a:noFill/>
                        </a:ln>
                        <a:solidFill>
                          <a:schemeClr val="bg1"/>
                        </a:solidFill>
                        <a:effectLst/>
                        <a:latin typeface="Arial" pitchFamily="34" charset="0"/>
                        <a:cs typeface="Arial" pitchFamily="34" charset="0"/>
                      </a:endParaRPr>
                    </a:p>
                  </a:txBody>
                  <a:tcPr marL="49643" marR="49643" marT="0" marB="0" horzOverflow="overflow">
                    <a:solidFill>
                      <a:schemeClr val="accent5">
                        <a:lumMod val="75000"/>
                      </a:schemeClr>
                    </a:solidFill>
                  </a:tcPr>
                </a:tc>
                <a:extLst>
                  <a:ext uri="{0D108BD9-81ED-4DB2-BD59-A6C34878D82A}">
                    <a16:rowId xmlns:a16="http://schemas.microsoft.com/office/drawing/2014/main" val="10000"/>
                  </a:ext>
                </a:extLst>
              </a:tr>
              <a:tr h="25923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dirty="0"/>
                        <a:t>Students Taking a Right Stand (STARS) Individual Counseling</a:t>
                      </a:r>
                      <a:endParaRPr kumimoji="0" lang="en-US" sz="4800" b="0" i="0" u="none" strike="noStrike" cap="none" normalizeH="0" baseline="0" dirty="0">
                        <a:ln>
                          <a:noFill/>
                        </a:ln>
                        <a:solidFill>
                          <a:schemeClr val="tx1"/>
                        </a:solidFill>
                        <a:effectLst/>
                        <a:latin typeface="Arial" pitchFamily="34" charset="0"/>
                        <a:cs typeface="Arial" pitchFamily="34" charset="0"/>
                      </a:endParaRPr>
                    </a:p>
                  </a:txBody>
                  <a:tcPr marL="49643" marR="49643"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dirty="0"/>
                        <a:t>Individualized counseling program designed to support students with issues including substance abuse, violence, bullying, harassment, family conflicts and divorce, loss, and grief.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dirty="0"/>
                        <a:t>Weekly; 30 min</a:t>
                      </a:r>
                      <a:r>
                        <a:rPr kumimoji="0" lang="en-US" sz="2400" baseline="0" dirty="0"/>
                        <a:t> with STARS counselor during the regular school day.</a:t>
                      </a:r>
                      <a:endParaRPr kumimoji="0" lang="en-US" sz="2400" dirty="0">
                        <a:solidFill>
                          <a:schemeClr val="tx1"/>
                        </a:solidFill>
                        <a:latin typeface="Arial" pitchFamily="34" charset="0"/>
                        <a:ea typeface="+mn-ea"/>
                        <a:cs typeface="Arial" pitchFamily="34" charset="0"/>
                      </a:endParaRPr>
                    </a:p>
                  </a:txBody>
                  <a:tcPr marL="49643" marR="49643" marT="0" marB="0" horzOverflow="overflow"/>
                </a:tc>
                <a:extLst>
                  <a:ext uri="{0D108BD9-81ED-4DB2-BD59-A6C34878D82A}">
                    <a16:rowId xmlns:a16="http://schemas.microsoft.com/office/drawing/2014/main" val="10001"/>
                  </a:ext>
                </a:extLst>
              </a:tr>
            </a:tbl>
          </a:graphicData>
        </a:graphic>
      </p:graphicFrame>
      <p:pic>
        <p:nvPicPr>
          <p:cNvPr id="10" name="Picture 9" title="Clipboard with checkboxes and pencil on the s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1869" y="151995"/>
            <a:ext cx="1527422" cy="1805932"/>
          </a:xfrm>
          <a:prstGeom prst="rect">
            <a:avLst/>
          </a:prstGeom>
        </p:spPr>
      </p:pic>
    </p:spTree>
    <p:extLst>
      <p:ext uri="{BB962C8B-B14F-4D97-AF65-F5344CB8AC3E}">
        <p14:creationId xmlns:p14="http://schemas.microsoft.com/office/powerpoint/2010/main" val="1575557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PIRS Report Template Slides</a:t>
            </a:r>
          </a:p>
        </p:txBody>
      </p:sp>
      <p:sp>
        <p:nvSpPr>
          <p:cNvPr id="5" name="Text Placeholder 4"/>
          <p:cNvSpPr>
            <a:spLocks noGrp="1"/>
          </p:cNvSpPr>
          <p:nvPr>
            <p:ph type="body" idx="1"/>
          </p:nvPr>
        </p:nvSpPr>
        <p:spPr/>
        <p:txBody>
          <a:bodyPr/>
          <a:lstStyle/>
          <a:p>
            <a:r>
              <a:rPr lang="en-US" dirty="0"/>
              <a:t>The following slides are templates for Ci3T Trainers’ use. </a:t>
            </a:r>
          </a:p>
        </p:txBody>
      </p:sp>
    </p:spTree>
    <p:extLst>
      <p:ext uri="{BB962C8B-B14F-4D97-AF65-F5344CB8AC3E}">
        <p14:creationId xmlns:p14="http://schemas.microsoft.com/office/powerpoint/2010/main" val="2155301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04205700"/>
              </p:ext>
            </p:extLst>
          </p:nvPr>
        </p:nvGraphicFramePr>
        <p:xfrm>
          <a:off x="0" y="0"/>
          <a:ext cx="9144000" cy="6877114"/>
        </p:xfrm>
        <a:graphic>
          <a:graphicData uri="http://schemas.openxmlformats.org/drawingml/2006/table">
            <a:tbl>
              <a:tblPr firstRow="1" bandRow="1">
                <a:tableStyleId>{F5AB1C69-6EDB-4FF4-983F-18BD219EF322}</a:tableStyleId>
              </a:tblPr>
              <a:tblGrid>
                <a:gridCol w="38862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969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990600">
                  <a:extLst>
                    <a:ext uri="{9D8B030D-6E8A-4147-A177-3AD203B41FA5}">
                      <a16:colId xmlns:a16="http://schemas.microsoft.com/office/drawing/2014/main" val="20008"/>
                    </a:ext>
                  </a:extLst>
                </a:gridCol>
              </a:tblGrid>
              <a:tr h="1956235">
                <a:tc>
                  <a:txBody>
                    <a:bodyPr/>
                    <a:lstStyle/>
                    <a:p>
                      <a:r>
                        <a:rPr kumimoji="0" lang="en-US" sz="3100" u="none" strike="noStrike" cap="none" normalizeH="0" baseline="0" dirty="0">
                          <a:ln>
                            <a:noFill/>
                          </a:ln>
                          <a:solidFill>
                            <a:schemeClr val="tx1"/>
                          </a:solidFill>
                          <a:effectLst/>
                        </a:rPr>
                        <a:t>Primary Intervention Rating Scale (PIRS) </a:t>
                      </a:r>
                    </a:p>
                    <a:p>
                      <a:endParaRPr lang="en-US" sz="2400" dirty="0">
                        <a:solidFill>
                          <a:schemeClr val="tx1"/>
                        </a:solidFill>
                      </a:endParaRPr>
                    </a:p>
                    <a:p>
                      <a:endParaRPr lang="en-US" sz="2400" dirty="0">
                        <a:solidFill>
                          <a:schemeClr val="tx1"/>
                        </a:solidFill>
                      </a:endParaRPr>
                    </a:p>
                  </a:txBody>
                  <a:tcP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Strongly 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Slightly 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Slightly 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Strongly 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Mean</a:t>
                      </a:r>
                      <a:endParaRPr lang="en-US" sz="24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Standard Deviation</a:t>
                      </a:r>
                      <a:endParaRPr lang="en-US" sz="24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0"/>
                  </a:ext>
                </a:extLst>
              </a:tr>
              <a:tr h="698655">
                <a:tc>
                  <a:txBody>
                    <a:bodyPr/>
                    <a:lstStyle/>
                    <a:p>
                      <a:pPr marL="344488" marR="0" indent="-344488">
                        <a:spcBef>
                          <a:spcPts val="0"/>
                        </a:spcBef>
                        <a:spcAft>
                          <a:spcPts val="0"/>
                        </a:spcAft>
                      </a:pPr>
                      <a:r>
                        <a:rPr lang="en-US" sz="1900" dirty="0">
                          <a:effectLst/>
                          <a:latin typeface="+mn-lt"/>
                        </a:rPr>
                        <a:t>1.   This primary plan is acceptable for this school.</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b="0" i="0" u="none" strike="noStrike" kern="1200" baseline="0" dirty="0">
                          <a:solidFill>
                            <a:srgbClr val="FF0000"/>
                          </a:solidFill>
                          <a:latin typeface="+mn-lt"/>
                          <a:ea typeface="+mn-ea"/>
                          <a:cs typeface="+mn-cs"/>
                        </a:rPr>
                        <a:t>0 </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a:solidFill>
                            <a:srgbClr val="FF0000"/>
                          </a:solidFill>
                          <a:latin typeface="+mn-lt"/>
                          <a:ea typeface="+mn-ea"/>
                          <a:cs typeface="+mn-cs"/>
                        </a:rPr>
                        <a:t>0.00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a:solidFill>
                            <a:srgbClr val="FF0000"/>
                          </a:solidFill>
                          <a:latin typeface="+mn-lt"/>
                          <a:ea typeface="+mn-ea"/>
                          <a:cs typeface="+mn-cs"/>
                        </a:rPr>
                        <a:t>0.00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98655">
                <a:tc>
                  <a:txBody>
                    <a:bodyPr/>
                    <a:lstStyle/>
                    <a:p>
                      <a:pPr marL="344488" marR="0" indent="-344488">
                        <a:spcBef>
                          <a:spcPts val="0"/>
                        </a:spcBef>
                        <a:spcAft>
                          <a:spcPts val="0"/>
                        </a:spcAft>
                      </a:pPr>
                      <a:r>
                        <a:rPr lang="en-US" sz="1900" dirty="0">
                          <a:effectLst/>
                          <a:latin typeface="+mn-lt"/>
                        </a:rPr>
                        <a:t>2.   Most </a:t>
                      </a:r>
                      <a:r>
                        <a:rPr lang="en-US" sz="1900" kern="1200" dirty="0">
                          <a:effectLst/>
                          <a:latin typeface="+mn-lt"/>
                        </a:rPr>
                        <a:t>educators</a:t>
                      </a:r>
                      <a:r>
                        <a:rPr lang="en-US" sz="1900" dirty="0">
                          <a:effectLst/>
                          <a:latin typeface="+mn-lt"/>
                        </a:rPr>
                        <a:t> find the</a:t>
                      </a:r>
                      <a:r>
                        <a:rPr lang="en-US" sz="1900" baseline="0" dirty="0">
                          <a:effectLst/>
                          <a:latin typeface="+mn-lt"/>
                        </a:rPr>
                        <a:t> </a:t>
                      </a:r>
                      <a:r>
                        <a:rPr lang="en-US" sz="1900" dirty="0">
                          <a:effectLst/>
                          <a:latin typeface="+mn-lt"/>
                        </a:rPr>
                        <a:t>primary plan appropriate.</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FF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a:solidFill>
                            <a:srgbClr val="FF0000"/>
                          </a:solidFill>
                          <a:latin typeface="+mn-lt"/>
                          <a:ea typeface="+mn-ea"/>
                          <a:cs typeface="+mn-cs"/>
                        </a:rPr>
                        <a:t>0.00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a:solidFill>
                            <a:srgbClr val="FF0000"/>
                          </a:solidFill>
                          <a:latin typeface="+mn-lt"/>
                          <a:ea typeface="+mn-ea"/>
                          <a:cs typeface="+mn-cs"/>
                        </a:rPr>
                        <a:t>0.00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849565">
                <a:tc>
                  <a:txBody>
                    <a:bodyPr/>
                    <a:lstStyle/>
                    <a:p>
                      <a:pPr marL="344488" marR="0" indent="-344488">
                        <a:spcBef>
                          <a:spcPts val="0"/>
                        </a:spcBef>
                        <a:spcAft>
                          <a:spcPts val="0"/>
                        </a:spcAft>
                      </a:pPr>
                      <a:r>
                        <a:rPr lang="en-US" sz="1900" dirty="0">
                          <a:effectLst/>
                          <a:latin typeface="+mn-lt"/>
                        </a:rPr>
                        <a:t>3.   The</a:t>
                      </a:r>
                      <a:r>
                        <a:rPr lang="en-US" sz="1900" baseline="0" dirty="0">
                          <a:effectLst/>
                          <a:latin typeface="+mn-lt"/>
                        </a:rPr>
                        <a:t> primary plan </a:t>
                      </a:r>
                      <a:r>
                        <a:rPr lang="en-US" sz="1900" dirty="0">
                          <a:effectLst/>
                          <a:latin typeface="+mn-lt"/>
                        </a:rPr>
                        <a:t>should prove </a:t>
                      </a:r>
                      <a:r>
                        <a:rPr lang="en-US" sz="1900" kern="1200" dirty="0">
                          <a:effectLst/>
                          <a:latin typeface="+mn-lt"/>
                        </a:rPr>
                        <a:t>effective</a:t>
                      </a:r>
                      <a:r>
                        <a:rPr lang="en-US" sz="1900" dirty="0">
                          <a:effectLst/>
                          <a:latin typeface="+mn-lt"/>
                        </a:rPr>
                        <a:t> in meeting the purpose(s). </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FF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98655">
                <a:tc>
                  <a:txBody>
                    <a:bodyPr/>
                    <a:lstStyle/>
                    <a:p>
                      <a:pPr marL="344488" marR="0" indent="-344488">
                        <a:spcBef>
                          <a:spcPts val="0"/>
                        </a:spcBef>
                        <a:spcAft>
                          <a:spcPts val="0"/>
                        </a:spcAft>
                      </a:pPr>
                      <a:r>
                        <a:rPr lang="en-US" sz="1900" dirty="0">
                          <a:effectLst/>
                          <a:latin typeface="+mn-lt"/>
                        </a:rPr>
                        <a:t>4.   I would suggest the use of a primary plan to other educators.</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FF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FF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978117">
                <a:tc>
                  <a:txBody>
                    <a:bodyPr/>
                    <a:lstStyle/>
                    <a:p>
                      <a:pPr marL="344488" marR="0" indent="-344488">
                        <a:spcBef>
                          <a:spcPts val="0"/>
                        </a:spcBef>
                        <a:spcAft>
                          <a:spcPts val="0"/>
                        </a:spcAft>
                      </a:pPr>
                      <a:r>
                        <a:rPr lang="en-US" sz="1900" dirty="0">
                          <a:effectLst/>
                          <a:latin typeface="+mn-lt"/>
                        </a:rPr>
                        <a:t>5.   The primary plan is appropriate to meet the school’s needs and mission. </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978117">
                <a:tc>
                  <a:txBody>
                    <a:bodyPr/>
                    <a:lstStyle/>
                    <a:p>
                      <a:pPr marL="344488" marR="0" indent="-344488">
                        <a:spcBef>
                          <a:spcPts val="0"/>
                        </a:spcBef>
                        <a:spcAft>
                          <a:spcPts val="0"/>
                        </a:spcAft>
                      </a:pPr>
                      <a:r>
                        <a:rPr lang="en-US" sz="1900" dirty="0">
                          <a:effectLst/>
                          <a:latin typeface="+mn-lt"/>
                        </a:rPr>
                        <a:t>6.   Most educators would find the primary plan suitable for the described purpose(s) and mission.</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TextBox 4"/>
          <p:cNvSpPr txBox="1"/>
          <p:nvPr/>
        </p:nvSpPr>
        <p:spPr>
          <a:xfrm>
            <a:off x="3873334" y="1676400"/>
            <a:ext cx="3594266" cy="369332"/>
          </a:xfrm>
          <a:prstGeom prst="rect">
            <a:avLst/>
          </a:prstGeom>
          <a:noFill/>
        </p:spPr>
        <p:txBody>
          <a:bodyPr wrap="square" rtlCol="0">
            <a:spAutoFit/>
          </a:bodyPr>
          <a:lstStyle/>
          <a:p>
            <a:pPr>
              <a:tabLst>
                <a:tab pos="227013" algn="ctr"/>
                <a:tab pos="792163" algn="ctr"/>
                <a:tab pos="1420813" algn="ctr"/>
                <a:tab pos="1997075" algn="ctr"/>
                <a:tab pos="2625725" algn="ctr"/>
                <a:tab pos="3190875" algn="ctr"/>
              </a:tabLst>
            </a:pPr>
            <a:r>
              <a:rPr lang="en-US" dirty="0">
                <a:latin typeface="Times New Roman" panose="02020603050405020304" pitchFamily="18" charset="0"/>
                <a:cs typeface="Times New Roman" panose="02020603050405020304" pitchFamily="18" charset="0"/>
              </a:rPr>
              <a:t>	1	2	3	4	5	6   </a:t>
            </a:r>
          </a:p>
        </p:txBody>
      </p:sp>
    </p:spTree>
    <p:extLst>
      <p:ext uri="{BB962C8B-B14F-4D97-AF65-F5344CB8AC3E}">
        <p14:creationId xmlns:p14="http://schemas.microsoft.com/office/powerpoint/2010/main" val="3435586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7472039"/>
              </p:ext>
            </p:extLst>
          </p:nvPr>
        </p:nvGraphicFramePr>
        <p:xfrm>
          <a:off x="0" y="0"/>
          <a:ext cx="9143999" cy="6806178"/>
        </p:xfrm>
        <a:graphic>
          <a:graphicData uri="http://schemas.openxmlformats.org/drawingml/2006/table">
            <a:tbl>
              <a:tblPr firstRow="1" bandRow="1">
                <a:tableStyleId>{F5AB1C69-6EDB-4FF4-983F-18BD219EF322}</a:tableStyleId>
              </a:tblPr>
              <a:tblGrid>
                <a:gridCol w="3918857">
                  <a:extLst>
                    <a:ext uri="{9D8B030D-6E8A-4147-A177-3AD203B41FA5}">
                      <a16:colId xmlns:a16="http://schemas.microsoft.com/office/drawing/2014/main" val="20000"/>
                    </a:ext>
                  </a:extLst>
                </a:gridCol>
                <a:gridCol w="591457">
                  <a:extLst>
                    <a:ext uri="{9D8B030D-6E8A-4147-A177-3AD203B41FA5}">
                      <a16:colId xmlns:a16="http://schemas.microsoft.com/office/drawing/2014/main" val="20001"/>
                    </a:ext>
                  </a:extLst>
                </a:gridCol>
                <a:gridCol w="591457">
                  <a:extLst>
                    <a:ext uri="{9D8B030D-6E8A-4147-A177-3AD203B41FA5}">
                      <a16:colId xmlns:a16="http://schemas.microsoft.com/office/drawing/2014/main" val="20002"/>
                    </a:ext>
                  </a:extLst>
                </a:gridCol>
                <a:gridCol w="591457">
                  <a:extLst>
                    <a:ext uri="{9D8B030D-6E8A-4147-A177-3AD203B41FA5}">
                      <a16:colId xmlns:a16="http://schemas.microsoft.com/office/drawing/2014/main" val="20003"/>
                    </a:ext>
                  </a:extLst>
                </a:gridCol>
                <a:gridCol w="591457">
                  <a:extLst>
                    <a:ext uri="{9D8B030D-6E8A-4147-A177-3AD203B41FA5}">
                      <a16:colId xmlns:a16="http://schemas.microsoft.com/office/drawing/2014/main" val="20004"/>
                    </a:ext>
                  </a:extLst>
                </a:gridCol>
                <a:gridCol w="591457">
                  <a:extLst>
                    <a:ext uri="{9D8B030D-6E8A-4147-A177-3AD203B41FA5}">
                      <a16:colId xmlns:a16="http://schemas.microsoft.com/office/drawing/2014/main" val="20005"/>
                    </a:ext>
                  </a:extLst>
                </a:gridCol>
                <a:gridCol w="591457">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990600">
                  <a:extLst>
                    <a:ext uri="{9D8B030D-6E8A-4147-A177-3AD203B41FA5}">
                      <a16:colId xmlns:a16="http://schemas.microsoft.com/office/drawing/2014/main" val="20008"/>
                    </a:ext>
                  </a:extLst>
                </a:gridCol>
              </a:tblGrid>
              <a:tr h="1956848">
                <a:tc>
                  <a:txBody>
                    <a:bodyPr/>
                    <a:lstStyle/>
                    <a:p>
                      <a:r>
                        <a:rPr kumimoji="0" lang="en-US" sz="3100" u="none" strike="noStrike" cap="none" normalizeH="0" baseline="0" dirty="0">
                          <a:ln>
                            <a:noFill/>
                          </a:ln>
                          <a:solidFill>
                            <a:sysClr val="windowText" lastClr="000000"/>
                          </a:solidFill>
                          <a:effectLst/>
                        </a:rPr>
                        <a:t>Primary Intervention Rating Scale (PIRS) </a:t>
                      </a:r>
                      <a:endParaRPr kumimoji="0" lang="en-US" sz="2400" u="none" strike="noStrike" cap="none" normalizeH="0" baseline="0" dirty="0">
                        <a:ln>
                          <a:noFill/>
                        </a:ln>
                        <a:solidFill>
                          <a:sysClr val="windowText" lastClr="000000"/>
                        </a:solidFill>
                        <a:effectLst/>
                      </a:endParaRPr>
                    </a:p>
                    <a:p>
                      <a:endParaRPr kumimoji="0" lang="en-US" sz="2400" u="none" strike="noStrike" cap="none" normalizeH="0" baseline="0" dirty="0">
                        <a:ln>
                          <a:noFill/>
                        </a:ln>
                        <a:solidFill>
                          <a:sysClr val="windowText" lastClr="000000"/>
                        </a:solidFill>
                        <a:effectLst/>
                      </a:endParaRPr>
                    </a:p>
                  </a:txBody>
                  <a:tcP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ysClr val="windowText" lastClr="000000"/>
                          </a:solidFill>
                          <a:effectLst/>
                        </a:rPr>
                        <a:t>     Strongly Disagree</a:t>
                      </a:r>
                      <a:endParaRPr lang="en-US" sz="2400" dirty="0">
                        <a:solidFill>
                          <a:sysClr val="windowText" lastClr="000000"/>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ysClr val="windowText" lastClr="000000"/>
                          </a:solidFill>
                          <a:effectLst/>
                        </a:rPr>
                        <a:t>Disagree</a:t>
                      </a:r>
                      <a:endParaRPr lang="en-US" sz="2400" dirty="0">
                        <a:solidFill>
                          <a:sysClr val="windowText" lastClr="000000"/>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ysClr val="windowText" lastClr="000000"/>
                          </a:solidFill>
                          <a:effectLst/>
                        </a:rPr>
                        <a:t>     Slightly Disagree</a:t>
                      </a:r>
                      <a:endParaRPr lang="en-US" sz="2400" dirty="0">
                        <a:solidFill>
                          <a:sysClr val="windowText" lastClr="000000"/>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ysClr val="windowText" lastClr="000000"/>
                          </a:solidFill>
                          <a:effectLst/>
                        </a:rPr>
                        <a:t>Slightly Agree</a:t>
                      </a:r>
                      <a:endParaRPr lang="en-US" sz="2400" dirty="0">
                        <a:solidFill>
                          <a:sysClr val="windowText" lastClr="000000"/>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ysClr val="windowText" lastClr="000000"/>
                          </a:solidFill>
                          <a:effectLst/>
                        </a:rPr>
                        <a:t>Agree</a:t>
                      </a:r>
                      <a:endParaRPr lang="en-US" sz="2400" dirty="0">
                        <a:solidFill>
                          <a:sysClr val="windowText" lastClr="000000"/>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ysClr val="windowText" lastClr="000000"/>
                          </a:solidFill>
                          <a:effectLst/>
                        </a:rPr>
                        <a:t>  Strongly Agree</a:t>
                      </a:r>
                      <a:endParaRPr lang="en-US" sz="2400" dirty="0">
                        <a:solidFill>
                          <a:sysClr val="windowText" lastClr="000000"/>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0" marR="0" algn="ctr">
                        <a:lnSpc>
                          <a:spcPct val="100000"/>
                        </a:lnSpc>
                        <a:spcBef>
                          <a:spcPts val="0"/>
                        </a:spcBef>
                        <a:spcAft>
                          <a:spcPts val="0"/>
                        </a:spcAft>
                      </a:pPr>
                      <a:r>
                        <a:rPr lang="en-US" sz="1600" dirty="0">
                          <a:solidFill>
                            <a:sysClr val="windowText" lastClr="000000"/>
                          </a:solidFill>
                          <a:effectLst/>
                        </a:rPr>
                        <a:t> </a:t>
                      </a:r>
                      <a:endParaRPr lang="en-US" sz="2400" dirty="0">
                        <a:solidFill>
                          <a:sysClr val="windowText" lastClr="000000"/>
                        </a:solidFill>
                        <a:effectLst/>
                      </a:endParaRPr>
                    </a:p>
                    <a:p>
                      <a:pPr marL="0" marR="0" algn="ctr">
                        <a:lnSpc>
                          <a:spcPct val="100000"/>
                        </a:lnSpc>
                        <a:spcBef>
                          <a:spcPts val="0"/>
                        </a:spcBef>
                        <a:spcAft>
                          <a:spcPts val="0"/>
                        </a:spcAft>
                      </a:pPr>
                      <a:r>
                        <a:rPr lang="en-US" sz="1600" dirty="0">
                          <a:solidFill>
                            <a:sysClr val="windowText" lastClr="000000"/>
                          </a:solidFill>
                          <a:effectLst/>
                        </a:rPr>
                        <a:t> </a:t>
                      </a:r>
                      <a:endParaRPr lang="en-US" sz="2400" dirty="0">
                        <a:solidFill>
                          <a:sysClr val="windowText" lastClr="000000"/>
                        </a:solidFill>
                        <a:effectLst/>
                      </a:endParaRPr>
                    </a:p>
                    <a:p>
                      <a:pPr marL="0" marR="0" algn="ctr">
                        <a:lnSpc>
                          <a:spcPct val="100000"/>
                        </a:lnSpc>
                        <a:spcBef>
                          <a:spcPts val="0"/>
                        </a:spcBef>
                        <a:spcAft>
                          <a:spcPts val="0"/>
                        </a:spcAft>
                      </a:pPr>
                      <a:r>
                        <a:rPr lang="en-US" sz="1600" dirty="0">
                          <a:solidFill>
                            <a:sysClr val="windowText" lastClr="000000"/>
                          </a:solidFill>
                          <a:effectLst/>
                        </a:rPr>
                        <a:t>Mean</a:t>
                      </a:r>
                      <a:endParaRPr lang="en-US" sz="2400" dirty="0">
                        <a:solidFill>
                          <a:sysClr val="windowText" lastClr="000000"/>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marL="0" marR="0" algn="ctr">
                        <a:lnSpc>
                          <a:spcPct val="100000"/>
                        </a:lnSpc>
                        <a:spcBef>
                          <a:spcPts val="0"/>
                        </a:spcBef>
                        <a:spcAft>
                          <a:spcPts val="0"/>
                        </a:spcAft>
                      </a:pPr>
                      <a:r>
                        <a:rPr lang="en-US" sz="1600" dirty="0">
                          <a:solidFill>
                            <a:sysClr val="windowText" lastClr="000000"/>
                          </a:solidFill>
                          <a:effectLst/>
                        </a:rPr>
                        <a:t> </a:t>
                      </a:r>
                      <a:endParaRPr lang="en-US" sz="2400" dirty="0">
                        <a:solidFill>
                          <a:sysClr val="windowText" lastClr="000000"/>
                        </a:solidFill>
                        <a:effectLst/>
                      </a:endParaRPr>
                    </a:p>
                    <a:p>
                      <a:pPr marL="0" marR="0" algn="ctr">
                        <a:lnSpc>
                          <a:spcPct val="100000"/>
                        </a:lnSpc>
                        <a:spcBef>
                          <a:spcPts val="0"/>
                        </a:spcBef>
                        <a:spcAft>
                          <a:spcPts val="0"/>
                        </a:spcAft>
                      </a:pPr>
                      <a:r>
                        <a:rPr lang="en-US" sz="1600" dirty="0">
                          <a:solidFill>
                            <a:sysClr val="windowText" lastClr="000000"/>
                          </a:solidFill>
                          <a:effectLst/>
                        </a:rPr>
                        <a:t> </a:t>
                      </a:r>
                      <a:endParaRPr lang="en-US" sz="2400" dirty="0">
                        <a:solidFill>
                          <a:sysClr val="windowText" lastClr="000000"/>
                        </a:solidFill>
                        <a:effectLst/>
                      </a:endParaRPr>
                    </a:p>
                    <a:p>
                      <a:pPr marL="0" marR="0" algn="ctr">
                        <a:lnSpc>
                          <a:spcPct val="100000"/>
                        </a:lnSpc>
                        <a:spcBef>
                          <a:spcPts val="0"/>
                        </a:spcBef>
                        <a:spcAft>
                          <a:spcPts val="0"/>
                        </a:spcAft>
                      </a:pPr>
                      <a:r>
                        <a:rPr lang="en-US" sz="1600" dirty="0">
                          <a:solidFill>
                            <a:sysClr val="windowText" lastClr="000000"/>
                          </a:solidFill>
                          <a:effectLst/>
                        </a:rPr>
                        <a:t>Standard Deviation</a:t>
                      </a:r>
                      <a:endParaRPr lang="en-US" sz="2400" dirty="0">
                        <a:solidFill>
                          <a:sysClr val="windowText" lastClr="000000"/>
                        </a:solidFill>
                        <a:effectLst/>
                        <a:latin typeface="Times New Roman"/>
                        <a:ea typeface="Times New Roman"/>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0"/>
                  </a:ext>
                </a:extLst>
              </a:tr>
              <a:tr h="652282">
                <a:tc>
                  <a:txBody>
                    <a:bodyPr/>
                    <a:lstStyle/>
                    <a:p>
                      <a:pPr marL="342900" marR="0" indent="-342900">
                        <a:spcBef>
                          <a:spcPts val="0"/>
                        </a:spcBef>
                        <a:spcAft>
                          <a:spcPts val="0"/>
                        </a:spcAft>
                      </a:pPr>
                      <a:r>
                        <a:rPr lang="en-US" sz="1900" dirty="0">
                          <a:effectLst/>
                          <a:latin typeface="+mn-lt"/>
                        </a:rPr>
                        <a:t>7.   I would be willing to use the primary plan in this</a:t>
                      </a:r>
                      <a:r>
                        <a:rPr lang="en-US" sz="1900" baseline="0" dirty="0">
                          <a:effectLst/>
                          <a:latin typeface="+mn-lt"/>
                        </a:rPr>
                        <a:t> </a:t>
                      </a:r>
                      <a:r>
                        <a:rPr lang="en-US" sz="1900" dirty="0">
                          <a:effectLst/>
                          <a:latin typeface="+mn-lt"/>
                        </a:rPr>
                        <a:t>school setting.</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b="0" i="0" u="none" strike="noStrike" kern="1200" baseline="0" dirty="0">
                          <a:solidFill>
                            <a:srgbClr val="FF0000"/>
                          </a:solidFill>
                          <a:latin typeface="+mn-lt"/>
                          <a:ea typeface="+mn-ea"/>
                          <a:cs typeface="+mn-cs"/>
                        </a:rPr>
                        <a:t>0 </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a:solidFill>
                            <a:srgbClr val="FF0000"/>
                          </a:solidFill>
                          <a:latin typeface="+mn-lt"/>
                          <a:ea typeface="+mn-ea"/>
                          <a:cs typeface="+mn-cs"/>
                        </a:rPr>
                        <a:t>0.00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a:solidFill>
                            <a:srgbClr val="FF0000"/>
                          </a:solidFill>
                          <a:latin typeface="+mn-lt"/>
                          <a:ea typeface="+mn-ea"/>
                          <a:cs typeface="+mn-cs"/>
                        </a:rPr>
                        <a:t>0.00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77792">
                <a:tc>
                  <a:txBody>
                    <a:bodyPr/>
                    <a:lstStyle/>
                    <a:p>
                      <a:pPr marL="342900" marR="0" indent="-342900">
                        <a:spcBef>
                          <a:spcPts val="0"/>
                        </a:spcBef>
                        <a:spcAft>
                          <a:spcPts val="0"/>
                        </a:spcAft>
                      </a:pPr>
                      <a:r>
                        <a:rPr lang="en-US" sz="1900" dirty="0">
                          <a:effectLst/>
                          <a:latin typeface="+mn-lt"/>
                        </a:rPr>
                        <a:t>8.   This primary plan will not result in negative side-effects for the students.</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FF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a:solidFill>
                            <a:srgbClr val="FF0000"/>
                          </a:solidFill>
                          <a:latin typeface="+mn-lt"/>
                          <a:ea typeface="+mn-ea"/>
                          <a:cs typeface="+mn-cs"/>
                        </a:rPr>
                        <a:t>0.00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a:solidFill>
                            <a:srgbClr val="FF0000"/>
                          </a:solidFill>
                          <a:latin typeface="+mn-lt"/>
                          <a:ea typeface="+mn-ea"/>
                          <a:cs typeface="+mn-cs"/>
                        </a:rPr>
                        <a:t>0.00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52282">
                <a:tc>
                  <a:txBody>
                    <a:bodyPr/>
                    <a:lstStyle/>
                    <a:p>
                      <a:pPr marL="342900" marR="0" indent="-342900">
                        <a:spcBef>
                          <a:spcPts val="0"/>
                        </a:spcBef>
                        <a:spcAft>
                          <a:spcPts val="0"/>
                        </a:spcAft>
                      </a:pPr>
                      <a:r>
                        <a:rPr lang="en-US" sz="1900" dirty="0">
                          <a:effectLst/>
                          <a:latin typeface="+mn-lt"/>
                        </a:rPr>
                        <a:t>9.   This primary plan is appropriate for a variety of students.</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FF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85098">
                <a:tc>
                  <a:txBody>
                    <a:bodyPr/>
                    <a:lstStyle/>
                    <a:p>
                      <a:pPr marL="342900" marR="0" indent="-342900">
                        <a:spcBef>
                          <a:spcPts val="0"/>
                        </a:spcBef>
                        <a:spcAft>
                          <a:spcPts val="0"/>
                        </a:spcAft>
                      </a:pPr>
                      <a:r>
                        <a:rPr lang="en-US" sz="1900" dirty="0">
                          <a:effectLst/>
                          <a:latin typeface="+mn-lt"/>
                        </a:rPr>
                        <a:t>10. This primary plan is consistent with those I have used in other school settings.</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FF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FF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725392">
                <a:tc>
                  <a:txBody>
                    <a:bodyPr/>
                    <a:lstStyle/>
                    <a:p>
                      <a:pPr marL="342900" marR="0" indent="-342900">
                        <a:spcBef>
                          <a:spcPts val="0"/>
                        </a:spcBef>
                        <a:spcAft>
                          <a:spcPts val="0"/>
                        </a:spcAft>
                      </a:pPr>
                      <a:r>
                        <a:rPr lang="en-US" sz="1900" dirty="0">
                          <a:effectLst/>
                          <a:latin typeface="+mn-lt"/>
                        </a:rPr>
                        <a:t>11. The primary plan</a:t>
                      </a:r>
                      <a:r>
                        <a:rPr lang="en-US" sz="1900" baseline="0" dirty="0">
                          <a:effectLst/>
                          <a:latin typeface="+mn-lt"/>
                        </a:rPr>
                        <a:t> components </a:t>
                      </a:r>
                      <a:r>
                        <a:rPr lang="en-US" sz="1900" dirty="0">
                          <a:effectLst/>
                          <a:latin typeface="+mn-lt"/>
                        </a:rPr>
                        <a:t>are a fair way to fulfill the plan’s purposes. </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913196">
                <a:tc>
                  <a:txBody>
                    <a:bodyPr/>
                    <a:lstStyle/>
                    <a:p>
                      <a:pPr marL="342900" marR="0" indent="-342900">
                        <a:spcBef>
                          <a:spcPts val="0"/>
                        </a:spcBef>
                        <a:spcAft>
                          <a:spcPts val="0"/>
                        </a:spcAft>
                      </a:pPr>
                      <a:r>
                        <a:rPr lang="en-US" sz="1900" dirty="0">
                          <a:effectLst/>
                          <a:latin typeface="+mn-lt"/>
                        </a:rPr>
                        <a:t>12. The primary plan is reasonable to meet the stated purpose(s). </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TextBox 4"/>
          <p:cNvSpPr txBox="1"/>
          <p:nvPr/>
        </p:nvSpPr>
        <p:spPr>
          <a:xfrm>
            <a:off x="3873334" y="1676400"/>
            <a:ext cx="3594266" cy="369332"/>
          </a:xfrm>
          <a:prstGeom prst="rect">
            <a:avLst/>
          </a:prstGeom>
          <a:noFill/>
        </p:spPr>
        <p:txBody>
          <a:bodyPr wrap="square" rtlCol="0">
            <a:spAutoFit/>
          </a:bodyPr>
          <a:lstStyle/>
          <a:p>
            <a:pPr>
              <a:tabLst>
                <a:tab pos="227013" algn="ctr"/>
                <a:tab pos="792163" algn="ctr"/>
                <a:tab pos="1420813" algn="ctr"/>
                <a:tab pos="1997075" algn="ctr"/>
                <a:tab pos="2625725" algn="ctr"/>
                <a:tab pos="3190875" algn="ctr"/>
              </a:tabLst>
            </a:pPr>
            <a:r>
              <a:rPr lang="en-US" dirty="0">
                <a:latin typeface="Times New Roman" panose="02020603050405020304" pitchFamily="18" charset="0"/>
                <a:cs typeface="Times New Roman" panose="02020603050405020304" pitchFamily="18" charset="0"/>
              </a:rPr>
              <a:t>	1	2	3	4	5	6   </a:t>
            </a:r>
          </a:p>
        </p:txBody>
      </p:sp>
    </p:spTree>
    <p:extLst>
      <p:ext uri="{BB962C8B-B14F-4D97-AF65-F5344CB8AC3E}">
        <p14:creationId xmlns:p14="http://schemas.microsoft.com/office/powerpoint/2010/main" val="3356106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16336351"/>
              </p:ext>
            </p:extLst>
          </p:nvPr>
        </p:nvGraphicFramePr>
        <p:xfrm>
          <a:off x="0" y="0"/>
          <a:ext cx="9143999" cy="6691258"/>
        </p:xfrm>
        <a:graphic>
          <a:graphicData uri="http://schemas.openxmlformats.org/drawingml/2006/table">
            <a:tbl>
              <a:tblPr firstRow="1" bandRow="1">
                <a:tableStyleId>{F5AB1C69-6EDB-4FF4-983F-18BD219EF322}</a:tableStyleId>
              </a:tblPr>
              <a:tblGrid>
                <a:gridCol w="3918857">
                  <a:extLst>
                    <a:ext uri="{9D8B030D-6E8A-4147-A177-3AD203B41FA5}">
                      <a16:colId xmlns:a16="http://schemas.microsoft.com/office/drawing/2014/main" val="20000"/>
                    </a:ext>
                  </a:extLst>
                </a:gridCol>
                <a:gridCol w="591457">
                  <a:extLst>
                    <a:ext uri="{9D8B030D-6E8A-4147-A177-3AD203B41FA5}">
                      <a16:colId xmlns:a16="http://schemas.microsoft.com/office/drawing/2014/main" val="20001"/>
                    </a:ext>
                  </a:extLst>
                </a:gridCol>
                <a:gridCol w="591457">
                  <a:extLst>
                    <a:ext uri="{9D8B030D-6E8A-4147-A177-3AD203B41FA5}">
                      <a16:colId xmlns:a16="http://schemas.microsoft.com/office/drawing/2014/main" val="20002"/>
                    </a:ext>
                  </a:extLst>
                </a:gridCol>
                <a:gridCol w="591457">
                  <a:extLst>
                    <a:ext uri="{9D8B030D-6E8A-4147-A177-3AD203B41FA5}">
                      <a16:colId xmlns:a16="http://schemas.microsoft.com/office/drawing/2014/main" val="20003"/>
                    </a:ext>
                  </a:extLst>
                </a:gridCol>
                <a:gridCol w="591457">
                  <a:extLst>
                    <a:ext uri="{9D8B030D-6E8A-4147-A177-3AD203B41FA5}">
                      <a16:colId xmlns:a16="http://schemas.microsoft.com/office/drawing/2014/main" val="20004"/>
                    </a:ext>
                  </a:extLst>
                </a:gridCol>
                <a:gridCol w="591457">
                  <a:extLst>
                    <a:ext uri="{9D8B030D-6E8A-4147-A177-3AD203B41FA5}">
                      <a16:colId xmlns:a16="http://schemas.microsoft.com/office/drawing/2014/main" val="20005"/>
                    </a:ext>
                  </a:extLst>
                </a:gridCol>
                <a:gridCol w="591457">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990600">
                  <a:extLst>
                    <a:ext uri="{9D8B030D-6E8A-4147-A177-3AD203B41FA5}">
                      <a16:colId xmlns:a16="http://schemas.microsoft.com/office/drawing/2014/main" val="20008"/>
                    </a:ext>
                  </a:extLst>
                </a:gridCol>
              </a:tblGrid>
              <a:tr h="1905000">
                <a:tc>
                  <a:txBody>
                    <a:bodyPr/>
                    <a:lstStyle/>
                    <a:p>
                      <a:r>
                        <a:rPr kumimoji="0" lang="en-US" sz="3100" u="none" strike="noStrike" cap="none" normalizeH="0" baseline="0" dirty="0">
                          <a:ln>
                            <a:noFill/>
                          </a:ln>
                          <a:solidFill>
                            <a:schemeClr val="tx1"/>
                          </a:solidFill>
                          <a:effectLst/>
                        </a:rPr>
                        <a:t>Primary Intervention Rating Scale (PIRS) </a:t>
                      </a:r>
                      <a:endParaRPr kumimoji="0" lang="en-US" sz="2400" u="none" strike="noStrike" cap="none" normalizeH="0" baseline="0" dirty="0">
                        <a:ln>
                          <a:noFill/>
                        </a:ln>
                        <a:solidFill>
                          <a:schemeClr val="tx1"/>
                        </a:solidFill>
                        <a:effectLst/>
                      </a:endParaRPr>
                    </a:p>
                    <a:p>
                      <a:endParaRPr kumimoji="0" lang="en-US" sz="2400" u="none" strike="noStrike" cap="none" normalizeH="0" baseline="0" dirty="0">
                        <a:ln>
                          <a:noFill/>
                        </a:ln>
                        <a:solidFill>
                          <a:schemeClr val="tx1"/>
                        </a:solidFill>
                        <a:effectLst/>
                      </a:endParaRPr>
                    </a:p>
                  </a:txBody>
                  <a:tcP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Strongly 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Slightly Disagree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Slightly 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71755" marR="71755" algn="ctr">
                        <a:lnSpc>
                          <a:spcPct val="100000"/>
                        </a:lnSpc>
                        <a:spcBef>
                          <a:spcPts val="0"/>
                        </a:spcBef>
                        <a:spcAft>
                          <a:spcPts val="0"/>
                        </a:spcAft>
                      </a:pPr>
                      <a:r>
                        <a:rPr lang="en-US" sz="1600" dirty="0">
                          <a:solidFill>
                            <a:schemeClr val="tx1"/>
                          </a:solidFill>
                          <a:effectLst/>
                        </a:rPr>
                        <a:t>  Strongly Agree</a:t>
                      </a:r>
                      <a:endParaRPr lang="en-US" sz="2400" dirty="0">
                        <a:solidFill>
                          <a:schemeClr val="tx1"/>
                        </a:solidFill>
                        <a:effectLst/>
                        <a:latin typeface="Times New Roman"/>
                        <a:ea typeface="Times New Roman"/>
                      </a:endParaRPr>
                    </a:p>
                  </a:txBody>
                  <a:tcPr marL="68580" marR="68580" marT="0" marB="0" vert="vert270" anchor="ctr">
                    <a:solidFill>
                      <a:schemeClr val="tx2">
                        <a:lumMod val="40000"/>
                        <a:lumOff val="60000"/>
                      </a:schemeClr>
                    </a:solidFill>
                  </a:tcPr>
                </a:tc>
                <a:tc>
                  <a:txBody>
                    <a:bodyPr/>
                    <a:lstStyle/>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Mean</a:t>
                      </a:r>
                      <a:endParaRPr lang="en-US" sz="24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 </a:t>
                      </a:r>
                      <a:endParaRPr lang="en-US" sz="2400" dirty="0">
                        <a:solidFill>
                          <a:schemeClr val="tx1"/>
                        </a:solidFill>
                        <a:effectLst/>
                      </a:endParaRPr>
                    </a:p>
                    <a:p>
                      <a:pPr marL="0" marR="0" algn="ctr">
                        <a:lnSpc>
                          <a:spcPct val="100000"/>
                        </a:lnSpc>
                        <a:spcBef>
                          <a:spcPts val="0"/>
                        </a:spcBef>
                        <a:spcAft>
                          <a:spcPts val="0"/>
                        </a:spcAft>
                      </a:pPr>
                      <a:r>
                        <a:rPr lang="en-US" sz="1600" dirty="0">
                          <a:solidFill>
                            <a:schemeClr val="tx1"/>
                          </a:solidFill>
                          <a:effectLst/>
                        </a:rPr>
                        <a:t>Standard Deviation</a:t>
                      </a:r>
                      <a:endParaRPr lang="en-US" sz="24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0"/>
                  </a:ext>
                </a:extLst>
              </a:tr>
              <a:tr h="685800">
                <a:tc>
                  <a:txBody>
                    <a:bodyPr/>
                    <a:lstStyle/>
                    <a:p>
                      <a:pPr marL="461963" marR="0" indent="-461963">
                        <a:spcBef>
                          <a:spcPts val="0"/>
                        </a:spcBef>
                        <a:spcAft>
                          <a:spcPts val="0"/>
                        </a:spcAft>
                      </a:pPr>
                      <a:r>
                        <a:rPr lang="en-US" sz="1900" dirty="0">
                          <a:effectLst/>
                          <a:latin typeface="+mn-lt"/>
                        </a:rPr>
                        <a:t>13.	I like the procedures used in the primary plan.</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b="0" i="0" u="none" strike="noStrike" kern="1200" baseline="0" dirty="0">
                          <a:solidFill>
                            <a:srgbClr val="FF0000"/>
                          </a:solidFill>
                          <a:latin typeface="+mn-lt"/>
                          <a:ea typeface="+mn-ea"/>
                          <a:cs typeface="+mn-cs"/>
                        </a:rPr>
                        <a:t>0 </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a:solidFill>
                            <a:srgbClr val="FF0000"/>
                          </a:solidFill>
                          <a:latin typeface="+mn-lt"/>
                          <a:ea typeface="+mn-ea"/>
                          <a:cs typeface="+mn-cs"/>
                        </a:rPr>
                        <a:t>0.00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a:solidFill>
                            <a:srgbClr val="FF0000"/>
                          </a:solidFill>
                          <a:latin typeface="+mn-lt"/>
                          <a:ea typeface="+mn-ea"/>
                          <a:cs typeface="+mn-cs"/>
                        </a:rPr>
                        <a:t>0.00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42865">
                <a:tc>
                  <a:txBody>
                    <a:bodyPr/>
                    <a:lstStyle/>
                    <a:p>
                      <a:pPr marL="461963" marR="0" indent="-461963">
                        <a:spcBef>
                          <a:spcPts val="0"/>
                        </a:spcBef>
                        <a:spcAft>
                          <a:spcPts val="0"/>
                        </a:spcAft>
                      </a:pPr>
                      <a:r>
                        <a:rPr lang="en-US" sz="1900" dirty="0">
                          <a:effectLst/>
                          <a:latin typeface="+mn-lt"/>
                        </a:rPr>
                        <a:t>14.	The primary plan is a good way to meet the specified purpose(s). </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FF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a:solidFill>
                            <a:srgbClr val="FF0000"/>
                          </a:solidFill>
                          <a:latin typeface="+mn-lt"/>
                          <a:ea typeface="+mn-ea"/>
                          <a:cs typeface="+mn-cs"/>
                        </a:rPr>
                        <a:t>0.00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0" i="0" u="none" strike="noStrike" kern="1200" baseline="0">
                          <a:solidFill>
                            <a:srgbClr val="FF0000"/>
                          </a:solidFill>
                          <a:latin typeface="+mn-lt"/>
                          <a:ea typeface="+mn-ea"/>
                          <a:cs typeface="+mn-cs"/>
                        </a:rPr>
                        <a:t>0.00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21368">
                <a:tc>
                  <a:txBody>
                    <a:bodyPr/>
                    <a:lstStyle/>
                    <a:p>
                      <a:pPr marL="461963" marR="0" indent="-461963">
                        <a:spcBef>
                          <a:spcPts val="0"/>
                        </a:spcBef>
                        <a:spcAft>
                          <a:spcPts val="0"/>
                        </a:spcAft>
                      </a:pPr>
                      <a:r>
                        <a:rPr lang="en-US" sz="1900" dirty="0">
                          <a:effectLst/>
                          <a:latin typeface="+mn-lt"/>
                        </a:rPr>
                        <a:t>15.  The primary plan’s monitoring procedures are manageable.</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FF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932454">
                <a:tc>
                  <a:txBody>
                    <a:bodyPr/>
                    <a:lstStyle/>
                    <a:p>
                      <a:pPr marL="461963" marR="0" indent="-461963">
                        <a:spcBef>
                          <a:spcPts val="0"/>
                        </a:spcBef>
                        <a:spcAft>
                          <a:spcPts val="0"/>
                        </a:spcAft>
                      </a:pPr>
                      <a:r>
                        <a:rPr lang="en-US" sz="1900" dirty="0">
                          <a:effectLst/>
                          <a:latin typeface="+mn-lt"/>
                        </a:rPr>
                        <a:t>16. The primary plan’s monitoring procedures give the necessary information to evaluate the plan.</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FF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solidFill>
                            <a:srgbClr val="FF0000"/>
                          </a:solidFill>
                          <a:effectLst/>
                          <a:latin typeface="+mn-lt"/>
                          <a:ea typeface="MS PMincho" panose="02020600040205080304" pitchFamily="18" charset="-128"/>
                          <a:cs typeface="Times New Roman" panose="02020603050405020304" pitchFamily="18" charset="0"/>
                        </a:rPr>
                        <a:t>0</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994171">
                <a:tc>
                  <a:txBody>
                    <a:bodyPr/>
                    <a:lstStyle/>
                    <a:p>
                      <a:pPr marL="461963" marR="0" indent="-461963">
                        <a:spcBef>
                          <a:spcPts val="0"/>
                        </a:spcBef>
                        <a:spcAft>
                          <a:spcPts val="0"/>
                        </a:spcAft>
                      </a:pPr>
                      <a:r>
                        <a:rPr lang="en-US" sz="1900" dirty="0">
                          <a:effectLst/>
                          <a:latin typeface="+mn-lt"/>
                        </a:rPr>
                        <a:t>17.	Overall, this primary</a:t>
                      </a:r>
                      <a:r>
                        <a:rPr lang="en-US" sz="1900" baseline="0" dirty="0">
                          <a:effectLst/>
                          <a:latin typeface="+mn-lt"/>
                        </a:rPr>
                        <a:t> plan </a:t>
                      </a:r>
                      <a:r>
                        <a:rPr lang="en-US" sz="1900" dirty="0">
                          <a:effectLst/>
                          <a:latin typeface="+mn-lt"/>
                        </a:rPr>
                        <a:t>is beneficial for this age group of students.</a:t>
                      </a:r>
                      <a:endParaRPr lang="en-US" sz="1900" dirty="0">
                        <a:effectLst/>
                        <a:latin typeface="+mn-lt"/>
                        <a:ea typeface="Times New Roman"/>
                      </a:endParaRPr>
                    </a:p>
                  </a:txBody>
                  <a:tcPr marL="68580" marR="68580" marT="0" marB="0"/>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solidFill>
                            <a:srgbClr val="FF0000"/>
                          </a:solidFill>
                          <a:effectLst/>
                          <a:latin typeface="+mn-lt"/>
                          <a:ea typeface="MS PMincho" panose="02020600040205080304" pitchFamily="18" charset="-128"/>
                          <a:cs typeface="Times New Roman" panose="02020603050405020304" pitchFamily="18" charset="0"/>
                        </a:rPr>
                        <a:t>0</a:t>
                      </a:r>
                      <a:endParaRPr lang="en-US" sz="2000" dirty="0">
                        <a:solidFill>
                          <a:srgbClr val="FF0000"/>
                        </a:solidFill>
                        <a:effectLst/>
                        <a:latin typeface="+mn-lt"/>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0.00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S PMincho"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09600">
                <a:tc>
                  <a:txBody>
                    <a:bodyPr/>
                    <a:lstStyle/>
                    <a:p>
                      <a:pPr algn="r"/>
                      <a:r>
                        <a:rPr lang="en-US" sz="2000" dirty="0">
                          <a:latin typeface="+mn-lt"/>
                        </a:rPr>
                        <a:t>Mean</a:t>
                      </a:r>
                      <a:r>
                        <a:rPr lang="en-US" sz="2000" baseline="0" dirty="0">
                          <a:latin typeface="+mn-lt"/>
                        </a:rPr>
                        <a:t> Percentage (</a:t>
                      </a:r>
                      <a:r>
                        <a:rPr lang="en-US" sz="2000" i="1" baseline="0" dirty="0">
                          <a:latin typeface="+mn-lt"/>
                        </a:rPr>
                        <a:t>SD</a:t>
                      </a:r>
                      <a:r>
                        <a:rPr lang="en-US" sz="2000" baseline="0" dirty="0">
                          <a:latin typeface="+mn-lt"/>
                        </a:rPr>
                        <a:t>; Range)</a:t>
                      </a:r>
                      <a:endParaRPr lang="en-US" sz="2000" b="1" dirty="0">
                        <a:latin typeface="+mn-lt"/>
                        <a:cs typeface="Times New Roman" panose="02020603050405020304" pitchFamily="18" charset="0"/>
                      </a:endParaRPr>
                    </a:p>
                  </a:txBody>
                  <a:tcPr anchor="ctr" horzOverflow="overflow"/>
                </a:tc>
                <a:tc gridSpan="8">
                  <a:txBody>
                    <a:bodyPr/>
                    <a:lstStyle/>
                    <a:p>
                      <a:pPr algn="ctr"/>
                      <a:r>
                        <a:rPr lang="en-US" sz="2400" b="1" dirty="0">
                          <a:solidFill>
                            <a:srgbClr val="FF0000"/>
                          </a:solidFill>
                          <a:latin typeface="+mn-lt"/>
                          <a:cs typeface="Times New Roman" panose="02020603050405020304" pitchFamily="18" charset="0"/>
                        </a:rPr>
                        <a:t>00.00</a:t>
                      </a:r>
                      <a:r>
                        <a:rPr lang="en-US" sz="2400" b="1" dirty="0">
                          <a:latin typeface="+mn-lt"/>
                          <a:cs typeface="Times New Roman" panose="02020603050405020304" pitchFamily="18" charset="0"/>
                        </a:rPr>
                        <a:t>% (</a:t>
                      </a:r>
                      <a:r>
                        <a:rPr lang="en-US" sz="2400" b="1" i="1" dirty="0">
                          <a:latin typeface="+mn-lt"/>
                          <a:cs typeface="Times New Roman" panose="02020603050405020304" pitchFamily="18" charset="0"/>
                        </a:rPr>
                        <a:t>SD</a:t>
                      </a:r>
                      <a:r>
                        <a:rPr lang="en-US" sz="2400" b="1" dirty="0">
                          <a:latin typeface="+mn-lt"/>
                          <a:cs typeface="Times New Roman" panose="02020603050405020304" pitchFamily="18" charset="0"/>
                        </a:rPr>
                        <a:t> = </a:t>
                      </a:r>
                      <a:r>
                        <a:rPr lang="en-US" sz="2400" b="1" dirty="0">
                          <a:solidFill>
                            <a:srgbClr val="FF0000"/>
                          </a:solidFill>
                          <a:latin typeface="+mn-lt"/>
                          <a:cs typeface="Times New Roman" panose="02020603050405020304" pitchFamily="18" charset="0"/>
                        </a:rPr>
                        <a:t>0.00</a:t>
                      </a:r>
                      <a:r>
                        <a:rPr lang="en-US" sz="2400" b="1" dirty="0">
                          <a:solidFill>
                            <a:schemeClr val="tx1"/>
                          </a:solidFill>
                          <a:latin typeface="+mn-lt"/>
                          <a:cs typeface="Times New Roman" panose="02020603050405020304" pitchFamily="18" charset="0"/>
                        </a:rPr>
                        <a:t>;</a:t>
                      </a:r>
                      <a:r>
                        <a:rPr lang="en-US" sz="2400" b="1" dirty="0">
                          <a:solidFill>
                            <a:srgbClr val="FF0000"/>
                          </a:solidFill>
                          <a:latin typeface="+mn-lt"/>
                          <a:cs typeface="Times New Roman" panose="02020603050405020304" pitchFamily="18" charset="0"/>
                        </a:rPr>
                        <a:t> 00.00-102</a:t>
                      </a:r>
                      <a:r>
                        <a:rPr lang="en-US" sz="2400" b="1" dirty="0">
                          <a:latin typeface="+mn-lt"/>
                          <a:cs typeface="Times New Roman" panose="02020603050405020304" pitchFamily="18" charset="0"/>
                        </a:rPr>
                        <a:t>)</a:t>
                      </a:r>
                    </a:p>
                  </a:txBody>
                  <a:tcPr anchor="ctr"/>
                </a:tc>
                <a:tc hMerge="1">
                  <a:txBody>
                    <a:bodyPr/>
                    <a:lstStyle/>
                    <a:p>
                      <a:endParaRPr lang="en-US" sz="1900" dirty="0"/>
                    </a:p>
                  </a:txBody>
                  <a:tcPr/>
                </a:tc>
                <a:tc hMerge="1">
                  <a:txBody>
                    <a:bodyPr/>
                    <a:lstStyle/>
                    <a:p>
                      <a:endParaRPr lang="en-US" sz="1900"/>
                    </a:p>
                  </a:txBody>
                  <a:tcPr/>
                </a:tc>
                <a:tc hMerge="1">
                  <a:txBody>
                    <a:bodyPr/>
                    <a:lstStyle/>
                    <a:p>
                      <a:endParaRPr lang="en-US" sz="1900"/>
                    </a:p>
                  </a:txBody>
                  <a:tcPr/>
                </a:tc>
                <a:tc hMerge="1">
                  <a:txBody>
                    <a:bodyPr/>
                    <a:lstStyle/>
                    <a:p>
                      <a:endParaRPr lang="en-US" sz="1900"/>
                    </a:p>
                  </a:txBody>
                  <a:tcPr/>
                </a:tc>
                <a:tc hMerge="1">
                  <a:txBody>
                    <a:bodyPr/>
                    <a:lstStyle/>
                    <a:p>
                      <a:endParaRPr lang="en-US" sz="1900"/>
                    </a:p>
                  </a:txBody>
                  <a:tcPr/>
                </a:tc>
                <a:tc hMerge="1">
                  <a:txBody>
                    <a:bodyPr/>
                    <a:lstStyle/>
                    <a:p>
                      <a:endParaRPr lang="en-US" sz="1900" dirty="0"/>
                    </a:p>
                  </a:txBody>
                  <a:tcPr/>
                </a:tc>
                <a:tc hMerge="1">
                  <a:txBody>
                    <a:bodyPr/>
                    <a:lstStyle/>
                    <a:p>
                      <a:endParaRPr lang="en-US" sz="1900"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3873334" y="1602961"/>
            <a:ext cx="3594266" cy="369332"/>
          </a:xfrm>
          <a:prstGeom prst="rect">
            <a:avLst/>
          </a:prstGeom>
          <a:noFill/>
        </p:spPr>
        <p:txBody>
          <a:bodyPr wrap="square" rtlCol="0">
            <a:spAutoFit/>
          </a:bodyPr>
          <a:lstStyle/>
          <a:p>
            <a:pPr>
              <a:tabLst>
                <a:tab pos="227013" algn="ctr"/>
                <a:tab pos="850900" algn="ctr"/>
                <a:tab pos="1420813" algn="ctr"/>
                <a:tab pos="1997075" algn="ctr"/>
                <a:tab pos="2625725" algn="ctr"/>
                <a:tab pos="3190875" algn="ctr"/>
              </a:tabLst>
            </a:pPr>
            <a:r>
              <a:rPr lang="en-US" dirty="0">
                <a:latin typeface="Times New Roman" panose="02020603050405020304" pitchFamily="18" charset="0"/>
                <a:cs typeface="Times New Roman" panose="02020603050405020304" pitchFamily="18" charset="0"/>
              </a:rPr>
              <a:t>	1	2	3	4	5	6   </a:t>
            </a:r>
          </a:p>
        </p:txBody>
      </p:sp>
    </p:spTree>
    <p:extLst>
      <p:ext uri="{BB962C8B-B14F-4D97-AF65-F5344CB8AC3E}">
        <p14:creationId xmlns:p14="http://schemas.microsoft.com/office/powerpoint/2010/main" val="3856723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9440"/>
            <a:ext cx="7886700" cy="1325563"/>
          </a:xfrm>
        </p:spPr>
        <p:txBody>
          <a:bodyPr/>
          <a:lstStyle/>
          <a:p>
            <a:pPr algn="ctr"/>
            <a:r>
              <a:rPr lang="en-US" kern="0" dirty="0">
                <a:solidFill>
                  <a:sysClr val="windowText" lastClr="000000"/>
                </a:solidFill>
                <a:cs typeface="Times New Roman" pitchFamily="18" charset="0"/>
              </a:rPr>
              <a:t>Primary Intervention Rating Scale</a:t>
            </a:r>
            <a:endParaRPr lang="en-US" dirty="0"/>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1691485141"/>
              </p:ext>
            </p:extLst>
          </p:nvPr>
        </p:nvGraphicFramePr>
        <p:xfrm>
          <a:off x="38100" y="1825625"/>
          <a:ext cx="9067800" cy="3474720"/>
        </p:xfrm>
        <a:graphic>
          <a:graphicData uri="http://schemas.openxmlformats.org/drawingml/2006/table">
            <a:tbl>
              <a:tblPr firstRow="1" bandRow="1">
                <a:tableStyleId>{D7AC3CCA-C797-4891-BE02-D94E43425B78}</a:tableStyleId>
              </a:tblPr>
              <a:tblGrid>
                <a:gridCol w="7500257">
                  <a:extLst>
                    <a:ext uri="{9D8B030D-6E8A-4147-A177-3AD203B41FA5}">
                      <a16:colId xmlns:a16="http://schemas.microsoft.com/office/drawing/2014/main" val="20000"/>
                    </a:ext>
                  </a:extLst>
                </a:gridCol>
                <a:gridCol w="1567543">
                  <a:extLst>
                    <a:ext uri="{9D8B030D-6E8A-4147-A177-3AD203B41FA5}">
                      <a16:colId xmlns:a16="http://schemas.microsoft.com/office/drawing/2014/main" val="20001"/>
                    </a:ext>
                  </a:extLst>
                </a:gridCol>
              </a:tblGrid>
              <a:tr h="611476">
                <a:tc>
                  <a:txBody>
                    <a:bodyPr/>
                    <a:lstStyle/>
                    <a:p>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School (district; number completed; response rate)</a:t>
                      </a:r>
                    </a:p>
                  </a:txBody>
                  <a:tcPr>
                    <a:solidFill>
                      <a:schemeClr val="tx1">
                        <a:lumMod val="75000"/>
                        <a:lumOff val="25000"/>
                      </a:schemeClr>
                    </a:solidFill>
                  </a:tcPr>
                </a:tc>
                <a:tc>
                  <a:txBody>
                    <a:bodyPr/>
                    <a:lstStyle/>
                    <a:p>
                      <a:pPr algn="ctr"/>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Mean % (</a:t>
                      </a:r>
                      <a:r>
                        <a:rPr kumimoji="0" lang="en-US" sz="2000" b="0" i="1" u="none" strike="noStrike" kern="1200" cap="none" normalizeH="0" baseline="0" dirty="0">
                          <a:ln>
                            <a:noFill/>
                          </a:ln>
                          <a:solidFill>
                            <a:schemeClr val="bg1"/>
                          </a:solidFill>
                          <a:effectLst/>
                          <a:latin typeface="+mj-lt"/>
                          <a:ea typeface="+mn-ea"/>
                          <a:cs typeface="Times New Roman" panose="02020603050405020304" pitchFamily="18" charset="0"/>
                        </a:rPr>
                        <a:t>SD</a:t>
                      </a:r>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a:t>
                      </a:r>
                    </a:p>
                    <a:p>
                      <a:pPr algn="ctr"/>
                      <a:r>
                        <a:rPr kumimoji="0" lang="en-US" sz="2000" b="0" i="0" u="none" strike="noStrike" kern="1200" cap="none" normalizeH="0" baseline="0" dirty="0">
                          <a:ln>
                            <a:noFill/>
                          </a:ln>
                          <a:solidFill>
                            <a:schemeClr val="bg1"/>
                          </a:solidFill>
                          <a:effectLst/>
                          <a:latin typeface="+mj-lt"/>
                          <a:ea typeface="+mn-ea"/>
                          <a:cs typeface="Times New Roman" panose="02020603050405020304" pitchFamily="18" charset="0"/>
                        </a:rPr>
                        <a:t>Total</a:t>
                      </a:r>
                    </a:p>
                  </a:txBody>
                  <a:tcPr>
                    <a:solidFill>
                      <a:schemeClr val="tx1">
                        <a:lumMod val="75000"/>
                        <a:lumOff val="25000"/>
                      </a:schemeClr>
                    </a:solidFill>
                  </a:tcPr>
                </a:tc>
                <a:extLst>
                  <a:ext uri="{0D108BD9-81ED-4DB2-BD59-A6C34878D82A}">
                    <a16:rowId xmlns:a16="http://schemas.microsoft.com/office/drawing/2014/main" val="10000"/>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A</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N=</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1"/>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B</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N=</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2"/>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C </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N=</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3"/>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D</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N=</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4"/>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N=</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5"/>
                  </a:ext>
                </a:extLst>
              </a:tr>
              <a:tr h="3681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F</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N=</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6"/>
                  </a:ext>
                </a:extLst>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SCHOOL G</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DISTICT NAME</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N=</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horzOverflow="overflow"/>
                </a:tc>
                <a:tc>
                  <a:txBody>
                    <a:bodyPr/>
                    <a:lstStyle/>
                    <a:p>
                      <a:pPr algn="ct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 (</a:t>
                      </a:r>
                      <a:r>
                        <a:rPr kumimoji="0" lang="en-US" sz="2000" b="0" i="0" u="none" strike="noStrike" kern="1200" cap="none" normalizeH="0" baseline="0" dirty="0">
                          <a:ln>
                            <a:noFill/>
                          </a:ln>
                          <a:solidFill>
                            <a:srgbClr val="FF0000"/>
                          </a:solidFill>
                          <a:effectLst/>
                          <a:latin typeface="+mj-lt"/>
                          <a:ea typeface="+mn-ea"/>
                          <a:cs typeface="Times New Roman" panose="02020603050405020304" pitchFamily="18" charset="0"/>
                        </a:rPr>
                        <a:t>X.XX</a:t>
                      </a:r>
                      <a:r>
                        <a:rPr kumimoji="0" lang="en-US" sz="2000" b="0" i="0" u="none" strike="noStrike" kern="1200" cap="none" normalizeH="0" baseline="0" dirty="0">
                          <a:ln>
                            <a:noFill/>
                          </a:ln>
                          <a:solidFill>
                            <a:schemeClr val="tx1"/>
                          </a:solidFill>
                          <a:effectLst/>
                          <a:latin typeface="+mj-lt"/>
                          <a:ea typeface="+mn-ea"/>
                          <a:cs typeface="Times New Roman" panose="02020603050405020304" pitchFamily="18" charset="0"/>
                        </a:rPr>
                        <a:t>)</a:t>
                      </a:r>
                    </a:p>
                  </a:txBody>
                  <a:tcPr/>
                </a:tc>
                <a:extLst>
                  <a:ext uri="{0D108BD9-81ED-4DB2-BD59-A6C34878D82A}">
                    <a16:rowId xmlns:a16="http://schemas.microsoft.com/office/drawing/2014/main" val="10007"/>
                  </a:ext>
                </a:extLst>
              </a:tr>
            </a:tbl>
          </a:graphicData>
        </a:graphic>
      </p:graphicFrame>
      <p:sp>
        <p:nvSpPr>
          <p:cNvPr id="13" name="Rectangle 12"/>
          <p:cNvSpPr/>
          <p:nvPr/>
        </p:nvSpPr>
        <p:spPr>
          <a:xfrm>
            <a:off x="38100" y="1193803"/>
            <a:ext cx="9067800" cy="4191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itchFamily="34" charset="0"/>
                <a:cs typeface="Arial" pitchFamily="34" charset="0"/>
              </a:rPr>
              <a:t>Higher Scores Reflect Stronger Agreement</a:t>
            </a:r>
          </a:p>
        </p:txBody>
      </p:sp>
    </p:spTree>
    <p:extLst>
      <p:ext uri="{BB962C8B-B14F-4D97-AF65-F5344CB8AC3E}">
        <p14:creationId xmlns:p14="http://schemas.microsoft.com/office/powerpoint/2010/main" val="290024584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2">
              <a:lumMod val="40000"/>
              <a:lumOff val="60000"/>
            </a:schemeClr>
          </a:solidFill>
        </p:spPr>
        <p:txBody>
          <a:bodyPr/>
          <a:lstStyle/>
          <a:p>
            <a:r>
              <a:rPr lang="en-US" dirty="0"/>
              <a:t>Primary Intervention Rating Scale Comments </a:t>
            </a:r>
          </a:p>
        </p:txBody>
      </p:sp>
      <p:sp>
        <p:nvSpPr>
          <p:cNvPr id="2" name="Content Placeholder 1"/>
          <p:cNvSpPr>
            <a:spLocks noGrp="1"/>
          </p:cNvSpPr>
          <p:nvPr>
            <p:ph idx="1"/>
          </p:nvPr>
        </p:nvSpPr>
        <p:spPr/>
        <p:txBody>
          <a:bodyPr>
            <a:normAutofit fontScale="92500"/>
          </a:bodyPr>
          <a:lstStyle/>
          <a:p>
            <a:pPr marL="0" lvl="0" indent="0">
              <a:buNone/>
            </a:pPr>
            <a:r>
              <a:rPr lang="en-US" b="1" dirty="0"/>
              <a:t>1. A) What do you feel is most beneficial about this primary prevention plan’s components (Tier 1 Efforts)?  </a:t>
            </a:r>
          </a:p>
          <a:p>
            <a:r>
              <a:rPr lang="en-US" dirty="0"/>
              <a:t> </a:t>
            </a:r>
          </a:p>
          <a:p>
            <a:r>
              <a:rPr lang="en-US" dirty="0"/>
              <a:t> </a:t>
            </a:r>
          </a:p>
          <a:p>
            <a:r>
              <a:rPr lang="en-US" dirty="0"/>
              <a:t> </a:t>
            </a:r>
          </a:p>
          <a:p>
            <a:pPr marL="0" indent="0">
              <a:buNone/>
            </a:pPr>
            <a:r>
              <a:rPr lang="en-US" b="1" dirty="0"/>
              <a:t>B) What is the least beneficial part?</a:t>
            </a:r>
          </a:p>
          <a:p>
            <a:r>
              <a:rPr lang="en-US" dirty="0"/>
              <a:t> </a:t>
            </a:r>
          </a:p>
          <a:p>
            <a:r>
              <a:rPr lang="en-US" dirty="0"/>
              <a:t> </a:t>
            </a:r>
          </a:p>
          <a:p>
            <a:r>
              <a:rPr lang="en-US" dirty="0"/>
              <a:t> </a:t>
            </a:r>
          </a:p>
        </p:txBody>
      </p:sp>
    </p:spTree>
    <p:extLst>
      <p:ext uri="{BB962C8B-B14F-4D97-AF65-F5344CB8AC3E}">
        <p14:creationId xmlns:p14="http://schemas.microsoft.com/office/powerpoint/2010/main" val="867101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tx2">
              <a:lumMod val="40000"/>
              <a:lumOff val="60000"/>
            </a:schemeClr>
          </a:solidFill>
        </p:spPr>
        <p:txBody>
          <a:bodyPr/>
          <a:lstStyle/>
          <a:p>
            <a:r>
              <a:rPr lang="en-US" dirty="0"/>
              <a:t>Primary Intervention Rating Scale Comments</a:t>
            </a:r>
          </a:p>
        </p:txBody>
      </p:sp>
      <p:sp>
        <p:nvSpPr>
          <p:cNvPr id="2" name="Content Placeholder 1"/>
          <p:cNvSpPr>
            <a:spLocks noGrp="1"/>
          </p:cNvSpPr>
          <p:nvPr>
            <p:ph idx="1"/>
          </p:nvPr>
        </p:nvSpPr>
        <p:spPr/>
        <p:txBody>
          <a:bodyPr/>
          <a:lstStyle/>
          <a:p>
            <a:pPr marL="0" lvl="0" indent="0">
              <a:buNone/>
            </a:pPr>
            <a:r>
              <a:rPr lang="en-US" b="1" dirty="0"/>
              <a:t>2. Do you think that your and your students’ participation in this Ci3T plan will cause your students’ behavior, social, and/or learning problems to improve?  Why or why not? or If so, how?</a:t>
            </a:r>
          </a:p>
          <a:p>
            <a:pPr lvl="0"/>
            <a:r>
              <a:rPr lang="en-US" dirty="0"/>
              <a:t> </a:t>
            </a:r>
          </a:p>
          <a:p>
            <a:pPr lvl="0"/>
            <a:r>
              <a:rPr lang="en-US" dirty="0"/>
              <a:t> </a:t>
            </a:r>
          </a:p>
          <a:p>
            <a:pPr lvl="0"/>
            <a:r>
              <a:rPr lang="en-US" dirty="0"/>
              <a:t> </a:t>
            </a:r>
          </a:p>
        </p:txBody>
      </p:sp>
    </p:spTree>
    <p:extLst>
      <p:ext uri="{BB962C8B-B14F-4D97-AF65-F5344CB8AC3E}">
        <p14:creationId xmlns:p14="http://schemas.microsoft.com/office/powerpoint/2010/main" val="1410118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2">
              <a:lumMod val="40000"/>
              <a:lumOff val="60000"/>
            </a:schemeClr>
          </a:solidFill>
        </p:spPr>
        <p:txBody>
          <a:bodyPr/>
          <a:lstStyle/>
          <a:p>
            <a:r>
              <a:rPr lang="en-US" dirty="0"/>
              <a:t>Primary Intervention Rating Scale Comments</a:t>
            </a:r>
          </a:p>
        </p:txBody>
      </p:sp>
      <p:sp>
        <p:nvSpPr>
          <p:cNvPr id="2" name="Content Placeholder 1"/>
          <p:cNvSpPr>
            <a:spLocks noGrp="1"/>
          </p:cNvSpPr>
          <p:nvPr>
            <p:ph idx="1"/>
          </p:nvPr>
        </p:nvSpPr>
        <p:spPr/>
        <p:txBody>
          <a:bodyPr/>
          <a:lstStyle/>
          <a:p>
            <a:pPr marL="0" lvl="0" indent="0">
              <a:buNone/>
            </a:pPr>
            <a:r>
              <a:rPr lang="en-US" b="1" dirty="0"/>
              <a:t>3. What would you change about this plan (components, design, implementation, etc.) to make it more student-friendly and educator-friendly?</a:t>
            </a:r>
          </a:p>
          <a:p>
            <a:r>
              <a:rPr lang="en-US" dirty="0"/>
              <a:t> </a:t>
            </a:r>
          </a:p>
          <a:p>
            <a:r>
              <a:rPr lang="en-US" dirty="0"/>
              <a:t> </a:t>
            </a:r>
          </a:p>
          <a:p>
            <a:r>
              <a:rPr lang="en-US" dirty="0"/>
              <a:t> </a:t>
            </a:r>
          </a:p>
        </p:txBody>
      </p:sp>
    </p:spTree>
    <p:extLst>
      <p:ext uri="{BB962C8B-B14F-4D97-AF65-F5344CB8AC3E}">
        <p14:creationId xmlns:p14="http://schemas.microsoft.com/office/powerpoint/2010/main" val="1469302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2">
              <a:lumMod val="40000"/>
              <a:lumOff val="60000"/>
            </a:schemeClr>
          </a:solidFill>
        </p:spPr>
        <p:txBody>
          <a:bodyPr/>
          <a:lstStyle/>
          <a:p>
            <a:r>
              <a:rPr lang="en-US" dirty="0"/>
              <a:t>Primary Intervention Rating Scale Comments</a:t>
            </a:r>
          </a:p>
        </p:txBody>
      </p:sp>
      <p:sp>
        <p:nvSpPr>
          <p:cNvPr id="2" name="Content Placeholder 1"/>
          <p:cNvSpPr>
            <a:spLocks noGrp="1"/>
          </p:cNvSpPr>
          <p:nvPr>
            <p:ph idx="1"/>
          </p:nvPr>
        </p:nvSpPr>
        <p:spPr/>
        <p:txBody>
          <a:bodyPr/>
          <a:lstStyle/>
          <a:p>
            <a:pPr marL="0" lvl="0" indent="0">
              <a:buNone/>
            </a:pPr>
            <a:r>
              <a:rPr lang="en-US" b="1" dirty="0"/>
              <a:t>4. What other information would you like to contribute about this plan? </a:t>
            </a:r>
          </a:p>
          <a:p>
            <a:r>
              <a:rPr lang="en-US" dirty="0"/>
              <a:t> </a:t>
            </a:r>
          </a:p>
          <a:p>
            <a:r>
              <a:rPr lang="en-US" dirty="0"/>
              <a:t> </a:t>
            </a:r>
          </a:p>
          <a:p>
            <a:r>
              <a:rPr lang="en-US" dirty="0"/>
              <a:t> </a:t>
            </a:r>
          </a:p>
        </p:txBody>
      </p:sp>
    </p:spTree>
    <p:extLst>
      <p:ext uri="{BB962C8B-B14F-4D97-AF65-F5344CB8AC3E}">
        <p14:creationId xmlns:p14="http://schemas.microsoft.com/office/powerpoint/2010/main" val="135205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3">
            <a:extLst>
              <a:ext uri="{FF2B5EF4-FFF2-40B4-BE49-F238E27FC236}">
                <a16:creationId xmlns:a16="http://schemas.microsoft.com/office/drawing/2014/main" id="{6DD44600-2A16-B643-92C1-C058CE678E3C}"/>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a:t>Open the “Ci3T Blueprint Materials” folder</a:t>
            </a:r>
          </a:p>
          <a:p>
            <a:pPr marL="514350" indent="-514350">
              <a:buFont typeface="+mj-lt"/>
              <a:buAutoNum type="arabicPeriod"/>
            </a:pPr>
            <a:r>
              <a:rPr lang="en-US"/>
              <a:t>Make a copy of </a:t>
            </a:r>
            <a:r>
              <a:rPr lang="en-US" b="1">
                <a:solidFill>
                  <a:schemeClr val="accent5">
                    <a:lumMod val="75000"/>
                  </a:schemeClr>
                </a:solidFill>
              </a:rPr>
              <a:t>Ci3T Blueprint A Primary (Tier 1) Plan</a:t>
            </a:r>
            <a:r>
              <a:rPr lang="en-US"/>
              <a:t> and rename to add the date to the end of the file name</a:t>
            </a:r>
          </a:p>
          <a:p>
            <a:pPr marL="514350" indent="-514350">
              <a:buFont typeface="+mj-lt"/>
              <a:buAutoNum type="arabicPeriod"/>
            </a:pPr>
            <a:r>
              <a:rPr lang="en-US"/>
              <a:t>Click the new file to start a preview</a:t>
            </a:r>
          </a:p>
          <a:p>
            <a:pPr marL="514350" indent="-514350">
              <a:buFont typeface="+mj-lt"/>
              <a:buAutoNum type="arabicPeriod"/>
            </a:pPr>
            <a:r>
              <a:rPr lang="en-US"/>
              <a:t>Click “Open with” in the top right, then Microsoft Word Online, which allows multiple people to edit together</a:t>
            </a:r>
          </a:p>
        </p:txBody>
      </p:sp>
      <p:pic>
        <p:nvPicPr>
          <p:cNvPr id="22" name="Graphic 21" title="Laptop computer">
            <a:extLst>
              <a:ext uri="{FF2B5EF4-FFF2-40B4-BE49-F238E27FC236}">
                <a16:creationId xmlns:a16="http://schemas.microsoft.com/office/drawing/2014/main" id="{C0BD14F8-6728-0E4A-8622-941474AF5E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5473" y="349550"/>
            <a:ext cx="2145415" cy="1938628"/>
          </a:xfrm>
          <a:prstGeom prst="rect">
            <a:avLst/>
          </a:prstGeom>
        </p:spPr>
      </p:pic>
      <p:grpSp>
        <p:nvGrpSpPr>
          <p:cNvPr id="23" name="Group 22" title="Dropbox open with menu screenshot">
            <a:extLst>
              <a:ext uri="{FF2B5EF4-FFF2-40B4-BE49-F238E27FC236}">
                <a16:creationId xmlns:a16="http://schemas.microsoft.com/office/drawing/2014/main" id="{BEDEFDC0-561F-C14F-89F9-F119FF03BA93}"/>
              </a:ext>
            </a:extLst>
          </p:cNvPr>
          <p:cNvGrpSpPr/>
          <p:nvPr/>
        </p:nvGrpSpPr>
        <p:grpSpPr>
          <a:xfrm>
            <a:off x="2442998" y="5002476"/>
            <a:ext cx="4763310" cy="1711393"/>
            <a:chOff x="1789043" y="4992210"/>
            <a:chExt cx="4763310" cy="1711393"/>
          </a:xfrm>
        </p:grpSpPr>
        <p:pic>
          <p:nvPicPr>
            <p:cNvPr id="24" name="Picture 23">
              <a:extLst>
                <a:ext uri="{FF2B5EF4-FFF2-40B4-BE49-F238E27FC236}">
                  <a16:creationId xmlns:a16="http://schemas.microsoft.com/office/drawing/2014/main" id="{3A3FF38A-1C66-4F49-BAD9-B7994227F9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2957" y="4992210"/>
              <a:ext cx="3769396" cy="1711393"/>
            </a:xfrm>
            <a:prstGeom prst="rect">
              <a:avLst/>
            </a:prstGeom>
          </p:spPr>
        </p:pic>
        <p:sp>
          <p:nvSpPr>
            <p:cNvPr id="25" name="Rounded Rectangle 24">
              <a:extLst>
                <a:ext uri="{FF2B5EF4-FFF2-40B4-BE49-F238E27FC236}">
                  <a16:creationId xmlns:a16="http://schemas.microsoft.com/office/drawing/2014/main" id="{DA5FB6B4-62C5-A34F-8C0E-FF696B729030}"/>
                </a:ext>
              </a:extLst>
            </p:cNvPr>
            <p:cNvSpPr/>
            <p:nvPr/>
          </p:nvSpPr>
          <p:spPr>
            <a:xfrm>
              <a:off x="4051005" y="5092995"/>
              <a:ext cx="1286307" cy="393405"/>
            </a:xfrm>
            <a:prstGeom prst="roundRect">
              <a:avLst>
                <a:gd name="adj" fmla="val 9260"/>
              </a:avLst>
            </a:prstGeom>
            <a:noFill/>
            <a:ln w="76200">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6B40C1AC-5C1A-4140-AFB0-A18D27D942EB}"/>
                </a:ext>
              </a:extLst>
            </p:cNvPr>
            <p:cNvCxnSpPr/>
            <p:nvPr/>
          </p:nvCxnSpPr>
          <p:spPr>
            <a:xfrm>
              <a:off x="1789043" y="6231421"/>
              <a:ext cx="12920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6AA67E1-2E63-9E4B-878F-88150CA17D62}"/>
              </a:ext>
            </a:extLst>
          </p:cNvPr>
          <p:cNvSpPr>
            <a:spLocks noGrp="1"/>
          </p:cNvSpPr>
          <p:nvPr>
            <p:ph type="title" idx="4294967295"/>
          </p:nvPr>
        </p:nvSpPr>
        <p:spPr/>
        <p:txBody>
          <a:bodyPr>
            <a:normAutofit/>
          </a:bodyPr>
          <a:lstStyle/>
          <a:p>
            <a:pPr rtl="0" eaLnBrk="1" latinLnBrk="0" hangingPunct="1"/>
            <a:r>
              <a:rPr lang="en-US" kern="1200" dirty="0">
                <a:solidFill>
                  <a:srgbClr val="505153"/>
                </a:solidFill>
                <a:effectLst/>
                <a:ea typeface="+mn-ea"/>
                <a:cs typeface="+mn-cs"/>
              </a:rPr>
              <a:t>Open your school’s folder on </a:t>
            </a:r>
            <a:r>
              <a:rPr lang="en-US" b="1" kern="1200" dirty="0" err="1">
                <a:solidFill>
                  <a:srgbClr val="505153"/>
                </a:solidFill>
                <a:effectLst/>
                <a:ea typeface="+mn-ea"/>
                <a:cs typeface="+mn-cs"/>
              </a:rPr>
              <a:t>dropbox.com</a:t>
            </a:r>
            <a:endParaRPr lang="en-US" dirty="0">
              <a:effectLst/>
            </a:endParaRPr>
          </a:p>
        </p:txBody>
      </p:sp>
    </p:spTree>
    <p:extLst>
      <p:ext uri="{BB962C8B-B14F-4D97-AF65-F5344CB8AC3E}">
        <p14:creationId xmlns:p14="http://schemas.microsoft.com/office/powerpoint/2010/main" val="75503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03251"/>
            <a:ext cx="7886700" cy="1325563"/>
          </a:xfrm>
        </p:spPr>
        <p:txBody>
          <a:bodyPr/>
          <a:lstStyle/>
          <a:p>
            <a:r>
              <a:rPr lang="en-US">
                <a:solidFill>
                  <a:srgbClr val="505153"/>
                </a:solidFill>
              </a:rPr>
              <a:t>Open your school’s Google Drive folder online</a:t>
            </a:r>
            <a:endParaRPr lang="en-US"/>
          </a:p>
        </p:txBody>
      </p:sp>
      <p:sp>
        <p:nvSpPr>
          <p:cNvPr id="5" name="Content Placeholder 4"/>
          <p:cNvSpPr>
            <a:spLocks noGrp="1"/>
          </p:cNvSpPr>
          <p:nvPr>
            <p:ph sz="half" idx="1"/>
          </p:nvPr>
        </p:nvSpPr>
        <p:spPr>
          <a:xfrm>
            <a:off x="634044" y="1545431"/>
            <a:ext cx="3995106" cy="4351338"/>
          </a:xfrm>
        </p:spPr>
        <p:txBody>
          <a:bodyPr>
            <a:noAutofit/>
          </a:bodyPr>
          <a:lstStyle/>
          <a:p>
            <a:pPr marL="514350" indent="-514350">
              <a:spcAft>
                <a:spcPts val="1200"/>
              </a:spcAft>
              <a:buFont typeface="+mj-lt"/>
              <a:buAutoNum type="arabicPeriod"/>
            </a:pPr>
            <a:r>
              <a:rPr lang="en-US" sz="2500">
                <a:solidFill>
                  <a:srgbClr val="505153"/>
                </a:solidFill>
              </a:rPr>
              <a:t>Open the “Ci3T Blueprint Materials” folder</a:t>
            </a:r>
          </a:p>
          <a:p>
            <a:pPr marL="514350" indent="-514350">
              <a:spcAft>
                <a:spcPts val="1200"/>
              </a:spcAft>
              <a:buFont typeface="+mj-lt"/>
              <a:buAutoNum type="arabicPeriod"/>
            </a:pPr>
            <a:r>
              <a:rPr lang="en-US" sz="2500">
                <a:solidFill>
                  <a:srgbClr val="505153"/>
                </a:solidFill>
              </a:rPr>
              <a:t>Find</a:t>
            </a:r>
            <a:r>
              <a:rPr lang="en-US" sz="2400" b="1"/>
              <a:t> </a:t>
            </a:r>
            <a:r>
              <a:rPr lang="en-US" sz="2500">
                <a:solidFill>
                  <a:schemeClr val="accent1"/>
                </a:solidFill>
              </a:rPr>
              <a:t>Ci3T Blueprint</a:t>
            </a:r>
            <a:r>
              <a:rPr lang="en-US" sz="2400" b="1"/>
              <a:t> </a:t>
            </a:r>
            <a:r>
              <a:rPr lang="en-US" sz="2500">
                <a:solidFill>
                  <a:schemeClr val="accent1"/>
                </a:solidFill>
              </a:rPr>
              <a:t>A Primary (Tier 1) Plan</a:t>
            </a:r>
          </a:p>
          <a:p>
            <a:pPr marL="514350" indent="-514350">
              <a:spcAft>
                <a:spcPts val="1200"/>
              </a:spcAft>
              <a:buFont typeface="+mj-lt"/>
              <a:buAutoNum type="arabicPeriod"/>
            </a:pPr>
            <a:r>
              <a:rPr lang="en-US" sz="2500">
                <a:solidFill>
                  <a:srgbClr val="505153"/>
                </a:solidFill>
              </a:rPr>
              <a:t>Right-click and select “Make a copy”</a:t>
            </a:r>
          </a:p>
          <a:p>
            <a:pPr marL="514350" indent="-514350">
              <a:spcAft>
                <a:spcPts val="1200"/>
              </a:spcAft>
              <a:buFont typeface="+mj-lt"/>
              <a:buAutoNum type="arabicPeriod"/>
            </a:pPr>
            <a:r>
              <a:rPr lang="en-US" sz="2500">
                <a:solidFill>
                  <a:srgbClr val="505153"/>
                </a:solidFill>
              </a:rPr>
              <a:t>Right-click the copy and select “Rename…” to update the end of the file name to today’s date</a:t>
            </a:r>
          </a:p>
        </p:txBody>
      </p:sp>
      <p:pic>
        <p:nvPicPr>
          <p:cNvPr id="8" name="Picture 7">
            <a:extLst>
              <a:ext uri="{FF2B5EF4-FFF2-40B4-BE49-F238E27FC236}">
                <a16:creationId xmlns:a16="http://schemas.microsoft.com/office/drawing/2014/main" id="{F87E791F-BD1D-A74C-898D-A1864347E160}"/>
              </a:ext>
            </a:extLst>
          </p:cNvPr>
          <p:cNvPicPr>
            <a:picLocks noChangeAspect="1"/>
          </p:cNvPicPr>
          <p:nvPr/>
        </p:nvPicPr>
        <p:blipFill>
          <a:blip r:embed="rId3"/>
          <a:stretch>
            <a:fillRect/>
          </a:stretch>
        </p:blipFill>
        <p:spPr>
          <a:xfrm>
            <a:off x="1186208" y="3852319"/>
            <a:ext cx="2082800" cy="510686"/>
          </a:xfrm>
          <a:prstGeom prst="rect">
            <a:avLst/>
          </a:prstGeom>
        </p:spPr>
      </p:pic>
      <p:pic>
        <p:nvPicPr>
          <p:cNvPr id="9" name="Picture 8">
            <a:extLst>
              <a:ext uri="{FF2B5EF4-FFF2-40B4-BE49-F238E27FC236}">
                <a16:creationId xmlns:a16="http://schemas.microsoft.com/office/drawing/2014/main" id="{275EF9B8-18AB-6A48-A213-2E9DE50116AA}"/>
              </a:ext>
            </a:extLst>
          </p:cNvPr>
          <p:cNvPicPr>
            <a:picLocks noChangeAspect="1"/>
          </p:cNvPicPr>
          <p:nvPr/>
        </p:nvPicPr>
        <p:blipFill>
          <a:blip r:embed="rId4"/>
          <a:stretch>
            <a:fillRect/>
          </a:stretch>
        </p:blipFill>
        <p:spPr>
          <a:xfrm>
            <a:off x="2005013" y="4790977"/>
            <a:ext cx="1619250" cy="431800"/>
          </a:xfrm>
          <a:prstGeom prst="rect">
            <a:avLst/>
          </a:prstGeom>
        </p:spPr>
      </p:pic>
      <p:sp>
        <p:nvSpPr>
          <p:cNvPr id="2" name="TextBox 1">
            <a:extLst>
              <a:ext uri="{FF2B5EF4-FFF2-40B4-BE49-F238E27FC236}">
                <a16:creationId xmlns:a16="http://schemas.microsoft.com/office/drawing/2014/main" id="{8220916E-1D7C-4FD5-8DF4-C30E11C84857}"/>
              </a:ext>
            </a:extLst>
          </p:cNvPr>
          <p:cNvSpPr txBox="1"/>
          <p:nvPr/>
        </p:nvSpPr>
        <p:spPr>
          <a:xfrm>
            <a:off x="4127628" y="5902910"/>
            <a:ext cx="4940985" cy="338554"/>
          </a:xfrm>
          <a:prstGeom prst="rect">
            <a:avLst/>
          </a:prstGeom>
          <a:solidFill>
            <a:schemeClr val="bg1">
              <a:lumMod val="95000"/>
            </a:schemeClr>
          </a:solidFill>
          <a:effectLst>
            <a:glow rad="63500">
              <a:schemeClr val="accent5">
                <a:satMod val="175000"/>
                <a:alpha val="40000"/>
              </a:schemeClr>
            </a:glow>
          </a:effectLst>
        </p:spPr>
        <p:txBody>
          <a:bodyPr wrap="square" rtlCol="0">
            <a:spAutoFit/>
          </a:bodyPr>
          <a:lstStyle/>
          <a:p>
            <a:r>
              <a:rPr lang="en-US" sz="1600" b="1"/>
              <a:t>Ex: </a:t>
            </a:r>
            <a:r>
              <a:rPr lang="en-US" sz="1600" b="1">
                <a:solidFill>
                  <a:srgbClr val="FF0000"/>
                </a:solidFill>
              </a:rPr>
              <a:t>LES </a:t>
            </a:r>
            <a:r>
              <a:rPr lang="en-US" sz="1600" b="1">
                <a:solidFill>
                  <a:schemeClr val="accent1"/>
                </a:solidFill>
              </a:rPr>
              <a:t>Ci3T-Blueprint-A-Primary-Tier-1-Plan</a:t>
            </a:r>
            <a:r>
              <a:rPr lang="en-US" sz="1600" b="1">
                <a:solidFill>
                  <a:srgbClr val="FF0000"/>
                </a:solidFill>
              </a:rPr>
              <a:t> 2021 11 14</a:t>
            </a:r>
          </a:p>
        </p:txBody>
      </p:sp>
      <p:pic>
        <p:nvPicPr>
          <p:cNvPr id="10" name="Content Placeholder 9" title="Laptop computer">
            <a:extLst>
              <a:ext uri="{FF2B5EF4-FFF2-40B4-BE49-F238E27FC236}">
                <a16:creationId xmlns:a16="http://schemas.microsoft.com/office/drawing/2014/main" id="{B68FAB7C-F125-0D42-AAE2-756F22C4EDA2}"/>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9150" y="2245481"/>
            <a:ext cx="3886200" cy="3511626"/>
          </a:xfrm>
          <a:prstGeom prst="rect">
            <a:avLst/>
          </a:prstGeom>
        </p:spPr>
      </p:pic>
    </p:spTree>
    <p:extLst>
      <p:ext uri="{BB962C8B-B14F-4D97-AF65-F5344CB8AC3E}">
        <p14:creationId xmlns:p14="http://schemas.microsoft.com/office/powerpoint/2010/main" val="29857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504870"/>
            <a:ext cx="7088877" cy="2084594"/>
          </a:xfrm>
        </p:spPr>
        <p:txBody>
          <a:bodyPr>
            <a:normAutofit fontScale="90000"/>
          </a:bodyPr>
          <a:lstStyle/>
          <a:p>
            <a:r>
              <a:rPr lang="en-US" dirty="0"/>
              <a:t>How did your faculty and staff perceive the plan?</a:t>
            </a:r>
          </a:p>
        </p:txBody>
      </p:sp>
      <p:sp>
        <p:nvSpPr>
          <p:cNvPr id="4" name="Text Placeholder 3"/>
          <p:cNvSpPr>
            <a:spLocks noGrp="1"/>
          </p:cNvSpPr>
          <p:nvPr>
            <p:ph type="body" idx="1"/>
          </p:nvPr>
        </p:nvSpPr>
        <p:spPr/>
        <p:txBody>
          <a:bodyPr/>
          <a:lstStyle/>
          <a:p>
            <a:pPr lvl="0"/>
            <a:r>
              <a:rPr lang="en-US" dirty="0"/>
              <a:t>Obtaining feedback on the </a:t>
            </a:r>
            <a:r>
              <a:rPr lang="en-US" b="1" dirty="0"/>
              <a:t>Ci3T Blueprint A Primary (Tier 1) Plan</a:t>
            </a:r>
            <a:endParaRPr lang="en-US" dirty="0"/>
          </a:p>
        </p:txBody>
      </p:sp>
      <p:pic>
        <p:nvPicPr>
          <p:cNvPr id="9" name="Picture 8" title="Multi-colored paperdolls">
            <a:extLst>
              <a:ext uri="{FF2B5EF4-FFF2-40B4-BE49-F238E27FC236}">
                <a16:creationId xmlns:a16="http://schemas.microsoft.com/office/drawing/2014/main" id="{DEFEAC46-44CE-CB44-97B5-EC586150499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55046"/>
          <a:stretch/>
        </p:blipFill>
        <p:spPr>
          <a:xfrm>
            <a:off x="3995530" y="5426765"/>
            <a:ext cx="5148470" cy="1540566"/>
          </a:xfrm>
          <a:prstGeom prst="rect">
            <a:avLst/>
          </a:prstGeom>
        </p:spPr>
      </p:pic>
      <p:pic>
        <p:nvPicPr>
          <p:cNvPr id="10" name="Picture 9" title="Multi-colored paperdolls">
            <a:extLst>
              <a:ext uri="{FF2B5EF4-FFF2-40B4-BE49-F238E27FC236}">
                <a16:creationId xmlns:a16="http://schemas.microsoft.com/office/drawing/2014/main" id="{4C22EC7D-A353-9D4B-9F9F-4CBD31ACCA73}"/>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7697" t="55046"/>
          <a:stretch/>
        </p:blipFill>
        <p:spPr>
          <a:xfrm>
            <a:off x="-1" y="5426765"/>
            <a:ext cx="4237381" cy="1540566"/>
          </a:xfrm>
          <a:prstGeom prst="rect">
            <a:avLst/>
          </a:prstGeom>
        </p:spPr>
      </p:pic>
    </p:spTree>
    <p:extLst>
      <p:ext uri="{BB962C8B-B14F-4D97-AF65-F5344CB8AC3E}">
        <p14:creationId xmlns:p14="http://schemas.microsoft.com/office/powerpoint/2010/main" val="185134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title"/>
          </p:nvPr>
        </p:nvSpPr>
        <p:spPr/>
        <p:txBody>
          <a:bodyPr/>
          <a:lstStyle/>
          <a:p>
            <a:r>
              <a:rPr lang="en-US"/>
              <a:t>Primary Plan Presentations</a:t>
            </a:r>
            <a:endParaRPr lang="en-US" dirty="0"/>
          </a:p>
        </p:txBody>
      </p:sp>
      <p:sp>
        <p:nvSpPr>
          <p:cNvPr id="28675" name="Content Placeholder 9"/>
          <p:cNvSpPr>
            <a:spLocks noGrp="1"/>
          </p:cNvSpPr>
          <p:nvPr>
            <p:ph sz="quarter" idx="4294967295"/>
          </p:nvPr>
        </p:nvSpPr>
        <p:spPr>
          <a:xfrm>
            <a:off x="628650" y="1493045"/>
            <a:ext cx="7886700" cy="838200"/>
          </a:xfrm>
        </p:spPr>
        <p:txBody>
          <a:bodyPr>
            <a:normAutofit/>
          </a:bodyPr>
          <a:lstStyle/>
          <a:p>
            <a:pPr marL="0" indent="0" eaLnBrk="1" hangingPunct="1">
              <a:buNone/>
            </a:pPr>
            <a:r>
              <a:rPr lang="en-US" sz="2800" dirty="0"/>
              <a:t>How did your faculty and staff perceive the plan? </a:t>
            </a:r>
          </a:p>
        </p:txBody>
      </p:sp>
      <p:graphicFrame>
        <p:nvGraphicFramePr>
          <p:cNvPr id="12" name="Diagram 11"/>
          <p:cNvGraphicFramePr/>
          <p:nvPr>
            <p:extLst>
              <p:ext uri="{D42A27DB-BD31-4B8C-83A1-F6EECF244321}">
                <p14:modId xmlns:p14="http://schemas.microsoft.com/office/powerpoint/2010/main" val="2285658915"/>
              </p:ext>
            </p:extLst>
          </p:nvPr>
        </p:nvGraphicFramePr>
        <p:xfrm>
          <a:off x="838200" y="2133600"/>
          <a:ext cx="7467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010003"/>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83677B5B0B0743AE3E22A6626261DC" ma:contentTypeVersion="13" ma:contentTypeDescription="Create a new document." ma:contentTypeScope="" ma:versionID="d4c0f67cf8c9c6bd8f0e77d6fbb792e8">
  <xsd:schema xmlns:xsd="http://www.w3.org/2001/XMLSchema" xmlns:xs="http://www.w3.org/2001/XMLSchema" xmlns:p="http://schemas.microsoft.com/office/2006/metadata/properties" xmlns:ns2="f117d89c-0b9e-4b5f-a216-a1782ae2e190" xmlns:ns3="b2af0b1c-cec5-42ee-8e19-5b6536638d6b" targetNamespace="http://schemas.microsoft.com/office/2006/metadata/properties" ma:root="true" ma:fieldsID="d9bc0435d63c0baaadb2db34d7e301a4" ns2:_="" ns3:_="">
    <xsd:import namespace="f117d89c-0b9e-4b5f-a216-a1782ae2e190"/>
    <xsd:import namespace="b2af0b1c-cec5-42ee-8e19-5b6536638d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17d89c-0b9e-4b5f-a216-a1782ae2e1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af0b1c-cec5-42ee-8e19-5b6536638d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F893D-D672-4506-90C9-E2B42B77EBDF}"/>
</file>

<file path=customXml/itemProps2.xml><?xml version="1.0" encoding="utf-8"?>
<ds:datastoreItem xmlns:ds="http://schemas.openxmlformats.org/officeDocument/2006/customXml" ds:itemID="{15FD6748-243C-4610-9AF8-A5837FDD8AA5}">
  <ds:schemaRefs>
    <ds:schemaRef ds:uri="http://schemas.microsoft.com/office/infopath/2007/PartnerControls"/>
    <ds:schemaRef ds:uri="http://purl.org/dc/elements/1.1/"/>
    <ds:schemaRef ds:uri="http://schemas.microsoft.com/office/2006/metadata/properties"/>
    <ds:schemaRef ds:uri="15481122-db30-466e-824b-2b0ce99bd3c2"/>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9E9EF083-1736-4437-9DE0-A9D9D1916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6420</TotalTime>
  <Words>5190</Words>
  <Application>Microsoft Office PowerPoint</Application>
  <PresentationFormat>On-screen Show (4:3)</PresentationFormat>
  <Paragraphs>879</Paragraphs>
  <Slides>59</Slides>
  <Notes>53</Notes>
  <HiddenSlides>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AppleSymbols</vt:lpstr>
      <vt:lpstr>Arial</vt:lpstr>
      <vt:lpstr>Calibri</vt:lpstr>
      <vt:lpstr>Calibri Light</vt:lpstr>
      <vt:lpstr>Constantia</vt:lpstr>
      <vt:lpstr>Times New Roman</vt:lpstr>
      <vt:lpstr>Verdana</vt:lpstr>
      <vt:lpstr>Wingdings</vt:lpstr>
      <vt:lpstr>2_Office Theme</vt:lpstr>
      <vt:lpstr>Building Tertiary (Tier 3) Prevention Efforts</vt:lpstr>
      <vt:lpstr>Agenda</vt:lpstr>
      <vt:lpstr>Agenda</vt:lpstr>
      <vt:lpstr>Review and Preview</vt:lpstr>
      <vt:lpstr>Homework: Last time we met…</vt:lpstr>
      <vt:lpstr>Open your school’s folder on dropbox.com</vt:lpstr>
      <vt:lpstr>Open your school’s Google Drive folder online</vt:lpstr>
      <vt:lpstr>How did your faculty and staff perceive the plan?</vt:lpstr>
      <vt:lpstr>Primary Plan Presentations</vt:lpstr>
      <vt:lpstr>Assessing Social Validity</vt:lpstr>
      <vt:lpstr>PowerPoint Presentation</vt:lpstr>
      <vt:lpstr>PowerPoint Presentation</vt:lpstr>
      <vt:lpstr>PowerPoint Presentation</vt:lpstr>
      <vt:lpstr>Primary Intervention Rating Scale</vt:lpstr>
      <vt:lpstr>Primary Intervention Rating Scale Comments</vt:lpstr>
      <vt:lpstr>Primary Intervention Rating Scale Comments</vt:lpstr>
      <vt:lpstr>Primary Intervention Rating Scale Comments</vt:lpstr>
      <vt:lpstr>Primary Intervention Rating Scale Comments</vt:lpstr>
      <vt:lpstr>PIRS Report: Examining Results</vt:lpstr>
      <vt:lpstr>How did your faculty and staff perceive the plan?</vt:lpstr>
      <vt:lpstr>How can we use the Primary Intervention Rating Scale (PIRS) data to revise our Ci3T Blueprint A Primary (Tier 1) Plan?</vt:lpstr>
      <vt:lpstr>Revising Your Ci3T Plan</vt:lpstr>
      <vt:lpstr>PowerPoint Presentation</vt:lpstr>
      <vt:lpstr>Comprehensive, Integrated, Three-Tiered (Ci3T) Model of Prevention: Feedback Form</vt:lpstr>
      <vt:lpstr>How and what should we revise in our school’s Ci3T  Blueprints A-D?</vt:lpstr>
      <vt:lpstr>How do we coordinate supports at the tertiary (Tier 3) level?</vt:lpstr>
      <vt:lpstr>PowerPoint Presentation</vt:lpstr>
      <vt:lpstr> Tertiary (Tier 3) Supports</vt:lpstr>
      <vt:lpstr>Tertiary (Tier 3) Intervention Grid</vt:lpstr>
      <vt:lpstr>Tertiary (Tier 3) Intervention Grid: MS/HS</vt:lpstr>
      <vt:lpstr>A Systematic Approach to Designing Tertiary (Tier 3) Interventions </vt:lpstr>
      <vt:lpstr>PowerPoint Presentation</vt:lpstr>
      <vt:lpstr>A Systematic Approach to Designing Tertiary (Tier 3) Interventions </vt:lpstr>
      <vt:lpstr>Tertiary (Tier 3) Intervention Grid</vt:lpstr>
      <vt:lpstr>PowerPoint Presentation</vt:lpstr>
      <vt:lpstr>PowerPoint Presentation</vt:lpstr>
      <vt:lpstr>A Systematic Approach to Designing Tertiary (Tier 3) Interventions </vt:lpstr>
      <vt:lpstr>Tertiary (Tier 3) Intervention Grid</vt:lpstr>
      <vt:lpstr>Using Data to Consider Interventions – Elem. </vt:lpstr>
      <vt:lpstr>Using Data to Consider Interventions – MS/HS</vt:lpstr>
      <vt:lpstr>In teams of two, refine your tertiary (Tier 3) grid by editing current supports and getting feedback from your colleagues</vt:lpstr>
      <vt:lpstr>PowerPoint Presentation</vt:lpstr>
      <vt:lpstr>Where do we go from here?</vt:lpstr>
      <vt:lpstr>Comprehensive, Integrated, Three-Tiered (Ci3T) Model of Prevention Professional Learning Series</vt:lpstr>
      <vt:lpstr>PowerPoint Presentation</vt:lpstr>
      <vt:lpstr>Comprehensive, Integrated, Three-Tiered (Ci3T) Model of Prevention: Feedback Form</vt:lpstr>
      <vt:lpstr>Please Take a Minute to Get Organized</vt:lpstr>
      <vt:lpstr>Wrap Up and Preview</vt:lpstr>
      <vt:lpstr>Homework</vt:lpstr>
      <vt:lpstr>Homework (cont.)</vt:lpstr>
      <vt:lpstr>PIRS Report Template Slides</vt:lpstr>
      <vt:lpstr>PowerPoint Presentation</vt:lpstr>
      <vt:lpstr>PowerPoint Presentation</vt:lpstr>
      <vt:lpstr>PowerPoint Presentation</vt:lpstr>
      <vt:lpstr>Primary Intervention Rating Scale</vt:lpstr>
      <vt:lpstr>Primary Intervention Rating Scale Comments </vt:lpstr>
      <vt:lpstr>Primary Intervention Rating Scale Comments</vt:lpstr>
      <vt:lpstr>Primary Intervention Rating Scale Comments</vt:lpstr>
      <vt:lpstr>Primary Intervention Rating Scale Comments</vt:lpstr>
    </vt:vector>
  </TitlesOfParts>
  <Company>University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Swogger, Emily Dawn</dc:creator>
  <cp:lastModifiedBy>Austin, Katherine S</cp:lastModifiedBy>
  <cp:revision>169</cp:revision>
  <dcterms:created xsi:type="dcterms:W3CDTF">2015-07-31T16:17:53Z</dcterms:created>
  <dcterms:modified xsi:type="dcterms:W3CDTF">2022-03-29T14:41:28Z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0x010100AA83677B5B0B0743AE3E22A6626261DC</vt:lpwstr>
  </property>
</Properties>
</file>