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4.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5.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7.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charts/chart2.xml" ContentType="application/vnd.openxmlformats-officedocument.drawingml.chart+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charts/chart3.xml" ContentType="application/vnd.openxmlformats-officedocument.drawingml.chart+xml"/>
  <Override PartName="/ppt/notesSlides/notesSlide12.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charts/chart4.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7.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804" r:id="rId5"/>
    <p:sldMasterId id="2147483822" r:id="rId6"/>
    <p:sldMasterId id="2147483881" r:id="rId7"/>
    <p:sldMasterId id="2147483900" r:id="rId8"/>
    <p:sldMasterId id="2147483914" r:id="rId9"/>
  </p:sldMasterIdLst>
  <p:notesMasterIdLst>
    <p:notesMasterId r:id="rId111"/>
  </p:notesMasterIdLst>
  <p:handoutMasterIdLst>
    <p:handoutMasterId r:id="rId112"/>
  </p:handoutMasterIdLst>
  <p:sldIdLst>
    <p:sldId id="257" r:id="rId10"/>
    <p:sldId id="1392" r:id="rId11"/>
    <p:sldId id="269" r:id="rId12"/>
    <p:sldId id="1394" r:id="rId13"/>
    <p:sldId id="1395" r:id="rId14"/>
    <p:sldId id="1396" r:id="rId15"/>
    <p:sldId id="1397" r:id="rId16"/>
    <p:sldId id="1398" r:id="rId17"/>
    <p:sldId id="1455" r:id="rId18"/>
    <p:sldId id="1456" r:id="rId19"/>
    <p:sldId id="1473" r:id="rId20"/>
    <p:sldId id="1479" r:id="rId21"/>
    <p:sldId id="1457" r:id="rId22"/>
    <p:sldId id="1480" r:id="rId23"/>
    <p:sldId id="1481" r:id="rId24"/>
    <p:sldId id="1482" r:id="rId25"/>
    <p:sldId id="1483" r:id="rId26"/>
    <p:sldId id="1399" r:id="rId27"/>
    <p:sldId id="1400" r:id="rId28"/>
    <p:sldId id="747" r:id="rId29"/>
    <p:sldId id="1401" r:id="rId30"/>
    <p:sldId id="855" r:id="rId31"/>
    <p:sldId id="1567" r:id="rId32"/>
    <p:sldId id="1404" r:id="rId33"/>
    <p:sldId id="1564" r:id="rId34"/>
    <p:sldId id="1565" r:id="rId35"/>
    <p:sldId id="1566" r:id="rId36"/>
    <p:sldId id="1408" r:id="rId37"/>
    <p:sldId id="1409" r:id="rId38"/>
    <p:sldId id="1568" r:id="rId39"/>
    <p:sldId id="1411" r:id="rId40"/>
    <p:sldId id="1452" r:id="rId41"/>
    <p:sldId id="1415" r:id="rId42"/>
    <p:sldId id="1416" r:id="rId43"/>
    <p:sldId id="1453" r:id="rId44"/>
    <p:sldId id="894" r:id="rId45"/>
    <p:sldId id="259" r:id="rId46"/>
    <p:sldId id="1419" r:id="rId47"/>
    <p:sldId id="1468" r:id="rId48"/>
    <p:sldId id="911" r:id="rId49"/>
    <p:sldId id="1421" r:id="rId50"/>
    <p:sldId id="1423" r:id="rId51"/>
    <p:sldId id="270" r:id="rId52"/>
    <p:sldId id="281" r:id="rId53"/>
    <p:sldId id="273" r:id="rId54"/>
    <p:sldId id="1558" r:id="rId55"/>
    <p:sldId id="1559" r:id="rId56"/>
    <p:sldId id="1427" r:id="rId57"/>
    <p:sldId id="1428" r:id="rId58"/>
    <p:sldId id="1560" r:id="rId59"/>
    <p:sldId id="1561" r:id="rId60"/>
    <p:sldId id="1429" r:id="rId61"/>
    <p:sldId id="1562" r:id="rId62"/>
    <p:sldId id="1563" r:id="rId63"/>
    <p:sldId id="1556" r:id="rId64"/>
    <p:sldId id="975" r:id="rId65"/>
    <p:sldId id="1053" r:id="rId66"/>
    <p:sldId id="1431" r:id="rId67"/>
    <p:sldId id="1487" r:id="rId68"/>
    <p:sldId id="1432" r:id="rId69"/>
    <p:sldId id="1420" r:id="rId70"/>
    <p:sldId id="1433" r:id="rId71"/>
    <p:sldId id="1434" r:id="rId72"/>
    <p:sldId id="1435" r:id="rId73"/>
    <p:sldId id="1436" r:id="rId74"/>
    <p:sldId id="1552" r:id="rId75"/>
    <p:sldId id="1439" r:id="rId76"/>
    <p:sldId id="1553" r:id="rId77"/>
    <p:sldId id="1546" r:id="rId78"/>
    <p:sldId id="1550" r:id="rId79"/>
    <p:sldId id="986" r:id="rId80"/>
    <p:sldId id="1488" r:id="rId81"/>
    <p:sldId id="1440" r:id="rId82"/>
    <p:sldId id="1441" r:id="rId83"/>
    <p:sldId id="1442" r:id="rId84"/>
    <p:sldId id="1443" r:id="rId85"/>
    <p:sldId id="988" r:id="rId86"/>
    <p:sldId id="989" r:id="rId87"/>
    <p:sldId id="990" r:id="rId88"/>
    <p:sldId id="991" r:id="rId89"/>
    <p:sldId id="982" r:id="rId90"/>
    <p:sldId id="1007" r:id="rId91"/>
    <p:sldId id="992" r:id="rId92"/>
    <p:sldId id="993" r:id="rId93"/>
    <p:sldId id="994" r:id="rId94"/>
    <p:sldId id="1465" r:id="rId95"/>
    <p:sldId id="835" r:id="rId96"/>
    <p:sldId id="1006" r:id="rId97"/>
    <p:sldId id="1444" r:id="rId98"/>
    <p:sldId id="1320" r:id="rId99"/>
    <p:sldId id="1571" r:id="rId100"/>
    <p:sldId id="1494" r:id="rId101"/>
    <p:sldId id="1451" r:id="rId102"/>
    <p:sldId id="1466" r:id="rId103"/>
    <p:sldId id="863" r:id="rId104"/>
    <p:sldId id="1058" r:id="rId105"/>
    <p:sldId id="997" r:id="rId106"/>
    <p:sldId id="1325" r:id="rId107"/>
    <p:sldId id="1326" r:id="rId108"/>
    <p:sldId id="1454" r:id="rId109"/>
    <p:sldId id="1327" r:id="rId11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0002"/>
    <a:srgbClr val="FF9933"/>
    <a:srgbClr val="FFB793"/>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42" autoAdjust="0"/>
    <p:restoredTop sz="94660"/>
  </p:normalViewPr>
  <p:slideViewPr>
    <p:cSldViewPr snapToGrid="0">
      <p:cViewPr varScale="1">
        <p:scale>
          <a:sx n="108" d="100"/>
          <a:sy n="108" d="100"/>
        </p:scale>
        <p:origin x="384" y="120"/>
      </p:cViewPr>
      <p:guideLst/>
    </p:cSldViewPr>
  </p:slideViewPr>
  <p:notesTextViewPr>
    <p:cViewPr>
      <p:scale>
        <a:sx n="1" d="1"/>
        <a:sy n="1" d="1"/>
      </p:scale>
      <p:origin x="0" y="0"/>
    </p:cViewPr>
  </p:notesTextViewPr>
  <p:sorterViewPr>
    <p:cViewPr>
      <p:scale>
        <a:sx n="100" d="100"/>
        <a:sy n="100" d="100"/>
      </p:scale>
      <p:origin x="0" y="-1318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handoutMaster" Target="handoutMasters/handoutMaster1.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5" Type="http://schemas.openxmlformats.org/officeDocument/2006/relationships/slideMaster" Target="slideMasters/slideMaster2.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presProps" Target="presProps.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slide" Target="slides/slide99.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slide" Target="slides/slide97.xml"/><Relationship Id="rId114" Type="http://schemas.openxmlformats.org/officeDocument/2006/relationships/viewProps" Target="viewProp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theme" Target="theme/theme1.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customXml" Target="../customXml/item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coxml\Documents\FABIs\Copy%20of%20harry%20excel%20data-1.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F14</c:v>
                </c:pt>
                <c:pt idx="1">
                  <c:v>F15</c:v>
                </c:pt>
                <c:pt idx="2">
                  <c:v>F16</c:v>
                </c:pt>
                <c:pt idx="3">
                  <c:v>F17</c:v>
                </c:pt>
                <c:pt idx="4">
                  <c:v>F18</c:v>
                </c:pt>
                <c:pt idx="5">
                  <c:v>F19</c:v>
                </c:pt>
                <c:pt idx="6">
                  <c:v>F20</c:v>
                </c:pt>
                <c:pt idx="7">
                  <c:v>F21</c:v>
                </c:pt>
              </c:strCache>
            </c:strRef>
          </c:cat>
          <c:val>
            <c:numRef>
              <c:f>Sheet1!$B$2:$B$9</c:f>
              <c:numCache>
                <c:formatCode>0.00%</c:formatCode>
                <c:ptCount val="8"/>
                <c:pt idx="0">
                  <c:v>0.55610000000000004</c:v>
                </c:pt>
                <c:pt idx="1">
                  <c:v>0.5141</c:v>
                </c:pt>
                <c:pt idx="2">
                  <c:v>0.58441558441558439</c:v>
                </c:pt>
                <c:pt idx="3">
                  <c:v>0.67105263157894735</c:v>
                </c:pt>
                <c:pt idx="4">
                  <c:v>0.59471365638766516</c:v>
                </c:pt>
                <c:pt idx="5">
                  <c:v>0.62871287128712872</c:v>
                </c:pt>
                <c:pt idx="6">
                  <c:v>0.80220000000000002</c:v>
                </c:pt>
                <c:pt idx="7">
                  <c:v>0.71730000000000005</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F14</c:v>
                </c:pt>
                <c:pt idx="1">
                  <c:v>F15</c:v>
                </c:pt>
                <c:pt idx="2">
                  <c:v>F16</c:v>
                </c:pt>
                <c:pt idx="3">
                  <c:v>F17</c:v>
                </c:pt>
                <c:pt idx="4">
                  <c:v>F18</c:v>
                </c:pt>
                <c:pt idx="5">
                  <c:v>F19</c:v>
                </c:pt>
                <c:pt idx="6">
                  <c:v>F20</c:v>
                </c:pt>
                <c:pt idx="7">
                  <c:v>F21</c:v>
                </c:pt>
              </c:strCache>
            </c:strRef>
          </c:cat>
          <c:val>
            <c:numRef>
              <c:f>Sheet1!$C$2:$C$9</c:f>
              <c:numCache>
                <c:formatCode>0.00%</c:formatCode>
                <c:ptCount val="8"/>
                <c:pt idx="0">
                  <c:v>0.26529999999999998</c:v>
                </c:pt>
                <c:pt idx="1">
                  <c:v>0.29380000000000001</c:v>
                </c:pt>
                <c:pt idx="2">
                  <c:v>0.26406926406926406</c:v>
                </c:pt>
                <c:pt idx="3">
                  <c:v>0.17982456140350878</c:v>
                </c:pt>
                <c:pt idx="4">
                  <c:v>0.22907488986784141</c:v>
                </c:pt>
                <c:pt idx="5">
                  <c:v>0.20792079207920791</c:v>
                </c:pt>
                <c:pt idx="6">
                  <c:v>0.1429</c:v>
                </c:pt>
                <c:pt idx="7">
                  <c:v>0.1832</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F14</c:v>
                </c:pt>
                <c:pt idx="1">
                  <c:v>F15</c:v>
                </c:pt>
                <c:pt idx="2">
                  <c:v>F16</c:v>
                </c:pt>
                <c:pt idx="3">
                  <c:v>F17</c:v>
                </c:pt>
                <c:pt idx="4">
                  <c:v>F18</c:v>
                </c:pt>
                <c:pt idx="5">
                  <c:v>F19</c:v>
                </c:pt>
                <c:pt idx="6">
                  <c:v>F20</c:v>
                </c:pt>
                <c:pt idx="7">
                  <c:v>F21</c:v>
                </c:pt>
              </c:strCache>
            </c:strRef>
          </c:cat>
          <c:val>
            <c:numRef>
              <c:f>Sheet1!$D$2:$D$9</c:f>
              <c:numCache>
                <c:formatCode>0.00%</c:formatCode>
                <c:ptCount val="8"/>
                <c:pt idx="0">
                  <c:v>0.17860000000000001</c:v>
                </c:pt>
                <c:pt idx="1">
                  <c:v>0.19209999999999999</c:v>
                </c:pt>
                <c:pt idx="2">
                  <c:v>0.15151515151515152</c:v>
                </c:pt>
                <c:pt idx="3">
                  <c:v>0.14912280701754385</c:v>
                </c:pt>
                <c:pt idx="4">
                  <c:v>0.1762114537444934</c:v>
                </c:pt>
                <c:pt idx="5">
                  <c:v>0.16336633663366337</c:v>
                </c:pt>
                <c:pt idx="6">
                  <c:v>5.4899999999999997E-2</c:v>
                </c:pt>
                <c:pt idx="7">
                  <c:v>9.9500000000000005E-2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F14</c:v>
                </c:pt>
                <c:pt idx="1">
                  <c:v>F15</c:v>
                </c:pt>
                <c:pt idx="2">
                  <c:v>F16</c:v>
                </c:pt>
                <c:pt idx="3">
                  <c:v>F17</c:v>
                </c:pt>
                <c:pt idx="4">
                  <c:v>F18</c:v>
                </c:pt>
                <c:pt idx="5">
                  <c:v>F19</c:v>
                </c:pt>
                <c:pt idx="6">
                  <c:v>F20</c:v>
                </c:pt>
                <c:pt idx="7">
                  <c:v>F21</c:v>
                </c:pt>
              </c:strCache>
            </c:strRef>
          </c:cat>
          <c:val>
            <c:numRef>
              <c:f>Sheet1!$B$2:$B$9</c:f>
              <c:numCache>
                <c:formatCode>0.00%</c:formatCode>
                <c:ptCount val="8"/>
                <c:pt idx="0">
                  <c:v>0.49489795918367346</c:v>
                </c:pt>
                <c:pt idx="1">
                  <c:v>0.57062146892655363</c:v>
                </c:pt>
                <c:pt idx="2">
                  <c:v>0.58874458874458879</c:v>
                </c:pt>
                <c:pt idx="3">
                  <c:v>0.67105263157894735</c:v>
                </c:pt>
                <c:pt idx="4">
                  <c:v>0.65198237885462551</c:v>
                </c:pt>
                <c:pt idx="5">
                  <c:v>0.63366336633663367</c:v>
                </c:pt>
                <c:pt idx="6">
                  <c:v>0.75270000000000004</c:v>
                </c:pt>
                <c:pt idx="7">
                  <c:v>0.7016</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F14</c:v>
                </c:pt>
                <c:pt idx="1">
                  <c:v>F15</c:v>
                </c:pt>
                <c:pt idx="2">
                  <c:v>F16</c:v>
                </c:pt>
                <c:pt idx="3">
                  <c:v>F17</c:v>
                </c:pt>
                <c:pt idx="4">
                  <c:v>F18</c:v>
                </c:pt>
                <c:pt idx="5">
                  <c:v>F19</c:v>
                </c:pt>
                <c:pt idx="6">
                  <c:v>F20</c:v>
                </c:pt>
                <c:pt idx="7">
                  <c:v>F21</c:v>
                </c:pt>
              </c:strCache>
            </c:strRef>
          </c:cat>
          <c:val>
            <c:numRef>
              <c:f>Sheet1!$C$2:$C$9</c:f>
              <c:numCache>
                <c:formatCode>0.00%</c:formatCode>
                <c:ptCount val="8"/>
                <c:pt idx="0">
                  <c:v>0.19387755102040816</c:v>
                </c:pt>
                <c:pt idx="1">
                  <c:v>0.16949152542372881</c:v>
                </c:pt>
                <c:pt idx="2">
                  <c:v>0.19913419913419914</c:v>
                </c:pt>
                <c:pt idx="3">
                  <c:v>0.19298245614035087</c:v>
                </c:pt>
                <c:pt idx="4">
                  <c:v>0.16299559471365638</c:v>
                </c:pt>
                <c:pt idx="5">
                  <c:v>0.17326732673267325</c:v>
                </c:pt>
                <c:pt idx="6">
                  <c:v>0.1484</c:v>
                </c:pt>
                <c:pt idx="7">
                  <c:v>0.1623</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F14</c:v>
                </c:pt>
                <c:pt idx="1">
                  <c:v>F15</c:v>
                </c:pt>
                <c:pt idx="2">
                  <c:v>F16</c:v>
                </c:pt>
                <c:pt idx="3">
                  <c:v>F17</c:v>
                </c:pt>
                <c:pt idx="4">
                  <c:v>F18</c:v>
                </c:pt>
                <c:pt idx="5">
                  <c:v>F19</c:v>
                </c:pt>
                <c:pt idx="6">
                  <c:v>F20</c:v>
                </c:pt>
                <c:pt idx="7">
                  <c:v>F21</c:v>
                </c:pt>
              </c:strCache>
            </c:strRef>
          </c:cat>
          <c:val>
            <c:numRef>
              <c:f>Sheet1!$D$2:$D$9</c:f>
              <c:numCache>
                <c:formatCode>0.00%</c:formatCode>
                <c:ptCount val="8"/>
                <c:pt idx="0">
                  <c:v>0.31122448979591838</c:v>
                </c:pt>
                <c:pt idx="1">
                  <c:v>0.25988700564971751</c:v>
                </c:pt>
                <c:pt idx="2">
                  <c:v>0.21212121212121213</c:v>
                </c:pt>
                <c:pt idx="3">
                  <c:v>0.13596491228070176</c:v>
                </c:pt>
                <c:pt idx="4">
                  <c:v>0.18502202643171806</c:v>
                </c:pt>
                <c:pt idx="5">
                  <c:v>0.19306930693069307</c:v>
                </c:pt>
                <c:pt idx="6">
                  <c:v>9.8900000000000002E-2</c:v>
                </c:pt>
                <c:pt idx="7">
                  <c:v>0.1361</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605425229522701"/>
          <c:y val="9.0645669291338604E-2"/>
          <c:w val="0.70773948174808499"/>
          <c:h val="0.79923534558180198"/>
        </c:manualLayout>
      </c:layout>
      <c:barChart>
        <c:barDir val="col"/>
        <c:grouping val="percentStacked"/>
        <c:varyColors val="0"/>
        <c:ser>
          <c:idx val="0"/>
          <c:order val="0"/>
          <c:tx>
            <c:strRef>
              <c:f>Sheet1!$A$2</c:f>
              <c:strCache>
                <c:ptCount val="1"/>
                <c:pt idx="0">
                  <c:v>Low</c:v>
                </c:pt>
              </c:strCache>
            </c:strRef>
          </c:tx>
          <c:spPr>
            <a:solidFill>
              <a:srgbClr val="00B050"/>
            </a:solidFill>
            <a:ln w="10489">
              <a:solidFill>
                <a:schemeClr val="tx1"/>
              </a:solidFill>
              <a:prstDash val="solid"/>
            </a:ln>
          </c:spPr>
          <c:invertIfNegative val="0"/>
          <c:dLbls>
            <c:dLbl>
              <c:idx val="0"/>
              <c:layout>
                <c:manualLayout>
                  <c:x val="2.9866667670061299E-3"/>
                  <c:y val="-2.7742389847421199E-3"/>
                </c:manualLayout>
              </c:layout>
              <c:tx>
                <c:rich>
                  <a:bodyPr/>
                  <a:lstStyle/>
                  <a:p>
                    <a:r>
                      <a:rPr lang="en-US" b="1">
                        <a:solidFill>
                          <a:schemeClr val="bg1"/>
                        </a:solidFill>
                      </a:rPr>
                      <a:t>77.00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2D3D-4E2C-A007-C9FA7878365F}"/>
                </c:ext>
              </c:extLst>
            </c:dLbl>
            <c:dLbl>
              <c:idx val="1"/>
              <c:layout>
                <c:manualLayout>
                  <c:x val="1.4933333835030599E-3"/>
                  <c:y val="3.0516628832163301E-2"/>
                </c:manualLayout>
              </c:layout>
              <c:tx>
                <c:rich>
                  <a:bodyPr/>
                  <a:lstStyle/>
                  <a:p>
                    <a:r>
                      <a:rPr lang="en-US" b="1">
                        <a:solidFill>
                          <a:schemeClr val="bg1"/>
                        </a:solidFill>
                      </a:rPr>
                      <a:t>86.00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2D3D-4E2C-A007-C9FA7878365F}"/>
                </c:ext>
              </c:extLst>
            </c:dLbl>
            <c:dLbl>
              <c:idx val="2"/>
              <c:layout>
                <c:manualLayout>
                  <c:x val="0"/>
                  <c:y val="3.0516628832163301E-2"/>
                </c:manualLayout>
              </c:layout>
              <c:tx>
                <c:rich>
                  <a:bodyPr/>
                  <a:lstStyle/>
                  <a:p>
                    <a:r>
                      <a:rPr lang="en-US" b="1">
                        <a:solidFill>
                          <a:schemeClr val="bg1"/>
                        </a:solidFill>
                      </a:rPr>
                      <a:t>86.50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2D3D-4E2C-A007-C9FA7878365F}"/>
                </c:ext>
              </c:extLst>
            </c:dLbl>
            <c:dLbl>
              <c:idx val="3"/>
              <c:layout>
                <c:manualLayout>
                  <c:x val="4.4800001505092496E-3"/>
                  <c:y val="5.2710540710100298E-2"/>
                </c:manualLayout>
              </c:layout>
              <c:tx>
                <c:rich>
                  <a:bodyPr/>
                  <a:lstStyle/>
                  <a:p>
                    <a:r>
                      <a:rPr lang="en-US" b="1">
                        <a:solidFill>
                          <a:schemeClr val="bg1"/>
                        </a:solidFill>
                      </a:rPr>
                      <a:t>89.79</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2D3D-4E2C-A007-C9FA7878365F}"/>
                </c:ext>
              </c:extLst>
            </c:dLbl>
            <c:dLbl>
              <c:idx val="4"/>
              <c:layout>
                <c:manualLayout>
                  <c:x val="4.4800001505091898E-3"/>
                  <c:y val="6.9355974618553098E-2"/>
                </c:manualLayout>
              </c:layout>
              <c:tx>
                <c:rich>
                  <a:bodyPr/>
                  <a:lstStyle/>
                  <a:p>
                    <a:r>
                      <a:rPr lang="en-US" b="1">
                        <a:solidFill>
                          <a:schemeClr val="bg1"/>
                        </a:solidFill>
                      </a:rPr>
                      <a:t>93.08</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2D3D-4E2C-A007-C9FA7878365F}"/>
                </c:ext>
              </c:extLst>
            </c:dLbl>
            <c:dLbl>
              <c:idx val="5"/>
              <c:layout>
                <c:manualLayout>
                  <c:x val="4.4800001505091898E-3"/>
                  <c:y val="6.3807496649068804E-2"/>
                </c:manualLayout>
              </c:layout>
              <c:tx>
                <c:rich>
                  <a:bodyPr/>
                  <a:lstStyle/>
                  <a:p>
                    <a:r>
                      <a:rPr lang="en-US" b="1">
                        <a:solidFill>
                          <a:schemeClr val="bg1"/>
                        </a:solidFill>
                      </a:rPr>
                      <a:t>90.55</a:t>
                    </a:r>
                    <a:endParaRPr lang="en-US"/>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2D3D-4E2C-A007-C9FA7878365F}"/>
                </c:ext>
              </c:extLst>
            </c:dLbl>
            <c:dLbl>
              <c:idx val="6"/>
              <c:layout>
                <c:manualLayout>
                  <c:x val="4.48003421335168E-3"/>
                  <c:y val="7.2130177398671794E-2"/>
                </c:manualLayout>
              </c:layout>
              <c:tx>
                <c:rich>
                  <a:bodyPr/>
                  <a:lstStyle/>
                  <a:p>
                    <a:r>
                      <a:rPr lang="en-US" b="1">
                        <a:solidFill>
                          <a:schemeClr val="bg1"/>
                        </a:solidFill>
                      </a:rPr>
                      <a:t>92.56</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2D3D-4E2C-A007-C9FA7878365F}"/>
                </c:ext>
              </c:extLst>
            </c:dLbl>
            <c:dLbl>
              <c:idx val="7"/>
              <c:layout>
                <c:manualLayout>
                  <c:x val="1.5191241654959099E-3"/>
                  <c:y val="7.1978502687164103E-2"/>
                </c:manualLayout>
              </c:layout>
              <c:tx>
                <c:rich>
                  <a:bodyPr/>
                  <a:lstStyle/>
                  <a:p>
                    <a:r>
                      <a:rPr lang="en-US" b="1">
                        <a:solidFill>
                          <a:schemeClr val="bg1"/>
                        </a:solidFill>
                      </a:rPr>
                      <a:t>94.28</a:t>
                    </a:r>
                    <a:endParaRPr lang="en-US"/>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2D3D-4E2C-A007-C9FA7878365F}"/>
                </c:ext>
              </c:extLst>
            </c:dLbl>
            <c:dLbl>
              <c:idx val="8"/>
              <c:tx>
                <c:rich>
                  <a:bodyPr/>
                  <a:lstStyle/>
                  <a:p>
                    <a:r>
                      <a:rPr lang="en-US"/>
                      <a:t>91.25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2D3D-4E2C-A007-C9FA7878365F}"/>
                </c:ext>
              </c:extLst>
            </c:dLbl>
            <c:spPr>
              <a:noFill/>
              <a:ln w="20978">
                <a:noFill/>
              </a:ln>
            </c:spPr>
            <c:txPr>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Sheet1!$B$2:$J$2</c:f>
              <c:numCache>
                <c:formatCode>0.00%</c:formatCode>
                <c:ptCount val="9"/>
                <c:pt idx="0">
                  <c:v>0.77</c:v>
                </c:pt>
                <c:pt idx="1">
                  <c:v>0.86</c:v>
                </c:pt>
                <c:pt idx="2">
                  <c:v>0.86</c:v>
                </c:pt>
                <c:pt idx="3">
                  <c:v>0.89790000000000003</c:v>
                </c:pt>
                <c:pt idx="4">
                  <c:v>0.93079999999999996</c:v>
                </c:pt>
                <c:pt idx="5">
                  <c:v>0.90549999999999997</c:v>
                </c:pt>
                <c:pt idx="6">
                  <c:v>0.92559999999999998</c:v>
                </c:pt>
                <c:pt idx="7">
                  <c:v>0.94279999999999997</c:v>
                </c:pt>
                <c:pt idx="8">
                  <c:v>0.91249999999999998</c:v>
                </c:pt>
              </c:numCache>
            </c:numRef>
          </c:val>
          <c:extLst>
            <c:ext xmlns:c16="http://schemas.microsoft.com/office/drawing/2014/chart" uri="{C3380CC4-5D6E-409C-BE32-E72D297353CC}">
              <c16:uniqueId val="{00000009-2D3D-4E2C-A007-C9FA7878365F}"/>
            </c:ext>
          </c:extLst>
        </c:ser>
        <c:ser>
          <c:idx val="1"/>
          <c:order val="1"/>
          <c:tx>
            <c:strRef>
              <c:f>Sheet1!$A$3</c:f>
              <c:strCache>
                <c:ptCount val="1"/>
                <c:pt idx="0">
                  <c:v>Moderate</c:v>
                </c:pt>
              </c:strCache>
            </c:strRef>
          </c:tx>
          <c:spPr>
            <a:solidFill>
              <a:srgbClr val="FFFF00"/>
            </a:solidFill>
            <a:ln w="10489">
              <a:solidFill>
                <a:schemeClr val="bg1">
                  <a:lumMod val="65000"/>
                </a:schemeClr>
              </a:solidFill>
              <a:prstDash val="solid"/>
            </a:ln>
          </c:spPr>
          <c:invertIfNegative val="0"/>
          <c:dLbls>
            <c:dLbl>
              <c:idx val="0"/>
              <c:layout>
                <c:manualLayout>
                  <c:x val="-4.4001372235109599E-3"/>
                  <c:y val="-1.9047619047619001E-2"/>
                </c:manualLayout>
              </c:layout>
              <c:tx>
                <c:rich>
                  <a:bodyPr/>
                  <a:lstStyle/>
                  <a:p>
                    <a:r>
                      <a:rPr lang="en-US"/>
                      <a:t>17.00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2D3D-4E2C-A007-C9FA7878365F}"/>
                </c:ext>
              </c:extLst>
            </c:dLbl>
            <c:dLbl>
              <c:idx val="1"/>
              <c:layout>
                <c:manualLayout>
                  <c:x val="1.0222334760022201E-3"/>
                  <c:y val="0"/>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2D3D-4E2C-A007-C9FA7878365F}"/>
                </c:ext>
              </c:extLst>
            </c:dLbl>
            <c:dLbl>
              <c:idx val="2"/>
              <c:layout>
                <c:manualLayout>
                  <c:x val="3.7732381481360498E-3"/>
                  <c:y val="-3.1746031746031698E-3"/>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2D3D-4E2C-A007-C9FA7878365F}"/>
                </c:ext>
              </c:extLst>
            </c:dLbl>
            <c:dLbl>
              <c:idx val="3"/>
              <c:layout>
                <c:manualLayout>
                  <c:x val="5.9733335340122597E-3"/>
                  <c:y val="-2.7742389847421199E-3"/>
                </c:manualLayout>
              </c:layout>
              <c:tx>
                <c:rich>
                  <a:bodyPr/>
                  <a:lstStyle/>
                  <a:p>
                    <a:r>
                      <a:rPr lang="en-US"/>
                      <a:t>7.87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2D3D-4E2C-A007-C9FA7878365F}"/>
                </c:ext>
              </c:extLst>
            </c:dLbl>
            <c:dLbl>
              <c:idx val="4"/>
              <c:tx>
                <c:rich>
                  <a:bodyPr/>
                  <a:lstStyle/>
                  <a:p>
                    <a:r>
                      <a:rPr lang="en-US"/>
                      <a:t>6.29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2D3D-4E2C-A007-C9FA7878365F}"/>
                </c:ext>
              </c:extLst>
            </c:dLbl>
            <c:dLbl>
              <c:idx val="5"/>
              <c:tx>
                <c:rich>
                  <a:bodyPr/>
                  <a:lstStyle/>
                  <a:p>
                    <a:r>
                      <a:rPr lang="en-US"/>
                      <a:t>7.77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2D3D-4E2C-A007-C9FA7878365F}"/>
                </c:ext>
              </c:extLst>
            </c:dLbl>
            <c:dLbl>
              <c:idx val="6"/>
              <c:tx>
                <c:rich>
                  <a:bodyPr/>
                  <a:lstStyle/>
                  <a:p>
                    <a:r>
                      <a:rPr lang="en-US"/>
                      <a:t>6.11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2D3D-4E2C-A007-C9FA7878365F}"/>
                </c:ext>
              </c:extLst>
            </c:dLbl>
            <c:dLbl>
              <c:idx val="7"/>
              <c:tx>
                <c:rich>
                  <a:bodyPr/>
                  <a:lstStyle/>
                  <a:p>
                    <a:r>
                      <a:rPr lang="en-US"/>
                      <a:t>3.58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1-2D3D-4E2C-A007-C9FA7878365F}"/>
                </c:ext>
              </c:extLst>
            </c:dLbl>
            <c:dLbl>
              <c:idx val="8"/>
              <c:tx>
                <c:rich>
                  <a:bodyPr/>
                  <a:lstStyle/>
                  <a:p>
                    <a:r>
                      <a:rPr lang="en-US"/>
                      <a:t>6.35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Sheet1!$B$3:$J$3</c:f>
              <c:numCache>
                <c:formatCode>0.00%</c:formatCode>
                <c:ptCount val="9"/>
                <c:pt idx="0">
                  <c:v>0.17</c:v>
                </c:pt>
                <c:pt idx="1">
                  <c:v>0.11</c:v>
                </c:pt>
                <c:pt idx="2">
                  <c:v>0.11</c:v>
                </c:pt>
                <c:pt idx="3">
                  <c:v>7.8700000000000006E-2</c:v>
                </c:pt>
                <c:pt idx="4">
                  <c:v>6.2899999999999998E-2</c:v>
                </c:pt>
                <c:pt idx="5">
                  <c:v>7.7700000000000005E-2</c:v>
                </c:pt>
                <c:pt idx="6">
                  <c:v>6.1100000000000002E-2</c:v>
                </c:pt>
                <c:pt idx="7">
                  <c:v>3.5799999999999998E-2</c:v>
                </c:pt>
                <c:pt idx="8">
                  <c:v>6.3500000000000001E-2</c:v>
                </c:pt>
              </c:numCache>
            </c:numRef>
          </c:val>
          <c:extLst>
            <c:ext xmlns:c16="http://schemas.microsoft.com/office/drawing/2014/chart" uri="{C3380CC4-5D6E-409C-BE32-E72D297353CC}">
              <c16:uniqueId val="{00000013-2D3D-4E2C-A007-C9FA7878365F}"/>
            </c:ext>
          </c:extLst>
        </c:ser>
        <c:ser>
          <c:idx val="2"/>
          <c:order val="2"/>
          <c:tx>
            <c:strRef>
              <c:f>Sheet1!$A$4</c:f>
              <c:strCache>
                <c:ptCount val="1"/>
                <c:pt idx="0">
                  <c:v>High</c:v>
                </c:pt>
              </c:strCache>
            </c:strRef>
          </c:tx>
          <c:spPr>
            <a:solidFill>
              <a:srgbClr val="FF0000"/>
            </a:solidFill>
            <a:ln w="10489">
              <a:solidFill>
                <a:schemeClr val="tx1"/>
              </a:solidFill>
              <a:prstDash val="solid"/>
            </a:ln>
          </c:spPr>
          <c:invertIfNegative val="0"/>
          <c:dLbls>
            <c:dLbl>
              <c:idx val="0"/>
              <c:layout>
                <c:manualLayout>
                  <c:x val="0"/>
                  <c:y val="-4.1596638380224697E-2"/>
                </c:manualLayout>
              </c:layout>
              <c:tx>
                <c:rich>
                  <a:bodyPr/>
                  <a:lstStyle/>
                  <a:p>
                    <a:r>
                      <a:rPr lang="en-US"/>
                      <a:t>6.00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4-2D3D-4E2C-A007-C9FA7878365F}"/>
                </c:ext>
              </c:extLst>
            </c:dLbl>
            <c:dLbl>
              <c:idx val="1"/>
              <c:layout>
                <c:manualLayout>
                  <c:x val="2.73752478090774E-17"/>
                  <c:y val="-3.3277310704179802E-2"/>
                </c:manualLayout>
              </c:layout>
              <c:tx>
                <c:rich>
                  <a:bodyPr/>
                  <a:lstStyle/>
                  <a:p>
                    <a:r>
                      <a:rPr lang="en-US"/>
                      <a:t>3.00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5-2D3D-4E2C-A007-C9FA7878365F}"/>
                </c:ext>
              </c:extLst>
            </c:dLbl>
            <c:dLbl>
              <c:idx val="2"/>
              <c:layout>
                <c:manualLayout>
                  <c:x val="0"/>
                  <c:y val="-3.05042014788315E-2"/>
                </c:manualLayout>
              </c:layout>
              <c:tx>
                <c:rich>
                  <a:bodyPr/>
                  <a:lstStyle/>
                  <a:p>
                    <a:r>
                      <a:rPr lang="en-US"/>
                      <a:t>2.50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6-2D3D-4E2C-A007-C9FA7878365F}"/>
                </c:ext>
              </c:extLst>
            </c:dLbl>
            <c:dLbl>
              <c:idx val="3"/>
              <c:layout>
                <c:manualLayout>
                  <c:x val="2.3021340476930499E-4"/>
                  <c:y val="-2.6660934118567198E-2"/>
                </c:manualLayout>
              </c:layout>
              <c:tx>
                <c:rich>
                  <a:bodyPr/>
                  <a:lstStyle/>
                  <a:p>
                    <a:r>
                      <a:rPr lang="en-US"/>
                      <a:t>2.34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7-2D3D-4E2C-A007-C9FA7878365F}"/>
                </c:ext>
              </c:extLst>
            </c:dLbl>
            <c:dLbl>
              <c:idx val="4"/>
              <c:layout>
                <c:manualLayout>
                  <c:x val="-5.6808086535891603E-4"/>
                  <c:y val="-2.4269912470988801E-2"/>
                </c:manualLayout>
              </c:layout>
              <c:tx>
                <c:rich>
                  <a:bodyPr/>
                  <a:lstStyle/>
                  <a:p>
                    <a:r>
                      <a:rPr lang="en-US"/>
                      <a:t>0.63</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8-2D3D-4E2C-A007-C9FA7878365F}"/>
                </c:ext>
              </c:extLst>
            </c:dLbl>
            <c:dLbl>
              <c:idx val="5"/>
              <c:layout>
                <c:manualLayout>
                  <c:x val="-1.68956416064052E-4"/>
                  <c:y val="-2.2361086333877501E-2"/>
                </c:manualLayout>
              </c:layout>
              <c:tx>
                <c:rich>
                  <a:bodyPr/>
                  <a:lstStyle/>
                  <a:p>
                    <a:r>
                      <a:rPr lang="en-US"/>
                      <a:t>1.68</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9-2D3D-4E2C-A007-C9FA7878365F}"/>
                </c:ext>
              </c:extLst>
            </c:dLbl>
            <c:dLbl>
              <c:idx val="6"/>
              <c:layout>
                <c:manualLayout>
                  <c:x val="-1.4933301603545701E-3"/>
                  <c:y val="-2.2212823250097099E-2"/>
                </c:manualLayout>
              </c:layout>
              <c:tx>
                <c:rich>
                  <a:bodyPr/>
                  <a:lstStyle/>
                  <a:p>
                    <a:r>
                      <a:rPr lang="en-US"/>
                      <a:t>1.34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A-2D3D-4E2C-A007-C9FA7878365F}"/>
                </c:ext>
              </c:extLst>
            </c:dLbl>
            <c:dLbl>
              <c:idx val="7"/>
              <c:layout>
                <c:manualLayout>
                  <c:x val="4.19430195706864E-4"/>
                  <c:y val="-2.7173353330833701E-2"/>
                </c:manualLayout>
              </c:layout>
              <c:tx>
                <c:rich>
                  <a:bodyPr/>
                  <a:lstStyle/>
                  <a:p>
                    <a:r>
                      <a:rPr lang="en-US"/>
                      <a:t>2.15</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B-2D3D-4E2C-A007-C9FA7878365F}"/>
                </c:ext>
              </c:extLst>
            </c:dLbl>
            <c:dLbl>
              <c:idx val="8"/>
              <c:layout>
                <c:manualLayout>
                  <c:x val="0"/>
                  <c:y val="-2.8571428571428598E-2"/>
                </c:manualLayout>
              </c:layout>
              <c:tx>
                <c:rich>
                  <a:bodyPr/>
                  <a:lstStyle/>
                  <a:p>
                    <a:r>
                      <a:rPr lang="en-US"/>
                      <a:t>2.40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C-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Sheet1!$B$4:$J$4</c:f>
              <c:numCache>
                <c:formatCode>0.00%</c:formatCode>
                <c:ptCount val="9"/>
                <c:pt idx="0">
                  <c:v>0.06</c:v>
                </c:pt>
                <c:pt idx="1">
                  <c:v>0.03</c:v>
                </c:pt>
                <c:pt idx="2">
                  <c:v>0.03</c:v>
                </c:pt>
                <c:pt idx="3">
                  <c:v>2.3400000000000001E-2</c:v>
                </c:pt>
                <c:pt idx="4">
                  <c:v>6.3E-3</c:v>
                </c:pt>
                <c:pt idx="5">
                  <c:v>1.6799999999999999E-2</c:v>
                </c:pt>
                <c:pt idx="6">
                  <c:v>1.34E-2</c:v>
                </c:pt>
                <c:pt idx="7">
                  <c:v>2.1499999999999998E-2</c:v>
                </c:pt>
                <c:pt idx="8">
                  <c:v>2.4E-2</c:v>
                </c:pt>
              </c:numCache>
            </c:numRef>
          </c:val>
          <c:extLst>
            <c:ext xmlns:c16="http://schemas.microsoft.com/office/drawing/2014/chart" uri="{C3380CC4-5D6E-409C-BE32-E72D297353CC}">
              <c16:uniqueId val="{0000001D-2D3D-4E2C-A007-C9FA7878365F}"/>
            </c:ext>
          </c:extLst>
        </c:ser>
        <c:dLbls>
          <c:showLegendKey val="0"/>
          <c:showVal val="0"/>
          <c:showCatName val="0"/>
          <c:showSerName val="0"/>
          <c:showPercent val="0"/>
          <c:showBubbleSize val="0"/>
        </c:dLbls>
        <c:gapWidth val="26"/>
        <c:overlap val="100"/>
        <c:axId val="-1565893152"/>
        <c:axId val="-1913439472"/>
      </c:barChart>
      <c:catAx>
        <c:axId val="-1565893152"/>
        <c:scaling>
          <c:orientation val="minMax"/>
        </c:scaling>
        <c:delete val="0"/>
        <c:axPos val="b"/>
        <c:title>
          <c:tx>
            <c:rich>
              <a:bodyPr/>
              <a:lstStyle/>
              <a:p>
                <a:pPr>
                  <a:defRPr/>
                </a:pPr>
                <a:r>
                  <a:rPr lang="en-US"/>
                  <a:t>Screening</a:t>
                </a:r>
                <a:r>
                  <a:rPr lang="en-US" baseline="0"/>
                  <a:t> Time Point</a:t>
                </a:r>
                <a:endParaRPr lang="en-US"/>
              </a:p>
            </c:rich>
          </c:tx>
          <c:overlay val="0"/>
        </c:title>
        <c:numFmt formatCode="General" sourceLinked="1"/>
        <c:majorTickMark val="out"/>
        <c:minorTickMark val="none"/>
        <c:tickLblPos val="nextTo"/>
        <c:spPr>
          <a:ln w="2623">
            <a:solidFill>
              <a:schemeClr val="tx1"/>
            </a:solidFill>
            <a:prstDash val="solid"/>
          </a:ln>
        </c:spPr>
        <c:txPr>
          <a:bodyPr rot="0" vert="horz"/>
          <a:lstStyle/>
          <a:p>
            <a:pPr>
              <a:defRPr/>
            </a:pPr>
            <a:endParaRPr lang="en-US"/>
          </a:p>
        </c:txPr>
        <c:crossAx val="-1913439472"/>
        <c:crosses val="autoZero"/>
        <c:auto val="1"/>
        <c:lblAlgn val="ctr"/>
        <c:lblOffset val="100"/>
        <c:tickLblSkip val="1"/>
        <c:tickMarkSkip val="1"/>
        <c:noMultiLvlLbl val="0"/>
      </c:catAx>
      <c:valAx>
        <c:axId val="-1913439472"/>
        <c:scaling>
          <c:orientation val="minMax"/>
        </c:scaling>
        <c:delete val="0"/>
        <c:axPos val="l"/>
        <c:majorGridlines>
          <c:spPr>
            <a:ln w="2623">
              <a:noFill/>
              <a:prstDash val="solid"/>
            </a:ln>
          </c:spPr>
        </c:majorGridlines>
        <c:title>
          <c:tx>
            <c:rich>
              <a:bodyPr rot="-5400000" vert="horz"/>
              <a:lstStyle/>
              <a:p>
                <a:pPr>
                  <a:defRPr/>
                </a:pPr>
                <a:r>
                  <a:rPr lang="en-US"/>
                  <a:t>Percentage</a:t>
                </a:r>
                <a:r>
                  <a:rPr lang="en-US" baseline="0"/>
                  <a:t> of Students</a:t>
                </a:r>
                <a:endParaRPr lang="en-US"/>
              </a:p>
            </c:rich>
          </c:tx>
          <c:layout>
            <c:manualLayout>
              <c:xMode val="edge"/>
              <c:yMode val="edge"/>
              <c:x val="0.104507411158667"/>
              <c:y val="0.314398200224972"/>
            </c:manualLayout>
          </c:layout>
          <c:overlay val="0"/>
        </c:title>
        <c:numFmt formatCode="0%" sourceLinked="1"/>
        <c:majorTickMark val="out"/>
        <c:minorTickMark val="none"/>
        <c:tickLblPos val="nextTo"/>
        <c:spPr>
          <a:ln w="2623">
            <a:solidFill>
              <a:schemeClr val="tx1"/>
            </a:solidFill>
            <a:prstDash val="solid"/>
          </a:ln>
        </c:spPr>
        <c:txPr>
          <a:bodyPr rot="0" vert="horz"/>
          <a:lstStyle/>
          <a:p>
            <a:pPr>
              <a:defRPr/>
            </a:pPr>
            <a:endParaRPr lang="en-US"/>
          </a:p>
        </c:txPr>
        <c:crossAx val="-1565893152"/>
        <c:crosses val="autoZero"/>
        <c:crossBetween val="between"/>
        <c:majorUnit val="0.2"/>
      </c:valAx>
      <c:spPr>
        <a:noFill/>
        <a:ln w="10489">
          <a:noFill/>
          <a:prstDash val="solid"/>
        </a:ln>
      </c:spPr>
    </c:plotArea>
    <c:legend>
      <c:legendPos val="t"/>
      <c:layout>
        <c:manualLayout>
          <c:xMode val="edge"/>
          <c:yMode val="edge"/>
          <c:x val="0.349076112132779"/>
          <c:y val="1.56494522691706E-2"/>
          <c:w val="0.276511942359292"/>
          <c:h val="3.6666916635420599E-2"/>
        </c:manualLayout>
      </c:layout>
      <c:overlay val="0"/>
      <c:spPr>
        <a:solidFill>
          <a:schemeClr val="bg1"/>
        </a:solidFill>
        <a:ln w="2623">
          <a:noFill/>
          <a:prstDash val="solid"/>
        </a:ln>
      </c:spPr>
    </c:legend>
    <c:plotVisOnly val="1"/>
    <c:dispBlanksAs val="gap"/>
    <c:showDLblsOverMax val="0"/>
  </c:chart>
  <c:spPr>
    <a:noFill/>
    <a:ln>
      <a:noFill/>
    </a:ln>
  </c:spPr>
  <c:txPr>
    <a:bodyPr/>
    <a:lstStyle/>
    <a:p>
      <a:pPr>
        <a:defRPr sz="1100" b="0"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01"/>
          <c:y val="4.0372425037779401E-2"/>
          <c:w val="0.85716210359026201"/>
          <c:h val="0.69035512606378702"/>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F15</c:v>
                </c:pt>
                <c:pt idx="1">
                  <c:v>F16</c:v>
                </c:pt>
                <c:pt idx="2">
                  <c:v>F17</c:v>
                </c:pt>
                <c:pt idx="3">
                  <c:v>F18</c:v>
                </c:pt>
                <c:pt idx="4">
                  <c:v>F19</c:v>
                </c:pt>
              </c:strCache>
            </c:strRef>
          </c:cat>
          <c:val>
            <c:numRef>
              <c:f>Sheet1!$B$2:$B$6</c:f>
              <c:numCache>
                <c:formatCode>0.00%</c:formatCode>
                <c:ptCount val="5"/>
                <c:pt idx="0">
                  <c:v>0.82809999999999995</c:v>
                </c:pt>
                <c:pt idx="1">
                  <c:v>0.87580000000000002</c:v>
                </c:pt>
              </c:numCache>
            </c:numRef>
          </c:val>
          <c:extLst>
            <c:ext xmlns:c16="http://schemas.microsoft.com/office/drawing/2014/chart" uri="{C3380CC4-5D6E-409C-BE32-E72D297353CC}">
              <c16:uniqueId val="{00000000-EBC3-4844-ACC6-F857C1FD66D3}"/>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1"/>
              <c:layout>
                <c:manualLayout>
                  <c:x val="3.3639143730886847E-2"/>
                  <c:y val="5.050505050505050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065-4889-A7C3-CD549C7EBC9B}"/>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F15</c:v>
                </c:pt>
                <c:pt idx="1">
                  <c:v>F16</c:v>
                </c:pt>
                <c:pt idx="2">
                  <c:v>F17</c:v>
                </c:pt>
                <c:pt idx="3">
                  <c:v>F18</c:v>
                </c:pt>
                <c:pt idx="4">
                  <c:v>F19</c:v>
                </c:pt>
              </c:strCache>
            </c:strRef>
          </c:cat>
          <c:val>
            <c:numRef>
              <c:f>Sheet1!$C$2:$C$6</c:f>
              <c:numCache>
                <c:formatCode>0.00%</c:formatCode>
                <c:ptCount val="5"/>
                <c:pt idx="0">
                  <c:v>0.13300000000000001</c:v>
                </c:pt>
                <c:pt idx="1">
                  <c:v>0.1051</c:v>
                </c:pt>
              </c:numCache>
            </c:numRef>
          </c:val>
          <c:extLst>
            <c:ext xmlns:c16="http://schemas.microsoft.com/office/drawing/2014/chart" uri="{C3380CC4-5D6E-409C-BE32-E72D297353CC}">
              <c16:uniqueId val="{00000001-EBC3-4844-ACC6-F857C1FD66D3}"/>
            </c:ext>
          </c:extLst>
        </c:ser>
        <c:ser>
          <c:idx val="2"/>
          <c:order val="2"/>
          <c:tx>
            <c:strRef>
              <c:f>Sheet1!$D$1</c:f>
              <c:strCache>
                <c:ptCount val="1"/>
                <c:pt idx="0">
                  <c:v>High (9-21)</c:v>
                </c:pt>
              </c:strCache>
            </c:strRef>
          </c:tx>
          <c:spPr>
            <a:solidFill>
              <a:srgbClr val="FF0000"/>
            </a:solidFill>
            <a:ln>
              <a:solidFill>
                <a:srgbClr val="FF0000"/>
              </a:solidFill>
            </a:ln>
          </c:spPr>
          <c:invertIfNegative val="0"/>
          <c:dLbls>
            <c:dLbl>
              <c:idx val="1"/>
              <c:layout>
                <c:manualLayout>
                  <c:x val="2.5993883792048873E-2"/>
                  <c:y val="-2.525252525252525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065-4889-A7C3-CD549C7EBC9B}"/>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F15</c:v>
                </c:pt>
                <c:pt idx="1">
                  <c:v>F16</c:v>
                </c:pt>
                <c:pt idx="2">
                  <c:v>F17</c:v>
                </c:pt>
                <c:pt idx="3">
                  <c:v>F18</c:v>
                </c:pt>
                <c:pt idx="4">
                  <c:v>F19</c:v>
                </c:pt>
              </c:strCache>
            </c:strRef>
          </c:cat>
          <c:val>
            <c:numRef>
              <c:f>Sheet1!$D$2:$D$6</c:f>
              <c:numCache>
                <c:formatCode>0.00%</c:formatCode>
                <c:ptCount val="5"/>
                <c:pt idx="0">
                  <c:v>3.8899999999999997E-2</c:v>
                </c:pt>
                <c:pt idx="1">
                  <c:v>1.9099999999999999E-2</c:v>
                </c:pt>
              </c:numCache>
            </c:numRef>
          </c:val>
          <c:extLst>
            <c:ext xmlns:c16="http://schemas.microsoft.com/office/drawing/2014/chart" uri="{C3380CC4-5D6E-409C-BE32-E72D297353CC}">
              <c16:uniqueId val="{00000002-EBC3-4844-ACC6-F857C1FD66D3}"/>
            </c:ext>
          </c:extLst>
        </c:ser>
        <c:dLbls>
          <c:showLegendKey val="0"/>
          <c:showVal val="0"/>
          <c:showCatName val="0"/>
          <c:showSerName val="0"/>
          <c:showPercent val="0"/>
          <c:showBubbleSize val="0"/>
        </c:dLbls>
        <c:gapWidth val="150"/>
        <c:shape val="pyramid"/>
        <c:axId val="785181256"/>
        <c:axId val="785181648"/>
        <c:axId val="0"/>
      </c:bar3DChart>
      <c:catAx>
        <c:axId val="785181256"/>
        <c:scaling>
          <c:orientation val="minMax"/>
        </c:scaling>
        <c:delete val="0"/>
        <c:axPos val="b"/>
        <c:title>
          <c:tx>
            <c:rich>
              <a:bodyPr/>
              <a:lstStyle/>
              <a:p>
                <a:pPr>
                  <a:defRPr/>
                </a:pPr>
                <a:r>
                  <a:rPr lang="en-US"/>
                  <a:t>Screening</a:t>
                </a:r>
                <a:r>
                  <a:rPr lang="en-US" baseline="0"/>
                  <a:t> Time Point</a:t>
                </a:r>
                <a:endParaRPr lang="en-US"/>
              </a:p>
            </c:rich>
          </c:tx>
          <c:overlay val="0"/>
        </c:title>
        <c:numFmt formatCode="General" sourceLinked="0"/>
        <c:majorTickMark val="out"/>
        <c:minorTickMark val="none"/>
        <c:tickLblPos val="nextTo"/>
        <c:crossAx val="785181648"/>
        <c:crosses val="autoZero"/>
        <c:auto val="1"/>
        <c:lblAlgn val="ctr"/>
        <c:lblOffset val="100"/>
        <c:noMultiLvlLbl val="0"/>
      </c:catAx>
      <c:valAx>
        <c:axId val="785181648"/>
        <c:scaling>
          <c:orientation val="minMax"/>
          <c:min val="0"/>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785181256"/>
        <c:crosses val="autoZero"/>
        <c:crossBetween val="between"/>
      </c:valAx>
    </c:plotArea>
    <c:legend>
      <c:legendPos val="b"/>
      <c:overlay val="0"/>
      <c:spPr>
        <a:ln>
          <a:solidFill>
            <a:schemeClr val="tx1"/>
          </a:solidFill>
        </a:ln>
      </c:spPr>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8.7749166489323974E-2"/>
          <c:y val="2.9210639714811769E-2"/>
          <c:w val="0.888226809486652"/>
          <c:h val="0.7770041524660164"/>
        </c:manualLayout>
      </c:layout>
      <c:bar3DChart>
        <c:barDir val="col"/>
        <c:grouping val="percentStacked"/>
        <c:varyColors val="0"/>
        <c:ser>
          <c:idx val="0"/>
          <c:order val="0"/>
          <c:tx>
            <c:strRef>
              <c:f>'ECES TOTAL SSIS PSG'!$B$1</c:f>
              <c:strCache>
                <c:ptCount val="1"/>
                <c:pt idx="0">
                  <c:v>Adequate progress</c:v>
                </c:pt>
              </c:strCache>
            </c:strRef>
          </c:tx>
          <c:spPr>
            <a:solidFill>
              <a:srgbClr val="009900"/>
            </a:solidFill>
          </c:spPr>
          <c:invertIfNegative val="0"/>
          <c:dLbls>
            <c:dLbl>
              <c:idx val="0"/>
              <c:layout>
                <c:manualLayout>
                  <c:x val="7.5075075075075352E-3"/>
                  <c:y val="2.7363184079601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6B8-4C23-9DAB-715F50CED761}"/>
                </c:ext>
              </c:extLst>
            </c:dLbl>
            <c:dLbl>
              <c:idx val="1"/>
              <c:layout>
                <c:manualLayout>
                  <c:x val="1.3513513513513459E-2"/>
                  <c:y val="3.4825870646766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6B8-4C23-9DAB-715F50CED761}"/>
                </c:ext>
              </c:extLst>
            </c:dLbl>
            <c:dLbl>
              <c:idx val="2"/>
              <c:layout>
                <c:manualLayout>
                  <c:x val="1.0510510510510511E-2"/>
                  <c:y val="8.14940297955713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6B8-4C23-9DAB-715F50CED761}"/>
                </c:ext>
              </c:extLst>
            </c:dLbl>
            <c:dLbl>
              <c:idx val="3"/>
              <c:layout>
                <c:manualLayout>
                  <c:x val="1.6516516516516408E-2"/>
                  <c:y val="4.47761194029850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6B8-4C23-9DAB-715F50CED761}"/>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PSG'!$B$2:$B$5</c:f>
              <c:numCache>
                <c:formatCode>General</c:formatCode>
                <c:ptCount val="4"/>
                <c:pt idx="0">
                  <c:v>43.35</c:v>
                </c:pt>
                <c:pt idx="1">
                  <c:v>47.96</c:v>
                </c:pt>
                <c:pt idx="2">
                  <c:v>56.12</c:v>
                </c:pt>
                <c:pt idx="3">
                  <c:v>55.42</c:v>
                </c:pt>
              </c:numCache>
            </c:numRef>
          </c:val>
          <c:extLst>
            <c:ext xmlns:c16="http://schemas.microsoft.com/office/drawing/2014/chart" uri="{C3380CC4-5D6E-409C-BE32-E72D297353CC}">
              <c16:uniqueId val="{00000004-A6B8-4C23-9DAB-715F50CED761}"/>
            </c:ext>
          </c:extLst>
        </c:ser>
        <c:ser>
          <c:idx val="1"/>
          <c:order val="1"/>
          <c:tx>
            <c:strRef>
              <c:f>'ECES TOTAL SSIS PSG'!$C$1</c:f>
              <c:strCache>
                <c:ptCount val="1"/>
                <c:pt idx="0">
                  <c:v>Moderate Difficulties</c:v>
                </c:pt>
              </c:strCache>
            </c:strRef>
          </c:tx>
          <c:spPr>
            <a:solidFill>
              <a:srgbClr val="FFFF00"/>
            </a:solidFill>
          </c:spPr>
          <c:invertIfNegative val="0"/>
          <c:dLbls>
            <c:dLbl>
              <c:idx val="0"/>
              <c:layout>
                <c:manualLayout>
                  <c:x val="3.003003003003003E-3"/>
                  <c:y val="4.887527263317433E-2"/>
                </c:manualLayout>
              </c:layout>
              <c:tx>
                <c:rich>
                  <a:bodyPr/>
                  <a:lstStyle/>
                  <a:p>
                    <a:r>
                      <a:rPr lang="en-US"/>
                      <a:t>45.60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A6B8-4C23-9DAB-715F50CED761}"/>
                </c:ext>
              </c:extLst>
            </c:dLbl>
            <c:dLbl>
              <c:idx val="1"/>
              <c:layout>
                <c:manualLayout>
                  <c:x val="1.2012012012011956E-2"/>
                  <c:y val="7.98122065727699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6B8-4C23-9DAB-715F50CED761}"/>
                </c:ext>
              </c:extLst>
            </c:dLbl>
            <c:dLbl>
              <c:idx val="2"/>
              <c:layout>
                <c:manualLayout>
                  <c:x val="1.6516516516516516E-2"/>
                  <c:y val="7.00020331965546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6B8-4C23-9DAB-715F50CED761}"/>
                </c:ext>
              </c:extLst>
            </c:dLbl>
            <c:dLbl>
              <c:idx val="3"/>
              <c:layout>
                <c:manualLayout>
                  <c:x val="2.4024024024024024E-2"/>
                  <c:y val="5.46913237957930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6B8-4C23-9DAB-715F50CED76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PSG'!$C$2:$C$5</c:f>
              <c:numCache>
                <c:formatCode>General</c:formatCode>
                <c:ptCount val="4"/>
                <c:pt idx="0">
                  <c:v>45.6</c:v>
                </c:pt>
                <c:pt idx="1">
                  <c:v>47.55</c:v>
                </c:pt>
                <c:pt idx="2">
                  <c:v>36.729999999999997</c:v>
                </c:pt>
                <c:pt idx="3">
                  <c:v>38.24</c:v>
                </c:pt>
              </c:numCache>
            </c:numRef>
          </c:val>
          <c:extLst>
            <c:ext xmlns:c16="http://schemas.microsoft.com/office/drawing/2014/chart" uri="{C3380CC4-5D6E-409C-BE32-E72D297353CC}">
              <c16:uniqueId val="{00000009-A6B8-4C23-9DAB-715F50CED761}"/>
            </c:ext>
          </c:extLst>
        </c:ser>
        <c:ser>
          <c:idx val="2"/>
          <c:order val="2"/>
          <c:tx>
            <c:strRef>
              <c:f>'ECES TOTAL SSIS PSG'!$D$1</c:f>
              <c:strCache>
                <c:ptCount val="1"/>
                <c:pt idx="0">
                  <c:v>Significant Difficulties</c:v>
                </c:pt>
              </c:strCache>
            </c:strRef>
          </c:tx>
          <c:spPr>
            <a:solidFill>
              <a:srgbClr val="FF0000"/>
            </a:solidFill>
          </c:spPr>
          <c:invertIfNegative val="0"/>
          <c:dLbls>
            <c:dLbl>
              <c:idx val="0"/>
              <c:layout>
                <c:manualLayout>
                  <c:x val="6.1561561561561562E-2"/>
                  <c:y val="-2.84492255369487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6B8-4C23-9DAB-715F50CED761}"/>
                </c:ext>
              </c:extLst>
            </c:dLbl>
            <c:dLbl>
              <c:idx val="1"/>
              <c:layout>
                <c:manualLayout>
                  <c:x val="5.4054054054054002E-2"/>
                  <c:y val="-1.90595541754463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6B8-4C23-9DAB-715F50CED761}"/>
                </c:ext>
              </c:extLst>
            </c:dLbl>
            <c:dLbl>
              <c:idx val="2"/>
              <c:layout>
                <c:manualLayout>
                  <c:x val="5.7057057057057055E-2"/>
                  <c:y val="-1.93399504639384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A6B8-4C23-9DAB-715F50CED761}"/>
                </c:ext>
              </c:extLst>
            </c:dLbl>
            <c:dLbl>
              <c:idx val="3"/>
              <c:layout>
                <c:manualLayout>
                  <c:x val="5.5555555555555448E-2"/>
                  <c:y val="-2.34741784037558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6B8-4C23-9DAB-715F50CED76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PSG'!$D$2:$D$5</c:f>
              <c:numCache>
                <c:formatCode>General</c:formatCode>
                <c:ptCount val="4"/>
                <c:pt idx="0">
                  <c:v>11.04</c:v>
                </c:pt>
                <c:pt idx="1">
                  <c:v>4.49</c:v>
                </c:pt>
                <c:pt idx="2">
                  <c:v>7.14</c:v>
                </c:pt>
                <c:pt idx="3">
                  <c:v>6.34</c:v>
                </c:pt>
              </c:numCache>
            </c:numRef>
          </c:val>
          <c:extLst>
            <c:ext xmlns:c16="http://schemas.microsoft.com/office/drawing/2014/chart" uri="{C3380CC4-5D6E-409C-BE32-E72D297353CC}">
              <c16:uniqueId val="{0000000E-A6B8-4C23-9DAB-715F50CED761}"/>
            </c:ext>
          </c:extLst>
        </c:ser>
        <c:dLbls>
          <c:showLegendKey val="0"/>
          <c:showVal val="0"/>
          <c:showCatName val="0"/>
          <c:showSerName val="0"/>
          <c:showPercent val="0"/>
          <c:showBubbleSize val="0"/>
        </c:dLbls>
        <c:gapWidth val="55"/>
        <c:shape val="pyramid"/>
        <c:axId val="785183216"/>
        <c:axId val="456863280"/>
        <c:axId val="0"/>
      </c:bar3DChart>
      <c:catAx>
        <c:axId val="785183216"/>
        <c:scaling>
          <c:orientation val="minMax"/>
        </c:scaling>
        <c:delete val="0"/>
        <c:axPos val="b"/>
        <c:title>
          <c:tx>
            <c:rich>
              <a:bodyPr/>
              <a:lstStyle/>
              <a:p>
                <a:pPr>
                  <a:defRPr b="0"/>
                </a:pPr>
                <a:r>
                  <a:rPr lang="en-US" b="0"/>
                  <a:t>Subscales</a:t>
                </a:r>
              </a:p>
            </c:rich>
          </c:tx>
          <c:layout>
            <c:manualLayout>
              <c:xMode val="edge"/>
              <c:yMode val="edge"/>
              <c:x val="0.41715802416589826"/>
              <c:y val="0.93310284277845545"/>
            </c:manualLayout>
          </c:layout>
          <c:overlay val="0"/>
        </c:title>
        <c:numFmt formatCode="General" sourceLinked="0"/>
        <c:majorTickMark val="out"/>
        <c:minorTickMark val="none"/>
        <c:tickLblPos val="nextTo"/>
        <c:txPr>
          <a:bodyPr/>
          <a:lstStyle/>
          <a:p>
            <a:pPr>
              <a:defRPr sz="1600"/>
            </a:pPr>
            <a:endParaRPr lang="en-US"/>
          </a:p>
        </c:txPr>
        <c:crossAx val="456863280"/>
        <c:crosses val="autoZero"/>
        <c:auto val="1"/>
        <c:lblAlgn val="ctr"/>
        <c:lblOffset val="100"/>
        <c:noMultiLvlLbl val="0"/>
      </c:catAx>
      <c:valAx>
        <c:axId val="456863280"/>
        <c:scaling>
          <c:orientation val="minMax"/>
        </c:scaling>
        <c:delete val="0"/>
        <c:axPos val="l"/>
        <c:majorGridlines>
          <c:spPr>
            <a:ln>
              <a:noFill/>
            </a:ln>
          </c:spPr>
        </c:majorGridlines>
        <c:title>
          <c:tx>
            <c:rich>
              <a:bodyPr rot="-5400000" vert="horz"/>
              <a:lstStyle/>
              <a:p>
                <a:pPr>
                  <a:defRPr b="0"/>
                </a:pPr>
                <a:r>
                  <a:rPr lang="en-US" b="0"/>
                  <a:t>Percent of Students</a:t>
                </a:r>
              </a:p>
            </c:rich>
          </c:tx>
          <c:layout>
            <c:manualLayout>
              <c:xMode val="edge"/>
              <c:yMode val="edge"/>
              <c:x val="3.0182544749473884E-3"/>
              <c:y val="0.28786163173265311"/>
            </c:manualLayout>
          </c:layout>
          <c:overlay val="0"/>
        </c:title>
        <c:numFmt formatCode="0%" sourceLinked="1"/>
        <c:majorTickMark val="out"/>
        <c:minorTickMark val="none"/>
        <c:tickLblPos val="nextTo"/>
        <c:crossAx val="785183216"/>
        <c:crosses val="autoZero"/>
        <c:crossBetween val="between"/>
      </c:valAx>
    </c:plotArea>
    <c:legend>
      <c:legendPos val="t"/>
      <c:overlay val="0"/>
    </c:legend>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605425229522701"/>
          <c:y val="9.0645669291338604E-2"/>
          <c:w val="0.70773948174808499"/>
          <c:h val="0.79923534558180198"/>
        </c:manualLayout>
      </c:layout>
      <c:barChart>
        <c:barDir val="col"/>
        <c:grouping val="percentStacked"/>
        <c:varyColors val="0"/>
        <c:ser>
          <c:idx val="0"/>
          <c:order val="0"/>
          <c:tx>
            <c:strRef>
              <c:f>Sheet1!$A$2</c:f>
              <c:strCache>
                <c:ptCount val="1"/>
                <c:pt idx="0">
                  <c:v>Low</c:v>
                </c:pt>
              </c:strCache>
            </c:strRef>
          </c:tx>
          <c:spPr>
            <a:solidFill>
              <a:srgbClr val="00B050"/>
            </a:solidFill>
            <a:ln w="10489">
              <a:solidFill>
                <a:schemeClr val="tx1"/>
              </a:solidFill>
              <a:prstDash val="solid"/>
            </a:ln>
          </c:spPr>
          <c:invertIfNegative val="0"/>
          <c:dLbls>
            <c:dLbl>
              <c:idx val="0"/>
              <c:layout>
                <c:manualLayout>
                  <c:x val="2.9866667670061299E-3"/>
                  <c:y val="-2.7742389847421199E-3"/>
                </c:manualLayout>
              </c:layout>
              <c:tx>
                <c:rich>
                  <a:bodyPr/>
                  <a:lstStyle/>
                  <a:p>
                    <a:r>
                      <a:rPr lang="en-US" b="1">
                        <a:solidFill>
                          <a:schemeClr val="bg1"/>
                        </a:solidFill>
                      </a:rPr>
                      <a:t>77.00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2D3D-4E2C-A007-C9FA7878365F}"/>
                </c:ext>
              </c:extLst>
            </c:dLbl>
            <c:dLbl>
              <c:idx val="1"/>
              <c:layout>
                <c:manualLayout>
                  <c:x val="1.4933333835030599E-3"/>
                  <c:y val="3.0516628832163301E-2"/>
                </c:manualLayout>
              </c:layout>
              <c:tx>
                <c:rich>
                  <a:bodyPr/>
                  <a:lstStyle/>
                  <a:p>
                    <a:r>
                      <a:rPr lang="en-US" b="1">
                        <a:solidFill>
                          <a:schemeClr val="bg1"/>
                        </a:solidFill>
                      </a:rPr>
                      <a:t>86.00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2D3D-4E2C-A007-C9FA7878365F}"/>
                </c:ext>
              </c:extLst>
            </c:dLbl>
            <c:dLbl>
              <c:idx val="2"/>
              <c:layout>
                <c:manualLayout>
                  <c:x val="0"/>
                  <c:y val="3.0516628832163301E-2"/>
                </c:manualLayout>
              </c:layout>
              <c:tx>
                <c:rich>
                  <a:bodyPr/>
                  <a:lstStyle/>
                  <a:p>
                    <a:r>
                      <a:rPr lang="en-US" b="1">
                        <a:solidFill>
                          <a:schemeClr val="bg1"/>
                        </a:solidFill>
                      </a:rPr>
                      <a:t>86.50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2D3D-4E2C-A007-C9FA7878365F}"/>
                </c:ext>
              </c:extLst>
            </c:dLbl>
            <c:dLbl>
              <c:idx val="3"/>
              <c:layout>
                <c:manualLayout>
                  <c:x val="4.4800001505092496E-3"/>
                  <c:y val="5.2710540710100298E-2"/>
                </c:manualLayout>
              </c:layout>
              <c:tx>
                <c:rich>
                  <a:bodyPr/>
                  <a:lstStyle/>
                  <a:p>
                    <a:r>
                      <a:rPr lang="en-US" b="1">
                        <a:solidFill>
                          <a:schemeClr val="bg1"/>
                        </a:solidFill>
                      </a:rPr>
                      <a:t>89.79</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2D3D-4E2C-A007-C9FA7878365F}"/>
                </c:ext>
              </c:extLst>
            </c:dLbl>
            <c:dLbl>
              <c:idx val="4"/>
              <c:layout>
                <c:manualLayout>
                  <c:x val="4.4800001505091898E-3"/>
                  <c:y val="6.9355974618553098E-2"/>
                </c:manualLayout>
              </c:layout>
              <c:tx>
                <c:rich>
                  <a:bodyPr/>
                  <a:lstStyle/>
                  <a:p>
                    <a:r>
                      <a:rPr lang="en-US" b="1">
                        <a:solidFill>
                          <a:schemeClr val="bg1"/>
                        </a:solidFill>
                      </a:rPr>
                      <a:t>93.08</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2D3D-4E2C-A007-C9FA7878365F}"/>
                </c:ext>
              </c:extLst>
            </c:dLbl>
            <c:dLbl>
              <c:idx val="5"/>
              <c:layout>
                <c:manualLayout>
                  <c:x val="4.4800001505091898E-3"/>
                  <c:y val="6.3807496649068804E-2"/>
                </c:manualLayout>
              </c:layout>
              <c:tx>
                <c:rich>
                  <a:bodyPr/>
                  <a:lstStyle/>
                  <a:p>
                    <a:r>
                      <a:rPr lang="en-US" b="1">
                        <a:solidFill>
                          <a:schemeClr val="bg1"/>
                        </a:solidFill>
                      </a:rPr>
                      <a:t>90.55</a:t>
                    </a:r>
                    <a:endParaRPr lang="en-US"/>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2D3D-4E2C-A007-C9FA7878365F}"/>
                </c:ext>
              </c:extLst>
            </c:dLbl>
            <c:dLbl>
              <c:idx val="6"/>
              <c:layout>
                <c:manualLayout>
                  <c:x val="4.48003421335168E-3"/>
                  <c:y val="7.2130177398671794E-2"/>
                </c:manualLayout>
              </c:layout>
              <c:tx>
                <c:rich>
                  <a:bodyPr/>
                  <a:lstStyle/>
                  <a:p>
                    <a:r>
                      <a:rPr lang="en-US" b="1">
                        <a:solidFill>
                          <a:schemeClr val="bg1"/>
                        </a:solidFill>
                      </a:rPr>
                      <a:t>92.56</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2D3D-4E2C-A007-C9FA7878365F}"/>
                </c:ext>
              </c:extLst>
            </c:dLbl>
            <c:dLbl>
              <c:idx val="7"/>
              <c:layout>
                <c:manualLayout>
                  <c:x val="1.5191241654959099E-3"/>
                  <c:y val="7.1978502687164103E-2"/>
                </c:manualLayout>
              </c:layout>
              <c:tx>
                <c:rich>
                  <a:bodyPr/>
                  <a:lstStyle/>
                  <a:p>
                    <a:r>
                      <a:rPr lang="en-US" b="1">
                        <a:solidFill>
                          <a:schemeClr val="bg1"/>
                        </a:solidFill>
                      </a:rPr>
                      <a:t>94.28</a:t>
                    </a:r>
                    <a:endParaRPr lang="en-US"/>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2D3D-4E2C-A007-C9FA7878365F}"/>
                </c:ext>
              </c:extLst>
            </c:dLbl>
            <c:dLbl>
              <c:idx val="8"/>
              <c:tx>
                <c:rich>
                  <a:bodyPr/>
                  <a:lstStyle/>
                  <a:p>
                    <a:r>
                      <a:rPr lang="en-US"/>
                      <a:t>91.25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2D3D-4E2C-A007-C9FA7878365F}"/>
                </c:ext>
              </c:extLst>
            </c:dLbl>
            <c:spPr>
              <a:noFill/>
              <a:ln w="20978">
                <a:noFill/>
              </a:ln>
            </c:spPr>
            <c:txPr>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Sheet1!$B$2:$J$2</c:f>
              <c:numCache>
                <c:formatCode>0.00%</c:formatCode>
                <c:ptCount val="9"/>
                <c:pt idx="0">
                  <c:v>0.77</c:v>
                </c:pt>
                <c:pt idx="1">
                  <c:v>0.86</c:v>
                </c:pt>
                <c:pt idx="2">
                  <c:v>0.86</c:v>
                </c:pt>
                <c:pt idx="3">
                  <c:v>0.89790000000000003</c:v>
                </c:pt>
                <c:pt idx="4">
                  <c:v>0.93079999999999996</c:v>
                </c:pt>
                <c:pt idx="5">
                  <c:v>0.90549999999999997</c:v>
                </c:pt>
                <c:pt idx="6">
                  <c:v>0.92559999999999998</c:v>
                </c:pt>
                <c:pt idx="7">
                  <c:v>0.94279999999999997</c:v>
                </c:pt>
                <c:pt idx="8">
                  <c:v>0.91249999999999998</c:v>
                </c:pt>
              </c:numCache>
            </c:numRef>
          </c:val>
          <c:extLst>
            <c:ext xmlns:c16="http://schemas.microsoft.com/office/drawing/2014/chart" uri="{C3380CC4-5D6E-409C-BE32-E72D297353CC}">
              <c16:uniqueId val="{00000009-2D3D-4E2C-A007-C9FA7878365F}"/>
            </c:ext>
          </c:extLst>
        </c:ser>
        <c:ser>
          <c:idx val="1"/>
          <c:order val="1"/>
          <c:tx>
            <c:strRef>
              <c:f>Sheet1!$A$3</c:f>
              <c:strCache>
                <c:ptCount val="1"/>
                <c:pt idx="0">
                  <c:v>Moderate</c:v>
                </c:pt>
              </c:strCache>
            </c:strRef>
          </c:tx>
          <c:spPr>
            <a:solidFill>
              <a:srgbClr val="FFFF00"/>
            </a:solidFill>
            <a:ln w="10489">
              <a:solidFill>
                <a:schemeClr val="bg1">
                  <a:lumMod val="65000"/>
                </a:schemeClr>
              </a:solidFill>
              <a:prstDash val="solid"/>
            </a:ln>
          </c:spPr>
          <c:invertIfNegative val="0"/>
          <c:dLbls>
            <c:dLbl>
              <c:idx val="0"/>
              <c:layout>
                <c:manualLayout>
                  <c:x val="-4.4001372235109599E-3"/>
                  <c:y val="-1.9047619047619001E-2"/>
                </c:manualLayout>
              </c:layout>
              <c:tx>
                <c:rich>
                  <a:bodyPr/>
                  <a:lstStyle/>
                  <a:p>
                    <a:r>
                      <a:rPr lang="en-US"/>
                      <a:t>17.00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2D3D-4E2C-A007-C9FA7878365F}"/>
                </c:ext>
              </c:extLst>
            </c:dLbl>
            <c:dLbl>
              <c:idx val="1"/>
              <c:layout>
                <c:manualLayout>
                  <c:x val="1.0222334760022201E-3"/>
                  <c:y val="0"/>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2D3D-4E2C-A007-C9FA7878365F}"/>
                </c:ext>
              </c:extLst>
            </c:dLbl>
            <c:dLbl>
              <c:idx val="2"/>
              <c:layout>
                <c:manualLayout>
                  <c:x val="3.7732381481360498E-3"/>
                  <c:y val="-3.1746031746031698E-3"/>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2D3D-4E2C-A007-C9FA7878365F}"/>
                </c:ext>
              </c:extLst>
            </c:dLbl>
            <c:dLbl>
              <c:idx val="3"/>
              <c:layout>
                <c:manualLayout>
                  <c:x val="5.9733335340122597E-3"/>
                  <c:y val="-2.7742389847421199E-3"/>
                </c:manualLayout>
              </c:layout>
              <c:tx>
                <c:rich>
                  <a:bodyPr/>
                  <a:lstStyle/>
                  <a:p>
                    <a:r>
                      <a:rPr lang="en-US"/>
                      <a:t>7.87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2D3D-4E2C-A007-C9FA7878365F}"/>
                </c:ext>
              </c:extLst>
            </c:dLbl>
            <c:dLbl>
              <c:idx val="4"/>
              <c:tx>
                <c:rich>
                  <a:bodyPr/>
                  <a:lstStyle/>
                  <a:p>
                    <a:r>
                      <a:rPr lang="en-US"/>
                      <a:t>6.29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2D3D-4E2C-A007-C9FA7878365F}"/>
                </c:ext>
              </c:extLst>
            </c:dLbl>
            <c:dLbl>
              <c:idx val="5"/>
              <c:tx>
                <c:rich>
                  <a:bodyPr/>
                  <a:lstStyle/>
                  <a:p>
                    <a:r>
                      <a:rPr lang="en-US"/>
                      <a:t>7.77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2D3D-4E2C-A007-C9FA7878365F}"/>
                </c:ext>
              </c:extLst>
            </c:dLbl>
            <c:dLbl>
              <c:idx val="6"/>
              <c:tx>
                <c:rich>
                  <a:bodyPr/>
                  <a:lstStyle/>
                  <a:p>
                    <a:r>
                      <a:rPr lang="en-US"/>
                      <a:t>6.11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2D3D-4E2C-A007-C9FA7878365F}"/>
                </c:ext>
              </c:extLst>
            </c:dLbl>
            <c:dLbl>
              <c:idx val="7"/>
              <c:tx>
                <c:rich>
                  <a:bodyPr/>
                  <a:lstStyle/>
                  <a:p>
                    <a:r>
                      <a:rPr lang="en-US"/>
                      <a:t>3.58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1-2D3D-4E2C-A007-C9FA7878365F}"/>
                </c:ext>
              </c:extLst>
            </c:dLbl>
            <c:dLbl>
              <c:idx val="8"/>
              <c:tx>
                <c:rich>
                  <a:bodyPr/>
                  <a:lstStyle/>
                  <a:p>
                    <a:r>
                      <a:rPr lang="en-US"/>
                      <a:t>6.35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Sheet1!$B$3:$J$3</c:f>
              <c:numCache>
                <c:formatCode>0.00%</c:formatCode>
                <c:ptCount val="9"/>
                <c:pt idx="0">
                  <c:v>0.17</c:v>
                </c:pt>
                <c:pt idx="1">
                  <c:v>0.11</c:v>
                </c:pt>
                <c:pt idx="2">
                  <c:v>0.11</c:v>
                </c:pt>
                <c:pt idx="3">
                  <c:v>7.8700000000000006E-2</c:v>
                </c:pt>
                <c:pt idx="4">
                  <c:v>6.2899999999999998E-2</c:v>
                </c:pt>
                <c:pt idx="5">
                  <c:v>7.7700000000000005E-2</c:v>
                </c:pt>
                <c:pt idx="6">
                  <c:v>6.1100000000000002E-2</c:v>
                </c:pt>
                <c:pt idx="7">
                  <c:v>3.5799999999999998E-2</c:v>
                </c:pt>
                <c:pt idx="8">
                  <c:v>6.3500000000000001E-2</c:v>
                </c:pt>
              </c:numCache>
            </c:numRef>
          </c:val>
          <c:extLst>
            <c:ext xmlns:c16="http://schemas.microsoft.com/office/drawing/2014/chart" uri="{C3380CC4-5D6E-409C-BE32-E72D297353CC}">
              <c16:uniqueId val="{00000013-2D3D-4E2C-A007-C9FA7878365F}"/>
            </c:ext>
          </c:extLst>
        </c:ser>
        <c:ser>
          <c:idx val="2"/>
          <c:order val="2"/>
          <c:tx>
            <c:strRef>
              <c:f>Sheet1!$A$4</c:f>
              <c:strCache>
                <c:ptCount val="1"/>
                <c:pt idx="0">
                  <c:v>High</c:v>
                </c:pt>
              </c:strCache>
            </c:strRef>
          </c:tx>
          <c:spPr>
            <a:solidFill>
              <a:srgbClr val="FF0000"/>
            </a:solidFill>
            <a:ln w="10489">
              <a:solidFill>
                <a:schemeClr val="tx1"/>
              </a:solidFill>
              <a:prstDash val="solid"/>
            </a:ln>
          </c:spPr>
          <c:invertIfNegative val="0"/>
          <c:dLbls>
            <c:dLbl>
              <c:idx val="0"/>
              <c:layout>
                <c:manualLayout>
                  <c:x val="0"/>
                  <c:y val="-4.1596638380224697E-2"/>
                </c:manualLayout>
              </c:layout>
              <c:tx>
                <c:rich>
                  <a:bodyPr/>
                  <a:lstStyle/>
                  <a:p>
                    <a:r>
                      <a:rPr lang="en-US"/>
                      <a:t>6.00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4-2D3D-4E2C-A007-C9FA7878365F}"/>
                </c:ext>
              </c:extLst>
            </c:dLbl>
            <c:dLbl>
              <c:idx val="1"/>
              <c:layout>
                <c:manualLayout>
                  <c:x val="2.73752478090774E-17"/>
                  <c:y val="-3.3277310704179802E-2"/>
                </c:manualLayout>
              </c:layout>
              <c:tx>
                <c:rich>
                  <a:bodyPr/>
                  <a:lstStyle/>
                  <a:p>
                    <a:r>
                      <a:rPr lang="en-US"/>
                      <a:t>3.00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5-2D3D-4E2C-A007-C9FA7878365F}"/>
                </c:ext>
              </c:extLst>
            </c:dLbl>
            <c:dLbl>
              <c:idx val="2"/>
              <c:layout>
                <c:manualLayout>
                  <c:x val="0"/>
                  <c:y val="-3.05042014788315E-2"/>
                </c:manualLayout>
              </c:layout>
              <c:tx>
                <c:rich>
                  <a:bodyPr/>
                  <a:lstStyle/>
                  <a:p>
                    <a:r>
                      <a:rPr lang="en-US"/>
                      <a:t>2.50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6-2D3D-4E2C-A007-C9FA7878365F}"/>
                </c:ext>
              </c:extLst>
            </c:dLbl>
            <c:dLbl>
              <c:idx val="3"/>
              <c:layout>
                <c:manualLayout>
                  <c:x val="2.3021340476930499E-4"/>
                  <c:y val="-2.6660934118567198E-2"/>
                </c:manualLayout>
              </c:layout>
              <c:tx>
                <c:rich>
                  <a:bodyPr/>
                  <a:lstStyle/>
                  <a:p>
                    <a:r>
                      <a:rPr lang="en-US"/>
                      <a:t>2.34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7-2D3D-4E2C-A007-C9FA7878365F}"/>
                </c:ext>
              </c:extLst>
            </c:dLbl>
            <c:dLbl>
              <c:idx val="4"/>
              <c:layout>
                <c:manualLayout>
                  <c:x val="-5.6808086535891603E-4"/>
                  <c:y val="-2.4269912470988801E-2"/>
                </c:manualLayout>
              </c:layout>
              <c:tx>
                <c:rich>
                  <a:bodyPr/>
                  <a:lstStyle/>
                  <a:p>
                    <a:r>
                      <a:rPr lang="en-US"/>
                      <a:t>0.63</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8-2D3D-4E2C-A007-C9FA7878365F}"/>
                </c:ext>
              </c:extLst>
            </c:dLbl>
            <c:dLbl>
              <c:idx val="5"/>
              <c:layout>
                <c:manualLayout>
                  <c:x val="-1.68956416064052E-4"/>
                  <c:y val="-2.2361086333877501E-2"/>
                </c:manualLayout>
              </c:layout>
              <c:tx>
                <c:rich>
                  <a:bodyPr/>
                  <a:lstStyle/>
                  <a:p>
                    <a:r>
                      <a:rPr lang="en-US"/>
                      <a:t>1.68</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9-2D3D-4E2C-A007-C9FA7878365F}"/>
                </c:ext>
              </c:extLst>
            </c:dLbl>
            <c:dLbl>
              <c:idx val="6"/>
              <c:layout>
                <c:manualLayout>
                  <c:x val="-1.4933301603545701E-3"/>
                  <c:y val="-2.2212823250097099E-2"/>
                </c:manualLayout>
              </c:layout>
              <c:tx>
                <c:rich>
                  <a:bodyPr/>
                  <a:lstStyle/>
                  <a:p>
                    <a:r>
                      <a:rPr lang="en-US"/>
                      <a:t>1.34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A-2D3D-4E2C-A007-C9FA7878365F}"/>
                </c:ext>
              </c:extLst>
            </c:dLbl>
            <c:dLbl>
              <c:idx val="7"/>
              <c:layout>
                <c:manualLayout>
                  <c:x val="4.19430195706864E-4"/>
                  <c:y val="-2.7173353330833701E-2"/>
                </c:manualLayout>
              </c:layout>
              <c:tx>
                <c:rich>
                  <a:bodyPr/>
                  <a:lstStyle/>
                  <a:p>
                    <a:r>
                      <a:rPr lang="en-US"/>
                      <a:t>2.15</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B-2D3D-4E2C-A007-C9FA7878365F}"/>
                </c:ext>
              </c:extLst>
            </c:dLbl>
            <c:dLbl>
              <c:idx val="8"/>
              <c:layout>
                <c:manualLayout>
                  <c:x val="0"/>
                  <c:y val="-2.8571428571428598E-2"/>
                </c:manualLayout>
              </c:layout>
              <c:tx>
                <c:rich>
                  <a:bodyPr/>
                  <a:lstStyle/>
                  <a:p>
                    <a:r>
                      <a:rPr lang="en-US"/>
                      <a:t>2.40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C-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Sheet1!$B$4:$J$4</c:f>
              <c:numCache>
                <c:formatCode>0.00%</c:formatCode>
                <c:ptCount val="9"/>
                <c:pt idx="0">
                  <c:v>0.06</c:v>
                </c:pt>
                <c:pt idx="1">
                  <c:v>0.03</c:v>
                </c:pt>
                <c:pt idx="2">
                  <c:v>0.03</c:v>
                </c:pt>
                <c:pt idx="3">
                  <c:v>2.3400000000000001E-2</c:v>
                </c:pt>
                <c:pt idx="4">
                  <c:v>6.3E-3</c:v>
                </c:pt>
                <c:pt idx="5">
                  <c:v>1.6799999999999999E-2</c:v>
                </c:pt>
                <c:pt idx="6">
                  <c:v>1.34E-2</c:v>
                </c:pt>
                <c:pt idx="7">
                  <c:v>2.1499999999999998E-2</c:v>
                </c:pt>
                <c:pt idx="8">
                  <c:v>2.4E-2</c:v>
                </c:pt>
              </c:numCache>
            </c:numRef>
          </c:val>
          <c:extLst>
            <c:ext xmlns:c16="http://schemas.microsoft.com/office/drawing/2014/chart" uri="{C3380CC4-5D6E-409C-BE32-E72D297353CC}">
              <c16:uniqueId val="{0000001D-2D3D-4E2C-A007-C9FA7878365F}"/>
            </c:ext>
          </c:extLst>
        </c:ser>
        <c:dLbls>
          <c:showLegendKey val="0"/>
          <c:showVal val="0"/>
          <c:showCatName val="0"/>
          <c:showSerName val="0"/>
          <c:showPercent val="0"/>
          <c:showBubbleSize val="0"/>
        </c:dLbls>
        <c:gapWidth val="26"/>
        <c:overlap val="100"/>
        <c:axId val="-1565893152"/>
        <c:axId val="-1913439472"/>
      </c:barChart>
      <c:catAx>
        <c:axId val="-1565893152"/>
        <c:scaling>
          <c:orientation val="minMax"/>
        </c:scaling>
        <c:delete val="0"/>
        <c:axPos val="b"/>
        <c:title>
          <c:tx>
            <c:rich>
              <a:bodyPr/>
              <a:lstStyle/>
              <a:p>
                <a:pPr>
                  <a:defRPr/>
                </a:pPr>
                <a:r>
                  <a:rPr lang="en-US"/>
                  <a:t>Screening</a:t>
                </a:r>
                <a:r>
                  <a:rPr lang="en-US" baseline="0"/>
                  <a:t> Time Point</a:t>
                </a:r>
                <a:endParaRPr lang="en-US"/>
              </a:p>
            </c:rich>
          </c:tx>
          <c:overlay val="0"/>
        </c:title>
        <c:numFmt formatCode="General" sourceLinked="1"/>
        <c:majorTickMark val="out"/>
        <c:minorTickMark val="none"/>
        <c:tickLblPos val="nextTo"/>
        <c:spPr>
          <a:ln w="2623">
            <a:solidFill>
              <a:schemeClr val="tx1"/>
            </a:solidFill>
            <a:prstDash val="solid"/>
          </a:ln>
        </c:spPr>
        <c:txPr>
          <a:bodyPr rot="0" vert="horz"/>
          <a:lstStyle/>
          <a:p>
            <a:pPr>
              <a:defRPr/>
            </a:pPr>
            <a:endParaRPr lang="en-US"/>
          </a:p>
        </c:txPr>
        <c:crossAx val="-1913439472"/>
        <c:crosses val="autoZero"/>
        <c:auto val="1"/>
        <c:lblAlgn val="ctr"/>
        <c:lblOffset val="100"/>
        <c:tickLblSkip val="1"/>
        <c:tickMarkSkip val="1"/>
        <c:noMultiLvlLbl val="0"/>
      </c:catAx>
      <c:valAx>
        <c:axId val="-1913439472"/>
        <c:scaling>
          <c:orientation val="minMax"/>
        </c:scaling>
        <c:delete val="0"/>
        <c:axPos val="l"/>
        <c:majorGridlines>
          <c:spPr>
            <a:ln w="2623">
              <a:noFill/>
              <a:prstDash val="solid"/>
            </a:ln>
          </c:spPr>
        </c:majorGridlines>
        <c:title>
          <c:tx>
            <c:rich>
              <a:bodyPr rot="-5400000" vert="horz"/>
              <a:lstStyle/>
              <a:p>
                <a:pPr>
                  <a:defRPr/>
                </a:pPr>
                <a:r>
                  <a:rPr lang="en-US"/>
                  <a:t>Percentage</a:t>
                </a:r>
                <a:r>
                  <a:rPr lang="en-US" baseline="0"/>
                  <a:t> of Students</a:t>
                </a:r>
                <a:endParaRPr lang="en-US"/>
              </a:p>
            </c:rich>
          </c:tx>
          <c:layout>
            <c:manualLayout>
              <c:xMode val="edge"/>
              <c:yMode val="edge"/>
              <c:x val="0.104507411158667"/>
              <c:y val="0.314398200224972"/>
            </c:manualLayout>
          </c:layout>
          <c:overlay val="0"/>
        </c:title>
        <c:numFmt formatCode="0%" sourceLinked="1"/>
        <c:majorTickMark val="out"/>
        <c:minorTickMark val="none"/>
        <c:tickLblPos val="nextTo"/>
        <c:spPr>
          <a:ln w="2623">
            <a:solidFill>
              <a:schemeClr val="tx1"/>
            </a:solidFill>
            <a:prstDash val="solid"/>
          </a:ln>
        </c:spPr>
        <c:txPr>
          <a:bodyPr rot="0" vert="horz"/>
          <a:lstStyle/>
          <a:p>
            <a:pPr>
              <a:defRPr/>
            </a:pPr>
            <a:endParaRPr lang="en-US"/>
          </a:p>
        </c:txPr>
        <c:crossAx val="-1565893152"/>
        <c:crosses val="autoZero"/>
        <c:crossBetween val="between"/>
        <c:majorUnit val="0.2"/>
      </c:valAx>
      <c:spPr>
        <a:noFill/>
        <a:ln w="10489">
          <a:noFill/>
          <a:prstDash val="solid"/>
        </a:ln>
      </c:spPr>
    </c:plotArea>
    <c:legend>
      <c:legendPos val="t"/>
      <c:layout>
        <c:manualLayout>
          <c:xMode val="edge"/>
          <c:yMode val="edge"/>
          <c:x val="0.349076112132779"/>
          <c:y val="1.56494522691706E-2"/>
          <c:w val="0.276511942359292"/>
          <c:h val="3.6666916635420599E-2"/>
        </c:manualLayout>
      </c:layout>
      <c:overlay val="0"/>
      <c:spPr>
        <a:solidFill>
          <a:schemeClr val="bg1"/>
        </a:solidFill>
        <a:ln w="2623">
          <a:noFill/>
          <a:prstDash val="solid"/>
        </a:ln>
      </c:spPr>
    </c:legend>
    <c:plotVisOnly val="1"/>
    <c:dispBlanksAs val="gap"/>
    <c:showDLblsOverMax val="0"/>
  </c:chart>
  <c:spPr>
    <a:noFill/>
    <a:ln>
      <a:noFill/>
    </a:ln>
  </c:spPr>
  <c:txPr>
    <a:bodyPr/>
    <a:lstStyle/>
    <a:p>
      <a:pPr>
        <a:defRPr sz="1100" b="0"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1976538646954834E-2"/>
          <c:y val="0.11783639545056869"/>
          <c:w val="0.87627605595557512"/>
          <c:h val="0.75438758049697718"/>
        </c:manualLayout>
      </c:layout>
      <c:lineChart>
        <c:grouping val="standard"/>
        <c:varyColors val="0"/>
        <c:ser>
          <c:idx val="0"/>
          <c:order val="0"/>
          <c:spPr>
            <a:ln w="12700">
              <a:solidFill>
                <a:srgbClr val="000000"/>
              </a:solidFill>
              <a:prstDash val="solid"/>
            </a:ln>
          </c:spPr>
          <c:marker>
            <c:symbol val="diamond"/>
            <c:size val="5"/>
            <c:spPr>
              <a:solidFill>
                <a:srgbClr val="000000"/>
              </a:solidFill>
              <a:ln>
                <a:solidFill>
                  <a:srgbClr val="000000"/>
                </a:solidFill>
                <a:prstDash val="solid"/>
              </a:ln>
            </c:spPr>
          </c:marker>
          <c:dPt>
            <c:idx val="14"/>
            <c:marker>
              <c:spPr>
                <a:solidFill>
                  <a:srgbClr val="FFFFFF"/>
                </a:solidFill>
                <a:ln>
                  <a:solidFill>
                    <a:srgbClr val="000000"/>
                  </a:solidFill>
                  <a:prstDash val="solid"/>
                </a:ln>
              </c:spPr>
            </c:marker>
            <c:bubble3D val="0"/>
            <c:extLst>
              <c:ext xmlns:c16="http://schemas.microsoft.com/office/drawing/2014/chart" uri="{C3380CC4-5D6E-409C-BE32-E72D297353CC}">
                <c16:uniqueId val="{00000000-1DF5-4580-8E2B-CE4E32FC8B87}"/>
              </c:ext>
            </c:extLst>
          </c:dPt>
          <c:cat>
            <c:strRef>
              <c:f>Sheet1!$A$3:$A$25</c:f>
              <c:strCache>
                <c:ptCount val="23"/>
                <c:pt idx="1">
                  <c:v>4/27</c:v>
                </c:pt>
                <c:pt idx="2">
                  <c:v>4/28</c:v>
                </c:pt>
                <c:pt idx="3">
                  <c:v>4/29</c:v>
                </c:pt>
                <c:pt idx="4">
                  <c:v>4/30</c:v>
                </c:pt>
                <c:pt idx="5">
                  <c:v>5/5</c:v>
                </c:pt>
                <c:pt idx="7">
                  <c:v>5/10</c:v>
                </c:pt>
                <c:pt idx="8">
                  <c:v>5/13</c:v>
                </c:pt>
                <c:pt idx="9">
                  <c:v>5/14</c:v>
                </c:pt>
                <c:pt idx="10">
                  <c:v>5/17</c:v>
                </c:pt>
                <c:pt idx="11">
                  <c:v>5/18</c:v>
                </c:pt>
                <c:pt idx="12">
                  <c:v>5/19</c:v>
                </c:pt>
                <c:pt idx="13">
                  <c:v>5/20</c:v>
                </c:pt>
                <c:pt idx="15">
                  <c:v>5/21</c:v>
                </c:pt>
                <c:pt idx="17">
                  <c:v>5/24</c:v>
                </c:pt>
                <c:pt idx="18">
                  <c:v>5/25</c:v>
                </c:pt>
                <c:pt idx="20">
                  <c:v>5/26</c:v>
                </c:pt>
                <c:pt idx="21">
                  <c:v>5/27</c:v>
                </c:pt>
                <c:pt idx="22">
                  <c:v>5/28</c:v>
                </c:pt>
              </c:strCache>
            </c:strRef>
          </c:cat>
          <c:val>
            <c:numRef>
              <c:f>Sheet1!$B$3:$B$25</c:f>
              <c:numCache>
                <c:formatCode>General</c:formatCode>
                <c:ptCount val="23"/>
                <c:pt idx="1">
                  <c:v>63.33</c:v>
                </c:pt>
                <c:pt idx="2">
                  <c:v>65</c:v>
                </c:pt>
                <c:pt idx="3">
                  <c:v>33.33</c:v>
                </c:pt>
                <c:pt idx="4">
                  <c:v>27</c:v>
                </c:pt>
                <c:pt idx="5">
                  <c:v>21.66</c:v>
                </c:pt>
                <c:pt idx="7">
                  <c:v>78.33</c:v>
                </c:pt>
                <c:pt idx="8">
                  <c:v>82</c:v>
                </c:pt>
                <c:pt idx="9">
                  <c:v>86.669999999999987</c:v>
                </c:pt>
                <c:pt idx="10">
                  <c:v>93.33</c:v>
                </c:pt>
                <c:pt idx="11">
                  <c:v>48.3</c:v>
                </c:pt>
                <c:pt idx="12">
                  <c:v>76.669999999999987</c:v>
                </c:pt>
                <c:pt idx="13">
                  <c:v>85</c:v>
                </c:pt>
                <c:pt idx="15">
                  <c:v>88.33</c:v>
                </c:pt>
                <c:pt idx="17">
                  <c:v>21.67</c:v>
                </c:pt>
                <c:pt idx="18">
                  <c:v>5</c:v>
                </c:pt>
                <c:pt idx="20">
                  <c:v>80</c:v>
                </c:pt>
                <c:pt idx="21">
                  <c:v>61.660000000000011</c:v>
                </c:pt>
                <c:pt idx="22">
                  <c:v>81.599999999999994</c:v>
                </c:pt>
              </c:numCache>
            </c:numRef>
          </c:val>
          <c:smooth val="0"/>
          <c:extLst>
            <c:ext xmlns:c16="http://schemas.microsoft.com/office/drawing/2014/chart" uri="{C3380CC4-5D6E-409C-BE32-E72D297353CC}">
              <c16:uniqueId val="{00000001-1DF5-4580-8E2B-CE4E32FC8B87}"/>
            </c:ext>
          </c:extLst>
        </c:ser>
        <c:dLbls>
          <c:showLegendKey val="0"/>
          <c:showVal val="0"/>
          <c:showCatName val="0"/>
          <c:showSerName val="0"/>
          <c:showPercent val="0"/>
          <c:showBubbleSize val="0"/>
        </c:dLbls>
        <c:marker val="1"/>
        <c:smooth val="0"/>
        <c:axId val="574717360"/>
        <c:axId val="574717752"/>
      </c:lineChart>
      <c:catAx>
        <c:axId val="574717360"/>
        <c:scaling>
          <c:orientation val="minMax"/>
        </c:scaling>
        <c:delete val="0"/>
        <c:axPos val="b"/>
        <c:title>
          <c:tx>
            <c:rich>
              <a:bodyPr/>
              <a:lstStyle/>
              <a:p>
                <a:pPr>
                  <a:defRPr sz="1200" b="1" i="0" u="none" strike="noStrike" baseline="0">
                    <a:solidFill>
                      <a:srgbClr val="000000"/>
                    </a:solidFill>
                    <a:latin typeface="Times New Roman"/>
                    <a:ea typeface="Times New Roman"/>
                    <a:cs typeface="Times New Roman"/>
                  </a:defRPr>
                </a:pPr>
                <a:r>
                  <a:rPr lang="en-US"/>
                  <a:t>Date of Session</a:t>
                </a:r>
              </a:p>
            </c:rich>
          </c:tx>
          <c:layout>
            <c:manualLayout>
              <c:xMode val="edge"/>
              <c:yMode val="edge"/>
              <c:x val="0.43877577802774864"/>
              <c:y val="0.94722397200350372"/>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Times New Roman"/>
                <a:ea typeface="Times New Roman"/>
                <a:cs typeface="Times New Roman"/>
              </a:defRPr>
            </a:pPr>
            <a:endParaRPr lang="en-US"/>
          </a:p>
        </c:txPr>
        <c:crossAx val="574717752"/>
        <c:crosses val="autoZero"/>
        <c:auto val="1"/>
        <c:lblAlgn val="ctr"/>
        <c:lblOffset val="100"/>
        <c:tickLblSkip val="1"/>
        <c:tickMarkSkip val="1"/>
        <c:noMultiLvlLbl val="0"/>
      </c:catAx>
      <c:valAx>
        <c:axId val="574717752"/>
        <c:scaling>
          <c:orientation val="minMax"/>
          <c:min val="0"/>
        </c:scaling>
        <c:delete val="0"/>
        <c:axPos val="l"/>
        <c:title>
          <c:tx>
            <c:rich>
              <a:bodyPr/>
              <a:lstStyle/>
              <a:p>
                <a:pPr>
                  <a:defRPr sz="1200" b="1" i="0" u="none" strike="noStrike" baseline="0">
                    <a:solidFill>
                      <a:srgbClr val="000000"/>
                    </a:solidFill>
                    <a:latin typeface="Times New Roman"/>
                    <a:ea typeface="Times New Roman"/>
                    <a:cs typeface="Times New Roman"/>
                  </a:defRPr>
                </a:pPr>
                <a:r>
                  <a:rPr lang="en-US"/>
                  <a:t>Percentage of AET</a:t>
                </a:r>
              </a:p>
            </c:rich>
          </c:tx>
          <c:layout>
            <c:manualLayout>
              <c:xMode val="edge"/>
              <c:yMode val="edge"/>
              <c:x val="2.040817597567586E-2"/>
              <c:y val="0.29824625275461886"/>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Times New Roman"/>
                <a:ea typeface="Times New Roman"/>
                <a:cs typeface="Times New Roman"/>
              </a:defRPr>
            </a:pPr>
            <a:endParaRPr lang="en-US"/>
          </a:p>
        </c:txPr>
        <c:crossAx val="574717360"/>
        <c:crosses val="autoZero"/>
        <c:crossBetween val="midCat"/>
      </c:valAx>
      <c:spPr>
        <a:solidFill>
          <a:srgbClr val="FFFFFF"/>
        </a:solidFill>
        <a:ln w="25400">
          <a:noFill/>
        </a:ln>
      </c:spPr>
    </c:plotArea>
    <c:plotVisOnly val="1"/>
    <c:dispBlanksAs val="gap"/>
    <c:showDLblsOverMax val="0"/>
  </c:chart>
  <c:spPr>
    <a:solidFill>
      <a:srgbClr val="FFFFFF"/>
    </a:solidFill>
    <a:ln w="9525">
      <a:noFill/>
    </a:ln>
  </c:spPr>
  <c:txPr>
    <a:bodyPr/>
    <a:lstStyle/>
    <a:p>
      <a:pPr>
        <a:defRPr sz="1200" b="0" i="0" u="none" strike="noStrike" baseline="0">
          <a:solidFill>
            <a:srgbClr val="000000"/>
          </a:solidFill>
          <a:latin typeface="Times New Roman"/>
          <a:ea typeface="Times New Roman"/>
          <a:cs typeface="Times New Roman"/>
        </a:defRPr>
      </a:pPr>
      <a:endParaRPr lang="en-US"/>
    </a:p>
  </c:txPr>
  <c:externalData r:id="rId2">
    <c:autoUpdate val="0"/>
  </c:externalData>
  <c:userShapes r:id="rId3"/>
</c:chartSpace>
</file>

<file path=ppt/diagrams/_rels/data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image" Target="../media/image4.jpeg"/><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diagrams/_rels/data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image" Target="../media/image21.jpeg"/><Relationship Id="rId6" Type="http://schemas.openxmlformats.org/officeDocument/2006/relationships/image" Target="../media/image26.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image" Target="../media/image4.jpeg"/><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diagrams/_rels/drawing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image" Target="../media/image21.jpeg"/><Relationship Id="rId6" Type="http://schemas.openxmlformats.org/officeDocument/2006/relationships/image" Target="../media/image26.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AC245F8-D051-45A9-9866-B12B1BD22194}" type="doc">
      <dgm:prSet loTypeId="urn:microsoft.com/office/officeart/2005/8/layout/target1" loCatId="relationship" qsTypeId="urn:microsoft.com/office/officeart/2005/8/quickstyle/simple2" qsCatId="simple" csTypeId="urn:microsoft.com/office/officeart/2005/8/colors/accent1_2" csCatId="accent1" phldr="1"/>
      <dgm:spPr/>
      <dgm:t>
        <a:bodyPr/>
        <a:lstStyle/>
        <a:p>
          <a:endParaRPr lang="en-US"/>
        </a:p>
      </dgm:t>
    </dgm:pt>
    <dgm:pt modelId="{B93520E0-1D36-4737-B371-33F8E13EF870}">
      <dgm:prSet phldrT="[Text]" custT="1"/>
      <dgm:spPr/>
      <dgm:t>
        <a:bodyPr/>
        <a:lstStyle/>
        <a:p>
          <a:r>
            <a:rPr lang="en-US" sz="2400"/>
            <a:t>ED &lt;1%</a:t>
          </a:r>
        </a:p>
      </dgm:t>
    </dgm:pt>
    <dgm:pt modelId="{5EDEC8FE-88FF-4201-A13F-895780ABE10E}" type="parTrans" cxnId="{C739214C-072A-4BFB-836C-79EBF003958A}">
      <dgm:prSet/>
      <dgm:spPr/>
      <dgm:t>
        <a:bodyPr/>
        <a:lstStyle/>
        <a:p>
          <a:endParaRPr lang="en-US"/>
        </a:p>
      </dgm:t>
    </dgm:pt>
    <dgm:pt modelId="{C2EEA5EF-263E-478C-91AC-7494728BD4E6}" type="sibTrans" cxnId="{C739214C-072A-4BFB-836C-79EBF003958A}">
      <dgm:prSet/>
      <dgm:spPr/>
      <dgm:t>
        <a:bodyPr/>
        <a:lstStyle/>
        <a:p>
          <a:endParaRPr lang="en-US"/>
        </a:p>
      </dgm:t>
    </dgm:pt>
    <dgm:pt modelId="{EDE20376-FE05-4A1C-90FA-9C33B62012B4}">
      <dgm:prSet phldrT="[Text]" custT="1"/>
      <dgm:spPr/>
      <dgm:t>
        <a:bodyPr/>
        <a:lstStyle/>
        <a:p>
          <a:r>
            <a:rPr lang="en-US" sz="2400"/>
            <a:t>EBD 12-20%</a:t>
          </a:r>
        </a:p>
      </dgm:t>
    </dgm:pt>
    <dgm:pt modelId="{AD7528A0-E56A-469B-84F7-870E41599666}" type="parTrans" cxnId="{30F91050-9333-45C1-AE50-979CFA1E0184}">
      <dgm:prSet/>
      <dgm:spPr/>
      <dgm:t>
        <a:bodyPr/>
        <a:lstStyle/>
        <a:p>
          <a:endParaRPr lang="en-US"/>
        </a:p>
      </dgm:t>
    </dgm:pt>
    <dgm:pt modelId="{0D3A6E3B-C00F-49CC-9C10-76184F774A43}" type="sibTrans" cxnId="{30F91050-9333-45C1-AE50-979CFA1E0184}">
      <dgm:prSet/>
      <dgm:spPr/>
      <dgm:t>
        <a:bodyPr/>
        <a:lstStyle/>
        <a:p>
          <a:endParaRPr lang="en-US"/>
        </a:p>
      </dgm:t>
    </dgm:pt>
    <dgm:pt modelId="{63D8F321-4D6F-4C87-BC4F-1D9AE918ED37}" type="pres">
      <dgm:prSet presAssocID="{7AC245F8-D051-45A9-9866-B12B1BD22194}" presName="composite" presStyleCnt="0">
        <dgm:presLayoutVars>
          <dgm:chMax val="5"/>
          <dgm:dir/>
          <dgm:resizeHandles val="exact"/>
        </dgm:presLayoutVars>
      </dgm:prSet>
      <dgm:spPr/>
    </dgm:pt>
    <dgm:pt modelId="{6625C065-9CCB-4478-B8B3-41238F5B4862}" type="pres">
      <dgm:prSet presAssocID="{B93520E0-1D36-4737-B371-33F8E13EF870}" presName="circle1" presStyleLbl="lnNode1" presStyleIdx="0" presStyleCnt="2" custLinFactNeighborX="7387" custLinFactNeighborY="-5060"/>
      <dgm:spPr>
        <a:solidFill>
          <a:srgbClr val="FFFF00"/>
        </a:solidFill>
      </dgm:spPr>
    </dgm:pt>
    <dgm:pt modelId="{98BEF41C-5B07-4278-A012-D820FB1EAE95}" type="pres">
      <dgm:prSet presAssocID="{B93520E0-1D36-4737-B371-33F8E13EF870}" presName="text1" presStyleLbl="revTx" presStyleIdx="0" presStyleCnt="2" custScaleX="211723" custScaleY="64934" custLinFactNeighborX="20328" custLinFactNeighborY="-2923">
        <dgm:presLayoutVars>
          <dgm:bulletEnabled val="1"/>
        </dgm:presLayoutVars>
      </dgm:prSet>
      <dgm:spPr/>
    </dgm:pt>
    <dgm:pt modelId="{F85020AF-8515-406B-B6E1-03CC05B4F8F1}" type="pres">
      <dgm:prSet presAssocID="{B93520E0-1D36-4737-B371-33F8E13EF870}" presName="line1" presStyleLbl="callout" presStyleIdx="0" presStyleCnt="4" custLinFactY="71955" custLinFactNeighborX="-71914" custLinFactNeighborY="100000"/>
      <dgm:spPr>
        <a:ln w="38100"/>
      </dgm:spPr>
    </dgm:pt>
    <dgm:pt modelId="{5D5127DC-F990-4D10-A3ED-83F4E4094D01}" type="pres">
      <dgm:prSet presAssocID="{B93520E0-1D36-4737-B371-33F8E13EF870}" presName="d1" presStyleLbl="callout" presStyleIdx="1" presStyleCnt="4" custScaleX="80232" custScaleY="93939" custLinFactNeighborX="-6384" custLinFactNeighborY="3644"/>
      <dgm:spPr>
        <a:ln w="38100"/>
      </dgm:spPr>
    </dgm:pt>
    <dgm:pt modelId="{E2AD58FC-D3A4-4404-B3F3-516FAB1C8940}" type="pres">
      <dgm:prSet presAssocID="{EDE20376-FE05-4A1C-90FA-9C33B62012B4}" presName="circle2" presStyleLbl="lnNode1" presStyleIdx="1" presStyleCnt="2" custLinFactNeighborX="1194" custLinFactNeighborY="-1880"/>
      <dgm:spPr>
        <a:solidFill>
          <a:srgbClr val="7030A0"/>
        </a:solidFill>
      </dgm:spPr>
    </dgm:pt>
    <dgm:pt modelId="{9CA21573-BB90-49A1-BE64-A9D7A2BF3678}" type="pres">
      <dgm:prSet presAssocID="{EDE20376-FE05-4A1C-90FA-9C33B62012B4}" presName="text2" presStyleLbl="revTx" presStyleIdx="1" presStyleCnt="2" custScaleX="245307" custLinFactNeighborX="54945" custLinFactNeighborY="-12216">
        <dgm:presLayoutVars>
          <dgm:bulletEnabled val="1"/>
        </dgm:presLayoutVars>
      </dgm:prSet>
      <dgm:spPr/>
    </dgm:pt>
    <dgm:pt modelId="{1E4DC311-4D49-4A44-8224-A248A07C0CCA}" type="pres">
      <dgm:prSet presAssocID="{EDE20376-FE05-4A1C-90FA-9C33B62012B4}" presName="line2" presStyleLbl="callout" presStyleIdx="2" presStyleCnt="4"/>
      <dgm:spPr>
        <a:ln w="38100"/>
      </dgm:spPr>
    </dgm:pt>
    <dgm:pt modelId="{37C521DE-E66D-4861-A4AE-F1EF4BACE376}" type="pres">
      <dgm:prSet presAssocID="{EDE20376-FE05-4A1C-90FA-9C33B62012B4}" presName="d2" presStyleLbl="callout" presStyleIdx="3" presStyleCnt="4"/>
      <dgm:spPr>
        <a:ln w="38100"/>
      </dgm:spPr>
    </dgm:pt>
  </dgm:ptLst>
  <dgm:cxnLst>
    <dgm:cxn modelId="{77A83348-65B3-4211-A742-FDCB82F1DAC1}" type="presOf" srcId="{7AC245F8-D051-45A9-9866-B12B1BD22194}" destId="{63D8F321-4D6F-4C87-BC4F-1D9AE918ED37}" srcOrd="0" destOrd="0" presId="urn:microsoft.com/office/officeart/2005/8/layout/target1"/>
    <dgm:cxn modelId="{DDA6504B-E367-4CE3-910A-7B694A4C551E}" type="presOf" srcId="{EDE20376-FE05-4A1C-90FA-9C33B62012B4}" destId="{9CA21573-BB90-49A1-BE64-A9D7A2BF3678}" srcOrd="0" destOrd="0" presId="urn:microsoft.com/office/officeart/2005/8/layout/target1"/>
    <dgm:cxn modelId="{C739214C-072A-4BFB-836C-79EBF003958A}" srcId="{7AC245F8-D051-45A9-9866-B12B1BD22194}" destId="{B93520E0-1D36-4737-B371-33F8E13EF870}" srcOrd="0" destOrd="0" parTransId="{5EDEC8FE-88FF-4201-A13F-895780ABE10E}" sibTransId="{C2EEA5EF-263E-478C-91AC-7494728BD4E6}"/>
    <dgm:cxn modelId="{30F91050-9333-45C1-AE50-979CFA1E0184}" srcId="{7AC245F8-D051-45A9-9866-B12B1BD22194}" destId="{EDE20376-FE05-4A1C-90FA-9C33B62012B4}" srcOrd="1" destOrd="0" parTransId="{AD7528A0-E56A-469B-84F7-870E41599666}" sibTransId="{0D3A6E3B-C00F-49CC-9C10-76184F774A43}"/>
    <dgm:cxn modelId="{2E2E5EA2-C257-4627-A38B-C65C1D25918C}" type="presOf" srcId="{B93520E0-1D36-4737-B371-33F8E13EF870}" destId="{98BEF41C-5B07-4278-A012-D820FB1EAE95}" srcOrd="0" destOrd="0" presId="urn:microsoft.com/office/officeart/2005/8/layout/target1"/>
    <dgm:cxn modelId="{6AF4005B-B993-4DF8-B527-529D25AA249B}" type="presParOf" srcId="{63D8F321-4D6F-4C87-BC4F-1D9AE918ED37}" destId="{6625C065-9CCB-4478-B8B3-41238F5B4862}" srcOrd="0" destOrd="0" presId="urn:microsoft.com/office/officeart/2005/8/layout/target1"/>
    <dgm:cxn modelId="{EBA5E856-E1D6-4455-ACAF-12E454B755B4}" type="presParOf" srcId="{63D8F321-4D6F-4C87-BC4F-1D9AE918ED37}" destId="{98BEF41C-5B07-4278-A012-D820FB1EAE95}" srcOrd="1" destOrd="0" presId="urn:microsoft.com/office/officeart/2005/8/layout/target1"/>
    <dgm:cxn modelId="{A3A309DE-5F92-4B29-ACAE-4B711C16DCAE}" type="presParOf" srcId="{63D8F321-4D6F-4C87-BC4F-1D9AE918ED37}" destId="{F85020AF-8515-406B-B6E1-03CC05B4F8F1}" srcOrd="2" destOrd="0" presId="urn:microsoft.com/office/officeart/2005/8/layout/target1"/>
    <dgm:cxn modelId="{BB5E13D5-10E2-4E29-B3F7-1182E7692B38}" type="presParOf" srcId="{63D8F321-4D6F-4C87-BC4F-1D9AE918ED37}" destId="{5D5127DC-F990-4D10-A3ED-83F4E4094D01}" srcOrd="3" destOrd="0" presId="urn:microsoft.com/office/officeart/2005/8/layout/target1"/>
    <dgm:cxn modelId="{88A36DFB-93EF-4920-ADF5-5CBF96B1CB04}" type="presParOf" srcId="{63D8F321-4D6F-4C87-BC4F-1D9AE918ED37}" destId="{E2AD58FC-D3A4-4404-B3F3-516FAB1C8940}" srcOrd="4" destOrd="0" presId="urn:microsoft.com/office/officeart/2005/8/layout/target1"/>
    <dgm:cxn modelId="{A10E7DAE-14D5-43CE-8FDE-383DDACC0F17}" type="presParOf" srcId="{63D8F321-4D6F-4C87-BC4F-1D9AE918ED37}" destId="{9CA21573-BB90-49A1-BE64-A9D7A2BF3678}" srcOrd="5" destOrd="0" presId="urn:microsoft.com/office/officeart/2005/8/layout/target1"/>
    <dgm:cxn modelId="{02DDD146-CF20-473A-94CD-7DCF7E347B07}" type="presParOf" srcId="{63D8F321-4D6F-4C87-BC4F-1D9AE918ED37}" destId="{1E4DC311-4D49-4A44-8224-A248A07C0CCA}" srcOrd="6" destOrd="0" presId="urn:microsoft.com/office/officeart/2005/8/layout/target1"/>
    <dgm:cxn modelId="{523F7470-25B5-4106-9B64-54CF2C79300B}" type="presParOf" srcId="{63D8F321-4D6F-4C87-BC4F-1D9AE918ED37}" destId="{37C521DE-E66D-4861-A4AE-F1EF4BACE376}" srcOrd="7" destOrd="0" presId="urn:microsoft.com/office/officeart/2005/8/layout/targe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D456AF0-4D16-4FE6-8DF1-0A928E4EABD1}" type="doc">
      <dgm:prSet loTypeId="urn:microsoft.com/office/officeart/2005/8/layout/chart3" loCatId="relationship" qsTypeId="urn:microsoft.com/office/officeart/2005/8/quickstyle/simple1" qsCatId="simple" csTypeId="urn:microsoft.com/office/officeart/2005/8/colors/colorful1" csCatId="colorful" phldr="1"/>
      <dgm:spPr/>
    </dgm:pt>
    <dgm:pt modelId="{E3CADE91-3BA4-4518-B381-368EF1D8F737}">
      <dgm:prSet phldrT="[Text]"/>
      <dgm:spPr>
        <a:solidFill>
          <a:srgbClr val="FF9933"/>
        </a:solidFill>
      </dgm:spPr>
      <dgm:t>
        <a:bodyPr/>
        <a:lstStyle/>
        <a:p>
          <a:r>
            <a:rPr lang="en-US" b="1"/>
            <a:t>Self-awareness</a:t>
          </a:r>
        </a:p>
      </dgm:t>
    </dgm:pt>
    <dgm:pt modelId="{49D42C79-66EB-4C6D-9746-3BDB48BB6A91}" type="parTrans" cxnId="{F1476F34-BE9B-4B01-9647-A8ECDF323BA4}">
      <dgm:prSet/>
      <dgm:spPr/>
      <dgm:t>
        <a:bodyPr/>
        <a:lstStyle/>
        <a:p>
          <a:endParaRPr lang="en-US"/>
        </a:p>
      </dgm:t>
    </dgm:pt>
    <dgm:pt modelId="{55B3B8DC-F118-4171-AEDB-4F0EB9CB288A}" type="sibTrans" cxnId="{F1476F34-BE9B-4B01-9647-A8ECDF323BA4}">
      <dgm:prSet/>
      <dgm:spPr/>
      <dgm:t>
        <a:bodyPr/>
        <a:lstStyle/>
        <a:p>
          <a:endParaRPr lang="en-US"/>
        </a:p>
      </dgm:t>
    </dgm:pt>
    <dgm:pt modelId="{E88F5248-6DA4-4C3F-BC23-44D535469D8F}">
      <dgm:prSet phldrT="[Text]"/>
      <dgm:spPr>
        <a:solidFill>
          <a:srgbClr val="FFC000"/>
        </a:solidFill>
      </dgm:spPr>
      <dgm:t>
        <a:bodyPr/>
        <a:lstStyle/>
        <a:p>
          <a:r>
            <a:rPr lang="en-US" b="1"/>
            <a:t>Responsible Decision making</a:t>
          </a:r>
        </a:p>
      </dgm:t>
    </dgm:pt>
    <dgm:pt modelId="{912091E0-AF39-4F40-BE12-DD498AF9671D}" type="parTrans" cxnId="{1A568ADD-800E-4AA2-A24B-4A29B7619A8A}">
      <dgm:prSet/>
      <dgm:spPr/>
      <dgm:t>
        <a:bodyPr/>
        <a:lstStyle/>
        <a:p>
          <a:endParaRPr lang="en-US"/>
        </a:p>
      </dgm:t>
    </dgm:pt>
    <dgm:pt modelId="{CC4936CB-38AF-4E8D-A215-8D27C08A195F}" type="sibTrans" cxnId="{1A568ADD-800E-4AA2-A24B-4A29B7619A8A}">
      <dgm:prSet/>
      <dgm:spPr/>
      <dgm:t>
        <a:bodyPr/>
        <a:lstStyle/>
        <a:p>
          <a:endParaRPr lang="en-US"/>
        </a:p>
      </dgm:t>
    </dgm:pt>
    <dgm:pt modelId="{63859DA6-B172-4688-BC83-E8F9A4718CCD}">
      <dgm:prSet phldrT="[Text]"/>
      <dgm:spPr>
        <a:solidFill>
          <a:srgbClr val="00B050"/>
        </a:solidFill>
      </dgm:spPr>
      <dgm:t>
        <a:bodyPr/>
        <a:lstStyle/>
        <a:p>
          <a:r>
            <a:rPr lang="en-US" b="1"/>
            <a:t>Relationship Skills</a:t>
          </a:r>
        </a:p>
      </dgm:t>
    </dgm:pt>
    <dgm:pt modelId="{15215575-4FBC-401B-B0CF-C3E3DA57630F}" type="parTrans" cxnId="{AF068D99-FF22-49B8-ADCB-48DFE5ABD129}">
      <dgm:prSet/>
      <dgm:spPr/>
      <dgm:t>
        <a:bodyPr/>
        <a:lstStyle/>
        <a:p>
          <a:endParaRPr lang="en-US"/>
        </a:p>
      </dgm:t>
    </dgm:pt>
    <dgm:pt modelId="{716C0F12-6CB2-4D3F-A706-DA4E82D49106}" type="sibTrans" cxnId="{AF068D99-FF22-49B8-ADCB-48DFE5ABD129}">
      <dgm:prSet/>
      <dgm:spPr/>
      <dgm:t>
        <a:bodyPr/>
        <a:lstStyle/>
        <a:p>
          <a:endParaRPr lang="en-US"/>
        </a:p>
      </dgm:t>
    </dgm:pt>
    <dgm:pt modelId="{0713563C-6EEA-4CB1-B325-F4FB3EACE5C4}">
      <dgm:prSet phldrT="[Text]"/>
      <dgm:spPr>
        <a:solidFill>
          <a:srgbClr val="00B050"/>
        </a:solidFill>
      </dgm:spPr>
      <dgm:t>
        <a:bodyPr/>
        <a:lstStyle/>
        <a:p>
          <a:r>
            <a:rPr lang="en-US" b="1"/>
            <a:t>Social Awareness</a:t>
          </a:r>
        </a:p>
      </dgm:t>
    </dgm:pt>
    <dgm:pt modelId="{C56F1D29-A057-4E16-897F-926C7F39521F}" type="parTrans" cxnId="{912920D2-E958-446C-B24F-C986F5E02467}">
      <dgm:prSet/>
      <dgm:spPr/>
      <dgm:t>
        <a:bodyPr/>
        <a:lstStyle/>
        <a:p>
          <a:endParaRPr lang="en-US"/>
        </a:p>
      </dgm:t>
    </dgm:pt>
    <dgm:pt modelId="{84A1A54D-3562-45F9-B84D-48438ED91449}" type="sibTrans" cxnId="{912920D2-E958-446C-B24F-C986F5E02467}">
      <dgm:prSet/>
      <dgm:spPr/>
      <dgm:t>
        <a:bodyPr/>
        <a:lstStyle/>
        <a:p>
          <a:endParaRPr lang="en-US"/>
        </a:p>
      </dgm:t>
    </dgm:pt>
    <dgm:pt modelId="{96C18B49-4564-409F-9302-07077D19F039}">
      <dgm:prSet phldrT="[Text]"/>
      <dgm:spPr>
        <a:solidFill>
          <a:srgbClr val="FF9933"/>
        </a:solidFill>
      </dgm:spPr>
      <dgm:t>
        <a:bodyPr/>
        <a:lstStyle/>
        <a:p>
          <a:r>
            <a:rPr lang="en-US" b="1"/>
            <a:t>Self-management</a:t>
          </a:r>
        </a:p>
      </dgm:t>
    </dgm:pt>
    <dgm:pt modelId="{A037C2A7-E425-4AD8-8796-7FCFFFB682C9}" type="sibTrans" cxnId="{40A4BE9E-9149-43D6-8E49-83B4D864537E}">
      <dgm:prSet/>
      <dgm:spPr/>
      <dgm:t>
        <a:bodyPr/>
        <a:lstStyle/>
        <a:p>
          <a:endParaRPr lang="en-US"/>
        </a:p>
      </dgm:t>
    </dgm:pt>
    <dgm:pt modelId="{4DF6B919-791F-4FC1-878E-84741665D9BD}" type="parTrans" cxnId="{40A4BE9E-9149-43D6-8E49-83B4D864537E}">
      <dgm:prSet/>
      <dgm:spPr/>
      <dgm:t>
        <a:bodyPr/>
        <a:lstStyle/>
        <a:p>
          <a:endParaRPr lang="en-US"/>
        </a:p>
      </dgm:t>
    </dgm:pt>
    <dgm:pt modelId="{42140EEC-76C2-4D74-9B5D-02033FC867EC}" type="pres">
      <dgm:prSet presAssocID="{CD456AF0-4D16-4FE6-8DF1-0A928E4EABD1}" presName="compositeShape" presStyleCnt="0">
        <dgm:presLayoutVars>
          <dgm:chMax val="7"/>
          <dgm:dir/>
          <dgm:resizeHandles val="exact"/>
        </dgm:presLayoutVars>
      </dgm:prSet>
      <dgm:spPr/>
    </dgm:pt>
    <dgm:pt modelId="{D08A5AB4-9515-4ECE-A943-C19B5B29433B}" type="pres">
      <dgm:prSet presAssocID="{CD456AF0-4D16-4FE6-8DF1-0A928E4EABD1}" presName="wedge1" presStyleLbl="node1" presStyleIdx="0" presStyleCnt="5" custLinFactNeighborX="-3627" custLinFactNeighborY="4743"/>
      <dgm:spPr/>
    </dgm:pt>
    <dgm:pt modelId="{9D2A69C2-5365-46EF-A200-29BE03FCC317}" type="pres">
      <dgm:prSet presAssocID="{CD456AF0-4D16-4FE6-8DF1-0A928E4EABD1}" presName="wedge1Tx" presStyleLbl="node1" presStyleIdx="0" presStyleCnt="5">
        <dgm:presLayoutVars>
          <dgm:chMax val="0"/>
          <dgm:chPref val="0"/>
          <dgm:bulletEnabled val="1"/>
        </dgm:presLayoutVars>
      </dgm:prSet>
      <dgm:spPr/>
    </dgm:pt>
    <dgm:pt modelId="{D5333F48-DE32-42AE-AB81-320C626E9334}" type="pres">
      <dgm:prSet presAssocID="{CD456AF0-4D16-4FE6-8DF1-0A928E4EABD1}" presName="wedge2" presStyleLbl="node1" presStyleIdx="1" presStyleCnt="5"/>
      <dgm:spPr/>
    </dgm:pt>
    <dgm:pt modelId="{BA740618-B57A-4633-A6B0-8785CE5A3EB8}" type="pres">
      <dgm:prSet presAssocID="{CD456AF0-4D16-4FE6-8DF1-0A928E4EABD1}" presName="wedge2Tx" presStyleLbl="node1" presStyleIdx="1" presStyleCnt="5">
        <dgm:presLayoutVars>
          <dgm:chMax val="0"/>
          <dgm:chPref val="0"/>
          <dgm:bulletEnabled val="1"/>
        </dgm:presLayoutVars>
      </dgm:prSet>
      <dgm:spPr/>
    </dgm:pt>
    <dgm:pt modelId="{95CB6879-0173-4AB8-81DC-C86E77B520A0}" type="pres">
      <dgm:prSet presAssocID="{CD456AF0-4D16-4FE6-8DF1-0A928E4EABD1}" presName="wedge3" presStyleLbl="node1" presStyleIdx="2" presStyleCnt="5"/>
      <dgm:spPr/>
    </dgm:pt>
    <dgm:pt modelId="{F75E7C2C-3B4A-4E74-B6F6-C5CFEFB7922B}" type="pres">
      <dgm:prSet presAssocID="{CD456AF0-4D16-4FE6-8DF1-0A928E4EABD1}" presName="wedge3Tx" presStyleLbl="node1" presStyleIdx="2" presStyleCnt="5">
        <dgm:presLayoutVars>
          <dgm:chMax val="0"/>
          <dgm:chPref val="0"/>
          <dgm:bulletEnabled val="1"/>
        </dgm:presLayoutVars>
      </dgm:prSet>
      <dgm:spPr/>
    </dgm:pt>
    <dgm:pt modelId="{D77B76CF-8FEA-45CD-9FC0-26E43694ACF5}" type="pres">
      <dgm:prSet presAssocID="{CD456AF0-4D16-4FE6-8DF1-0A928E4EABD1}" presName="wedge4" presStyleLbl="node1" presStyleIdx="3" presStyleCnt="5"/>
      <dgm:spPr/>
    </dgm:pt>
    <dgm:pt modelId="{B2EDE790-5128-40B4-B23B-D4671883A290}" type="pres">
      <dgm:prSet presAssocID="{CD456AF0-4D16-4FE6-8DF1-0A928E4EABD1}" presName="wedge4Tx" presStyleLbl="node1" presStyleIdx="3" presStyleCnt="5">
        <dgm:presLayoutVars>
          <dgm:chMax val="0"/>
          <dgm:chPref val="0"/>
          <dgm:bulletEnabled val="1"/>
        </dgm:presLayoutVars>
      </dgm:prSet>
      <dgm:spPr/>
    </dgm:pt>
    <dgm:pt modelId="{5F2AE312-0465-49AB-AB3E-C1239E06B50C}" type="pres">
      <dgm:prSet presAssocID="{CD456AF0-4D16-4FE6-8DF1-0A928E4EABD1}" presName="wedge5" presStyleLbl="node1" presStyleIdx="4" presStyleCnt="5"/>
      <dgm:spPr/>
    </dgm:pt>
    <dgm:pt modelId="{6B2C81FA-141C-480F-8A9C-4FC58BFCE250}" type="pres">
      <dgm:prSet presAssocID="{CD456AF0-4D16-4FE6-8DF1-0A928E4EABD1}" presName="wedge5Tx" presStyleLbl="node1" presStyleIdx="4" presStyleCnt="5">
        <dgm:presLayoutVars>
          <dgm:chMax val="0"/>
          <dgm:chPref val="0"/>
          <dgm:bulletEnabled val="1"/>
        </dgm:presLayoutVars>
      </dgm:prSet>
      <dgm:spPr/>
    </dgm:pt>
  </dgm:ptLst>
  <dgm:cxnLst>
    <dgm:cxn modelId="{68D9F217-E49C-494B-BC01-68C3F705C950}" type="presOf" srcId="{E88F5248-6DA4-4C3F-BC23-44D535469D8F}" destId="{BA740618-B57A-4633-A6B0-8785CE5A3EB8}" srcOrd="1" destOrd="0" presId="urn:microsoft.com/office/officeart/2005/8/layout/chart3"/>
    <dgm:cxn modelId="{0B33951B-A829-4F7A-812D-D384589A9251}" type="presOf" srcId="{E3CADE91-3BA4-4518-B381-368EF1D8F737}" destId="{5F2AE312-0465-49AB-AB3E-C1239E06B50C}" srcOrd="0" destOrd="0" presId="urn:microsoft.com/office/officeart/2005/8/layout/chart3"/>
    <dgm:cxn modelId="{F1476F34-BE9B-4B01-9647-A8ECDF323BA4}" srcId="{CD456AF0-4D16-4FE6-8DF1-0A928E4EABD1}" destId="{E3CADE91-3BA4-4518-B381-368EF1D8F737}" srcOrd="4" destOrd="0" parTransId="{49D42C79-66EB-4C6D-9746-3BDB48BB6A91}" sibTransId="{55B3B8DC-F118-4171-AEDB-4F0EB9CB288A}"/>
    <dgm:cxn modelId="{0B6A0646-B69D-4813-89A2-397C582943F3}" type="presOf" srcId="{E3CADE91-3BA4-4518-B381-368EF1D8F737}" destId="{6B2C81FA-141C-480F-8A9C-4FC58BFCE250}" srcOrd="1" destOrd="0" presId="urn:microsoft.com/office/officeart/2005/8/layout/chart3"/>
    <dgm:cxn modelId="{99AFC291-69B4-4C30-A214-3CD042EB9472}" type="presOf" srcId="{CD456AF0-4D16-4FE6-8DF1-0A928E4EABD1}" destId="{42140EEC-76C2-4D74-9B5D-02033FC867EC}" srcOrd="0" destOrd="0" presId="urn:microsoft.com/office/officeart/2005/8/layout/chart3"/>
    <dgm:cxn modelId="{AD997F98-4645-4D3B-B8FE-8819B1BA0C9D}" type="presOf" srcId="{96C18B49-4564-409F-9302-07077D19F039}" destId="{D08A5AB4-9515-4ECE-A943-C19B5B29433B}" srcOrd="0" destOrd="0" presId="urn:microsoft.com/office/officeart/2005/8/layout/chart3"/>
    <dgm:cxn modelId="{AF068D99-FF22-49B8-ADCB-48DFE5ABD129}" srcId="{CD456AF0-4D16-4FE6-8DF1-0A928E4EABD1}" destId="{63859DA6-B172-4688-BC83-E8F9A4718CCD}" srcOrd="2" destOrd="0" parTransId="{15215575-4FBC-401B-B0CF-C3E3DA57630F}" sibTransId="{716C0F12-6CB2-4D3F-A706-DA4E82D49106}"/>
    <dgm:cxn modelId="{2EA48F9B-5F8B-4606-9901-343A68B01744}" type="presOf" srcId="{E88F5248-6DA4-4C3F-BC23-44D535469D8F}" destId="{D5333F48-DE32-42AE-AB81-320C626E9334}" srcOrd="0" destOrd="0" presId="urn:microsoft.com/office/officeart/2005/8/layout/chart3"/>
    <dgm:cxn modelId="{40A4BE9E-9149-43D6-8E49-83B4D864537E}" srcId="{CD456AF0-4D16-4FE6-8DF1-0A928E4EABD1}" destId="{96C18B49-4564-409F-9302-07077D19F039}" srcOrd="0" destOrd="0" parTransId="{4DF6B919-791F-4FC1-878E-84741665D9BD}" sibTransId="{A037C2A7-E425-4AD8-8796-7FCFFFB682C9}"/>
    <dgm:cxn modelId="{89E513A3-06FA-439B-B396-D28C8E6FC28E}" type="presOf" srcId="{63859DA6-B172-4688-BC83-E8F9A4718CCD}" destId="{95CB6879-0173-4AB8-81DC-C86E77B520A0}" srcOrd="0" destOrd="0" presId="urn:microsoft.com/office/officeart/2005/8/layout/chart3"/>
    <dgm:cxn modelId="{986D18B3-9A04-476C-A522-A2114199C2BD}" type="presOf" srcId="{96C18B49-4564-409F-9302-07077D19F039}" destId="{9D2A69C2-5365-46EF-A200-29BE03FCC317}" srcOrd="1" destOrd="0" presId="urn:microsoft.com/office/officeart/2005/8/layout/chart3"/>
    <dgm:cxn modelId="{912920D2-E958-446C-B24F-C986F5E02467}" srcId="{CD456AF0-4D16-4FE6-8DF1-0A928E4EABD1}" destId="{0713563C-6EEA-4CB1-B325-F4FB3EACE5C4}" srcOrd="3" destOrd="0" parTransId="{C56F1D29-A057-4E16-897F-926C7F39521F}" sibTransId="{84A1A54D-3562-45F9-B84D-48438ED91449}"/>
    <dgm:cxn modelId="{0D899CDA-7CE8-4E71-AF9B-952AB1AB00F5}" type="presOf" srcId="{0713563C-6EEA-4CB1-B325-F4FB3EACE5C4}" destId="{B2EDE790-5128-40B4-B23B-D4671883A290}" srcOrd="1" destOrd="0" presId="urn:microsoft.com/office/officeart/2005/8/layout/chart3"/>
    <dgm:cxn modelId="{1A568ADD-800E-4AA2-A24B-4A29B7619A8A}" srcId="{CD456AF0-4D16-4FE6-8DF1-0A928E4EABD1}" destId="{E88F5248-6DA4-4C3F-BC23-44D535469D8F}" srcOrd="1" destOrd="0" parTransId="{912091E0-AF39-4F40-BE12-DD498AF9671D}" sibTransId="{CC4936CB-38AF-4E8D-A215-8D27C08A195F}"/>
    <dgm:cxn modelId="{D3DBC0E0-76BE-4044-956E-A94901FCACB1}" type="presOf" srcId="{63859DA6-B172-4688-BC83-E8F9A4718CCD}" destId="{F75E7C2C-3B4A-4E74-B6F6-C5CFEFB7922B}" srcOrd="1" destOrd="0" presId="urn:microsoft.com/office/officeart/2005/8/layout/chart3"/>
    <dgm:cxn modelId="{425CD1F3-6A3B-4DA3-BEA4-EA387AFB7544}" type="presOf" srcId="{0713563C-6EEA-4CB1-B325-F4FB3EACE5C4}" destId="{D77B76CF-8FEA-45CD-9FC0-26E43694ACF5}" srcOrd="0" destOrd="0" presId="urn:microsoft.com/office/officeart/2005/8/layout/chart3"/>
    <dgm:cxn modelId="{441F96A0-63C6-4130-8A68-2EF7F46AFBF1}" type="presParOf" srcId="{42140EEC-76C2-4D74-9B5D-02033FC867EC}" destId="{D08A5AB4-9515-4ECE-A943-C19B5B29433B}" srcOrd="0" destOrd="0" presId="urn:microsoft.com/office/officeart/2005/8/layout/chart3"/>
    <dgm:cxn modelId="{EA4FE1D3-5187-4714-BBED-5EC244103CAF}" type="presParOf" srcId="{42140EEC-76C2-4D74-9B5D-02033FC867EC}" destId="{9D2A69C2-5365-46EF-A200-29BE03FCC317}" srcOrd="1" destOrd="0" presId="urn:microsoft.com/office/officeart/2005/8/layout/chart3"/>
    <dgm:cxn modelId="{0F2FD738-0FC4-4DAB-BE9D-FD4DD80D1605}" type="presParOf" srcId="{42140EEC-76C2-4D74-9B5D-02033FC867EC}" destId="{D5333F48-DE32-42AE-AB81-320C626E9334}" srcOrd="2" destOrd="0" presId="urn:microsoft.com/office/officeart/2005/8/layout/chart3"/>
    <dgm:cxn modelId="{8F329B38-35F6-4745-91C5-E07ECCBE546E}" type="presParOf" srcId="{42140EEC-76C2-4D74-9B5D-02033FC867EC}" destId="{BA740618-B57A-4633-A6B0-8785CE5A3EB8}" srcOrd="3" destOrd="0" presId="urn:microsoft.com/office/officeart/2005/8/layout/chart3"/>
    <dgm:cxn modelId="{9EBBFF96-A9F8-484A-B498-CE42ACF03E82}" type="presParOf" srcId="{42140EEC-76C2-4D74-9B5D-02033FC867EC}" destId="{95CB6879-0173-4AB8-81DC-C86E77B520A0}" srcOrd="4" destOrd="0" presId="urn:microsoft.com/office/officeart/2005/8/layout/chart3"/>
    <dgm:cxn modelId="{E77B957B-1F82-4EAA-81E2-70F86A297FAC}" type="presParOf" srcId="{42140EEC-76C2-4D74-9B5D-02033FC867EC}" destId="{F75E7C2C-3B4A-4E74-B6F6-C5CFEFB7922B}" srcOrd="5" destOrd="0" presId="urn:microsoft.com/office/officeart/2005/8/layout/chart3"/>
    <dgm:cxn modelId="{FE7A01E9-C0E1-4307-9B2C-B7BDC37BF9AB}" type="presParOf" srcId="{42140EEC-76C2-4D74-9B5D-02033FC867EC}" destId="{D77B76CF-8FEA-45CD-9FC0-26E43694ACF5}" srcOrd="6" destOrd="0" presId="urn:microsoft.com/office/officeart/2005/8/layout/chart3"/>
    <dgm:cxn modelId="{41A0813B-06EC-41DB-9415-F98EDF410A7F}" type="presParOf" srcId="{42140EEC-76C2-4D74-9B5D-02033FC867EC}" destId="{B2EDE790-5128-40B4-B23B-D4671883A290}" srcOrd="7" destOrd="0" presId="urn:microsoft.com/office/officeart/2005/8/layout/chart3"/>
    <dgm:cxn modelId="{82CF63C3-CDD9-4D0A-8C62-A82FC18569C8}" type="presParOf" srcId="{42140EEC-76C2-4D74-9B5D-02033FC867EC}" destId="{5F2AE312-0465-49AB-AB3E-C1239E06B50C}" srcOrd="8" destOrd="0" presId="urn:microsoft.com/office/officeart/2005/8/layout/chart3"/>
    <dgm:cxn modelId="{32762970-0BDC-4309-A702-5B0386EB54C1}" type="presParOf" srcId="{42140EEC-76C2-4D74-9B5D-02033FC867EC}" destId="{6B2C81FA-141C-480F-8A9C-4FC58BFCE250}" srcOrd="9"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B3005DC-F914-4376-948B-99EBA0A24E46}" type="doc">
      <dgm:prSet loTypeId="urn:microsoft.com/office/officeart/2005/8/layout/hProcess9" loCatId="process" qsTypeId="urn:microsoft.com/office/officeart/2005/8/quickstyle/simple1" qsCatId="simple" csTypeId="urn:microsoft.com/office/officeart/2005/8/colors/colorful4" csCatId="colorful" phldr="1"/>
      <dgm:spPr/>
    </dgm:pt>
    <dgm:pt modelId="{91B946DC-FD4F-4933-A8BD-E881087AC2F9}">
      <dgm:prSet phldrT="[Text]" custT="1">
        <dgm:style>
          <a:lnRef idx="1">
            <a:schemeClr val="accent1"/>
          </a:lnRef>
          <a:fillRef idx="2">
            <a:schemeClr val="accent1"/>
          </a:fillRef>
          <a:effectRef idx="1">
            <a:schemeClr val="accent1"/>
          </a:effectRef>
          <a:fontRef idx="minor">
            <a:schemeClr val="dk1"/>
          </a:fontRef>
        </dgm:style>
      </dgm:prSet>
      <dgm:spPr>
        <a:xfrm>
          <a:off x="956" y="2037246"/>
          <a:ext cx="2721659" cy="2716328"/>
        </a:xfrm>
        <a:prstGeom prst="round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dgm:spPr>
      <dgm:t>
        <a:bodyPr/>
        <a:lstStyle/>
        <a:p>
          <a:pPr>
            <a:buNone/>
          </a:pPr>
          <a:r>
            <a:rPr lang="en-US" sz="2000" b="1">
              <a:solidFill>
                <a:sysClr val="windowText" lastClr="000000"/>
              </a:solidFill>
              <a:latin typeface="Calibri" panose="020F0502020204030204"/>
              <a:ea typeface="+mn-ea"/>
              <a:cs typeface="+mn-cs"/>
            </a:rPr>
            <a:t>Explicit social-emotional learning (SEL) skills instruction</a:t>
          </a:r>
        </a:p>
      </dgm:t>
    </dgm:pt>
    <dgm:pt modelId="{19A776AE-E830-4342-8068-AD0147CE8142}" type="parTrans" cxnId="{21406456-1DD4-49EB-9784-55B200B33202}">
      <dgm:prSet/>
      <dgm:spPr/>
      <dgm:t>
        <a:bodyPr/>
        <a:lstStyle/>
        <a:p>
          <a:endParaRPr lang="en-US" sz="1600"/>
        </a:p>
      </dgm:t>
    </dgm:pt>
    <dgm:pt modelId="{8AEF2422-91EB-4AEC-A6B9-0C7568E13B54}" type="sibTrans" cxnId="{21406456-1DD4-49EB-9784-55B200B33202}">
      <dgm:prSet/>
      <dgm:spPr/>
      <dgm:t>
        <a:bodyPr/>
        <a:lstStyle/>
        <a:p>
          <a:endParaRPr lang="en-US" sz="1600"/>
        </a:p>
      </dgm:t>
    </dgm:pt>
    <dgm:pt modelId="{94B5F326-A2C1-4C7D-A0C6-CC3CDC7991C5}">
      <dgm:prSet phldrT="[Text]" custT="1">
        <dgm:style>
          <a:lnRef idx="1">
            <a:schemeClr val="accent2"/>
          </a:lnRef>
          <a:fillRef idx="2">
            <a:schemeClr val="accent2"/>
          </a:fillRef>
          <a:effectRef idx="1">
            <a:schemeClr val="accent2"/>
          </a:effectRef>
          <a:fontRef idx="minor">
            <a:schemeClr val="dk1"/>
          </a:fontRef>
        </dgm:style>
      </dgm:prSet>
      <dgm:spPr>
        <a:xfrm>
          <a:off x="3118494" y="2037246"/>
          <a:ext cx="2721659" cy="2716328"/>
        </a:xfrm>
        <a:prstGeom prst="roundRect">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dgm:spPr>
      <dgm:t>
        <a:bodyPr/>
        <a:lstStyle/>
        <a:p>
          <a:pPr>
            <a:buNone/>
          </a:pPr>
          <a:r>
            <a:rPr lang="en-US" sz="2000" b="1">
              <a:solidFill>
                <a:sysClr val="windowText" lastClr="000000"/>
              </a:solidFill>
              <a:latin typeface="Calibri" panose="020F0502020204030204"/>
              <a:ea typeface="+mn-ea"/>
              <a:cs typeface="+mn-cs"/>
            </a:rPr>
            <a:t>SEL skills acquisition</a:t>
          </a:r>
        </a:p>
        <a:p>
          <a:pPr>
            <a:buNone/>
          </a:pPr>
          <a:endParaRPr lang="en-US" sz="2000" b="1">
            <a:solidFill>
              <a:sysClr val="windowText" lastClr="000000"/>
            </a:solidFill>
            <a:latin typeface="Calibri" panose="020F0502020204030204"/>
            <a:ea typeface="+mn-ea"/>
            <a:cs typeface="+mn-cs"/>
          </a:endParaRPr>
        </a:p>
        <a:p>
          <a:pPr>
            <a:buNone/>
          </a:pPr>
          <a:r>
            <a:rPr lang="en-US" sz="2000" b="1">
              <a:solidFill>
                <a:sysClr val="windowText" lastClr="000000"/>
              </a:solidFill>
              <a:latin typeface="Calibri" panose="020F0502020204030204"/>
              <a:ea typeface="+mn-ea"/>
              <a:cs typeface="+mn-cs"/>
            </a:rPr>
            <a:t>Improved attitudes about self, others, and school</a:t>
          </a:r>
        </a:p>
      </dgm:t>
    </dgm:pt>
    <dgm:pt modelId="{E797CBC9-E695-4353-A585-28444674D49E}" type="parTrans" cxnId="{6934C33E-1716-4B79-AF01-4CB3AB1A1808}">
      <dgm:prSet/>
      <dgm:spPr/>
      <dgm:t>
        <a:bodyPr/>
        <a:lstStyle/>
        <a:p>
          <a:endParaRPr lang="en-US" sz="1600"/>
        </a:p>
      </dgm:t>
    </dgm:pt>
    <dgm:pt modelId="{2EC16876-7138-4886-9C34-415DC84BDF14}" type="sibTrans" cxnId="{6934C33E-1716-4B79-AF01-4CB3AB1A1808}">
      <dgm:prSet/>
      <dgm:spPr/>
      <dgm:t>
        <a:bodyPr/>
        <a:lstStyle/>
        <a:p>
          <a:endParaRPr lang="en-US" sz="1600"/>
        </a:p>
      </dgm:t>
    </dgm:pt>
    <dgm:pt modelId="{41A9EB20-E38A-41CC-96F2-D4B72D4B6CC8}">
      <dgm:prSet phldrT="[Text]" custT="1">
        <dgm:style>
          <a:lnRef idx="1">
            <a:schemeClr val="accent3"/>
          </a:lnRef>
          <a:fillRef idx="2">
            <a:schemeClr val="accent3"/>
          </a:fillRef>
          <a:effectRef idx="1">
            <a:schemeClr val="accent3"/>
          </a:effectRef>
          <a:fontRef idx="minor">
            <a:schemeClr val="dk1"/>
          </a:fontRef>
        </dgm:style>
      </dgm:prSet>
      <dgm:spPr>
        <a:xfrm>
          <a:off x="6236032" y="2037246"/>
          <a:ext cx="2721659" cy="2716328"/>
        </a:xfrm>
        <a:prstGeom prst="round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dgm:spPr>
      <dgm:t>
        <a:bodyPr/>
        <a:lstStyle/>
        <a:p>
          <a:pPr>
            <a:buNone/>
          </a:pPr>
          <a:r>
            <a:rPr lang="en-US" sz="2000" b="1">
              <a:solidFill>
                <a:sysClr val="windowText" lastClr="000000"/>
              </a:solidFill>
              <a:latin typeface="Calibri" panose="020F0502020204030204"/>
              <a:ea typeface="+mn-ea"/>
              <a:cs typeface="+mn-cs"/>
            </a:rPr>
            <a:t>Positive social behavior</a:t>
          </a:r>
        </a:p>
        <a:p>
          <a:pPr>
            <a:buNone/>
          </a:pPr>
          <a:r>
            <a:rPr lang="en-US" sz="2000" b="1">
              <a:solidFill>
                <a:sysClr val="windowText" lastClr="000000"/>
              </a:solidFill>
              <a:latin typeface="Calibri" panose="020F0502020204030204"/>
              <a:ea typeface="+mn-ea"/>
              <a:cs typeface="+mn-cs"/>
            </a:rPr>
            <a:t>Fewer conduct problems</a:t>
          </a:r>
        </a:p>
        <a:p>
          <a:pPr>
            <a:buNone/>
          </a:pPr>
          <a:r>
            <a:rPr lang="en-US" sz="2000" b="1">
              <a:solidFill>
                <a:sysClr val="windowText" lastClr="000000"/>
              </a:solidFill>
              <a:latin typeface="Calibri" panose="020F0502020204030204"/>
              <a:ea typeface="+mn-ea"/>
              <a:cs typeface="+mn-cs"/>
            </a:rPr>
            <a:t>Less emotional distress</a:t>
          </a:r>
        </a:p>
        <a:p>
          <a:pPr>
            <a:buNone/>
          </a:pPr>
          <a:r>
            <a:rPr lang="en-US" sz="2000" b="1">
              <a:solidFill>
                <a:sysClr val="windowText" lastClr="000000"/>
              </a:solidFill>
              <a:latin typeface="Calibri" panose="020F0502020204030204"/>
              <a:ea typeface="+mn-ea"/>
              <a:cs typeface="+mn-cs"/>
            </a:rPr>
            <a:t>Academic success</a:t>
          </a:r>
        </a:p>
      </dgm:t>
    </dgm:pt>
    <dgm:pt modelId="{30C06690-59BD-41C3-B49B-2A1BE4642934}" type="parTrans" cxnId="{58CB76F3-77CB-4604-B7B5-0FFCA3D27C97}">
      <dgm:prSet/>
      <dgm:spPr/>
      <dgm:t>
        <a:bodyPr/>
        <a:lstStyle/>
        <a:p>
          <a:endParaRPr lang="en-US" sz="1600"/>
        </a:p>
      </dgm:t>
    </dgm:pt>
    <dgm:pt modelId="{A12DD7B8-1FEA-4390-A897-03299C38A0F4}" type="sibTrans" cxnId="{58CB76F3-77CB-4604-B7B5-0FFCA3D27C97}">
      <dgm:prSet/>
      <dgm:spPr/>
      <dgm:t>
        <a:bodyPr/>
        <a:lstStyle/>
        <a:p>
          <a:endParaRPr lang="en-US" sz="1600"/>
        </a:p>
      </dgm:t>
    </dgm:pt>
    <dgm:pt modelId="{37D5FE2A-7B10-45A6-887A-45CA5B8F080F}" type="pres">
      <dgm:prSet presAssocID="{4B3005DC-F914-4376-948B-99EBA0A24E46}" presName="CompostProcess" presStyleCnt="0">
        <dgm:presLayoutVars>
          <dgm:dir/>
          <dgm:resizeHandles val="exact"/>
        </dgm:presLayoutVars>
      </dgm:prSet>
      <dgm:spPr/>
    </dgm:pt>
    <dgm:pt modelId="{A1DC3C43-B458-4020-A8AF-332C5B166087}" type="pres">
      <dgm:prSet presAssocID="{4B3005DC-F914-4376-948B-99EBA0A24E46}" presName="arrow" presStyleLbl="bgShp" presStyleIdx="0" presStyleCnt="1"/>
      <dgm:spPr>
        <a:xfrm>
          <a:off x="671898" y="0"/>
          <a:ext cx="7614851" cy="6790821"/>
        </a:xfrm>
        <a:prstGeom prst="rightArrow">
          <a:avLst/>
        </a:prstGeom>
        <a:solidFill>
          <a:srgbClr val="FFC000">
            <a:tint val="40000"/>
            <a:hueOff val="0"/>
            <a:satOff val="0"/>
            <a:lumOff val="0"/>
            <a:alphaOff val="0"/>
          </a:srgbClr>
        </a:solidFill>
        <a:ln>
          <a:noFill/>
        </a:ln>
        <a:effectLst/>
      </dgm:spPr>
    </dgm:pt>
    <dgm:pt modelId="{D35979E9-8DB5-484F-B8A1-3A40E35541A2}" type="pres">
      <dgm:prSet presAssocID="{4B3005DC-F914-4376-948B-99EBA0A24E46}" presName="linearProcess" presStyleCnt="0"/>
      <dgm:spPr/>
    </dgm:pt>
    <dgm:pt modelId="{59AFFE60-E2EB-48BE-A796-05545A8D8C77}" type="pres">
      <dgm:prSet presAssocID="{91B946DC-FD4F-4933-A8BD-E881087AC2F9}" presName="textNode" presStyleLbl="node1" presStyleIdx="0" presStyleCnt="3">
        <dgm:presLayoutVars>
          <dgm:bulletEnabled val="1"/>
        </dgm:presLayoutVars>
      </dgm:prSet>
      <dgm:spPr/>
    </dgm:pt>
    <dgm:pt modelId="{031EFD1A-DF59-4DDA-BE3B-1A48B35A5C6A}" type="pres">
      <dgm:prSet presAssocID="{8AEF2422-91EB-4AEC-A6B9-0C7568E13B54}" presName="sibTrans" presStyleCnt="0"/>
      <dgm:spPr/>
    </dgm:pt>
    <dgm:pt modelId="{8797D522-5606-4A94-9F5F-76461384A041}" type="pres">
      <dgm:prSet presAssocID="{94B5F326-A2C1-4C7D-A0C6-CC3CDC7991C5}" presName="textNode" presStyleLbl="node1" presStyleIdx="1" presStyleCnt="3">
        <dgm:presLayoutVars>
          <dgm:bulletEnabled val="1"/>
        </dgm:presLayoutVars>
      </dgm:prSet>
      <dgm:spPr/>
    </dgm:pt>
    <dgm:pt modelId="{5347D547-D609-4BF5-9264-B6B4EC36C3E8}" type="pres">
      <dgm:prSet presAssocID="{2EC16876-7138-4886-9C34-415DC84BDF14}" presName="sibTrans" presStyleCnt="0"/>
      <dgm:spPr/>
    </dgm:pt>
    <dgm:pt modelId="{30F7BA36-94EE-43B3-90B9-D7FF39AFB59D}" type="pres">
      <dgm:prSet presAssocID="{41A9EB20-E38A-41CC-96F2-D4B72D4B6CC8}" presName="textNode" presStyleLbl="node1" presStyleIdx="2" presStyleCnt="3">
        <dgm:presLayoutVars>
          <dgm:bulletEnabled val="1"/>
        </dgm:presLayoutVars>
      </dgm:prSet>
      <dgm:spPr/>
    </dgm:pt>
  </dgm:ptLst>
  <dgm:cxnLst>
    <dgm:cxn modelId="{0153E410-C07F-44E9-9176-7A57FD013EA0}" type="presOf" srcId="{41A9EB20-E38A-41CC-96F2-D4B72D4B6CC8}" destId="{30F7BA36-94EE-43B3-90B9-D7FF39AFB59D}" srcOrd="0" destOrd="0" presId="urn:microsoft.com/office/officeart/2005/8/layout/hProcess9"/>
    <dgm:cxn modelId="{BD75C716-0801-4218-9AD8-B6AF60B6AB42}" type="presOf" srcId="{4B3005DC-F914-4376-948B-99EBA0A24E46}" destId="{37D5FE2A-7B10-45A6-887A-45CA5B8F080F}" srcOrd="0" destOrd="0" presId="urn:microsoft.com/office/officeart/2005/8/layout/hProcess9"/>
    <dgm:cxn modelId="{6934C33E-1716-4B79-AF01-4CB3AB1A1808}" srcId="{4B3005DC-F914-4376-948B-99EBA0A24E46}" destId="{94B5F326-A2C1-4C7D-A0C6-CC3CDC7991C5}" srcOrd="1" destOrd="0" parTransId="{E797CBC9-E695-4353-A585-28444674D49E}" sibTransId="{2EC16876-7138-4886-9C34-415DC84BDF14}"/>
    <dgm:cxn modelId="{21406456-1DD4-49EB-9784-55B200B33202}" srcId="{4B3005DC-F914-4376-948B-99EBA0A24E46}" destId="{91B946DC-FD4F-4933-A8BD-E881087AC2F9}" srcOrd="0" destOrd="0" parTransId="{19A776AE-E830-4342-8068-AD0147CE8142}" sibTransId="{8AEF2422-91EB-4AEC-A6B9-0C7568E13B54}"/>
    <dgm:cxn modelId="{3F3CC0D1-3FE5-4C2A-88B5-5DAB6E74DCBE}" type="presOf" srcId="{94B5F326-A2C1-4C7D-A0C6-CC3CDC7991C5}" destId="{8797D522-5606-4A94-9F5F-76461384A041}" srcOrd="0" destOrd="0" presId="urn:microsoft.com/office/officeart/2005/8/layout/hProcess9"/>
    <dgm:cxn modelId="{58CB76F3-77CB-4604-B7B5-0FFCA3D27C97}" srcId="{4B3005DC-F914-4376-948B-99EBA0A24E46}" destId="{41A9EB20-E38A-41CC-96F2-D4B72D4B6CC8}" srcOrd="2" destOrd="0" parTransId="{30C06690-59BD-41C3-B49B-2A1BE4642934}" sibTransId="{A12DD7B8-1FEA-4390-A897-03299C38A0F4}"/>
    <dgm:cxn modelId="{4BC19BF6-9385-4856-B2E0-7A6C3BE9CE0A}" type="presOf" srcId="{91B946DC-FD4F-4933-A8BD-E881087AC2F9}" destId="{59AFFE60-E2EB-48BE-A796-05545A8D8C77}" srcOrd="0" destOrd="0" presId="urn:microsoft.com/office/officeart/2005/8/layout/hProcess9"/>
    <dgm:cxn modelId="{DA83C1DF-3073-443E-A764-5D697F812A4F}" type="presParOf" srcId="{37D5FE2A-7B10-45A6-887A-45CA5B8F080F}" destId="{A1DC3C43-B458-4020-A8AF-332C5B166087}" srcOrd="0" destOrd="0" presId="urn:microsoft.com/office/officeart/2005/8/layout/hProcess9"/>
    <dgm:cxn modelId="{A244E24C-6DAA-47A0-901E-F44CE5633AD8}" type="presParOf" srcId="{37D5FE2A-7B10-45A6-887A-45CA5B8F080F}" destId="{D35979E9-8DB5-484F-B8A1-3A40E35541A2}" srcOrd="1" destOrd="0" presId="urn:microsoft.com/office/officeart/2005/8/layout/hProcess9"/>
    <dgm:cxn modelId="{7E89C056-4E32-4C0B-A6C9-05142D5C3D7F}" type="presParOf" srcId="{D35979E9-8DB5-484F-B8A1-3A40E35541A2}" destId="{59AFFE60-E2EB-48BE-A796-05545A8D8C77}" srcOrd="0" destOrd="0" presId="urn:microsoft.com/office/officeart/2005/8/layout/hProcess9"/>
    <dgm:cxn modelId="{3A262F6E-E055-43BD-84F6-12499BA7E450}" type="presParOf" srcId="{D35979E9-8DB5-484F-B8A1-3A40E35541A2}" destId="{031EFD1A-DF59-4DDA-BE3B-1A48B35A5C6A}" srcOrd="1" destOrd="0" presId="urn:microsoft.com/office/officeart/2005/8/layout/hProcess9"/>
    <dgm:cxn modelId="{673B6D95-1278-4C56-9D22-FF215E3A817E}" type="presParOf" srcId="{D35979E9-8DB5-484F-B8A1-3A40E35541A2}" destId="{8797D522-5606-4A94-9F5F-76461384A041}" srcOrd="2" destOrd="0" presId="urn:microsoft.com/office/officeart/2005/8/layout/hProcess9"/>
    <dgm:cxn modelId="{3CA05D88-413F-4813-B35C-3197396DAF99}" type="presParOf" srcId="{D35979E9-8DB5-484F-B8A1-3A40E35541A2}" destId="{5347D547-D609-4BF5-9264-B6B4EC36C3E8}" srcOrd="3" destOrd="0" presId="urn:microsoft.com/office/officeart/2005/8/layout/hProcess9"/>
    <dgm:cxn modelId="{E443431D-9AC4-409F-A8F8-54A7FA0E8C11}" type="presParOf" srcId="{D35979E9-8DB5-484F-B8A1-3A40E35541A2}" destId="{30F7BA36-94EE-43B3-90B9-D7FF39AFB59D}"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1D64A76-ABAA-4D9D-907A-253C9C958DA8}" type="doc">
      <dgm:prSet loTypeId="urn:microsoft.com/office/officeart/2005/8/layout/hProcess7#2" loCatId="list" qsTypeId="urn:microsoft.com/office/officeart/2005/8/quickstyle/simple1#7" qsCatId="simple" csTypeId="urn:microsoft.com/office/officeart/2005/8/colors/colorful2" csCatId="colorful" phldr="1"/>
      <dgm:spPr/>
      <dgm:t>
        <a:bodyPr/>
        <a:lstStyle/>
        <a:p>
          <a:endParaRPr lang="en-US"/>
        </a:p>
      </dgm:t>
    </dgm:pt>
    <dgm:pt modelId="{50456CF8-C2AC-4553-983C-A4DC4D008CCA}">
      <dgm:prSet phldrT="[Text]"/>
      <dgm:spPr>
        <a:xfrm>
          <a:off x="4488280" y="-32410"/>
          <a:ext cx="4333214" cy="5197111"/>
        </a:xfrm>
        <a:prstGeom prst="roundRect">
          <a:avLst>
            <a:gd name="adj" fmla="val 5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Social-emotional</a:t>
          </a:r>
        </a:p>
      </dgm:t>
    </dgm:pt>
    <dgm:pt modelId="{8F3413EB-5DF1-4D39-9752-BA3BC7930EA5}" type="parTrans" cxnId="{506AD08C-7ECF-4802-AB6C-5C1613136C1D}">
      <dgm:prSet/>
      <dgm:spPr/>
      <dgm:t>
        <a:bodyPr/>
        <a:lstStyle/>
        <a:p>
          <a:endParaRPr lang="en-US"/>
        </a:p>
      </dgm:t>
    </dgm:pt>
    <dgm:pt modelId="{B08E409A-CF3A-4C52-8B82-711A4E9C46A9}" type="sibTrans" cxnId="{506AD08C-7ECF-4802-AB6C-5C1613136C1D}">
      <dgm:prSet/>
      <dgm:spPr/>
      <dgm:t>
        <a:bodyPr/>
        <a:lstStyle/>
        <a:p>
          <a:endParaRPr lang="en-US"/>
        </a:p>
      </dgm:t>
    </dgm:pt>
    <dgm:pt modelId="{67BDC6B4-5148-4199-B377-E24F14F906CE}">
      <dgm:prSet phldrT="[Text]" custT="1"/>
      <dgm:spPr>
        <a:xfrm>
          <a:off x="5354923" y="-32410"/>
          <a:ext cx="3228245" cy="5197111"/>
        </a:xfrm>
        <a:prstGeom prst="rect">
          <a:avLst/>
        </a:prstGeom>
        <a:noFill/>
        <a:ln w="12700" cap="flat" cmpd="sng" algn="ctr">
          <a:noFill/>
          <a:prstDash val="solid"/>
          <a:miter lim="800000"/>
        </a:ln>
        <a:effectLst/>
        <a:sp3d/>
      </dgm:spPr>
      <dgm:t>
        <a:bodyPr/>
        <a:lstStyle/>
        <a:p>
          <a:pPr>
            <a:buNone/>
          </a:pPr>
          <a:r>
            <a:rPr lang="en-US" sz="2400" b="1">
              <a:solidFill>
                <a:sysClr val="window" lastClr="FFFFFF"/>
              </a:solidFill>
              <a:latin typeface="Calibri" panose="020F0502020204030204"/>
              <a:ea typeface="+mn-ea"/>
              <a:cs typeface="+mn-cs"/>
            </a:rPr>
            <a:t>Connect With Kids</a:t>
          </a:r>
          <a:br>
            <a:rPr lang="en-US" sz="2400">
              <a:solidFill>
                <a:sysClr val="window" lastClr="FFFFFF"/>
              </a:solidFill>
              <a:latin typeface="Calibri" panose="020F0502020204030204"/>
              <a:ea typeface="+mn-ea"/>
              <a:cs typeface="+mn-cs"/>
            </a:rPr>
          </a:br>
          <a:r>
            <a:rPr lang="en-US" sz="2400" err="1">
              <a:solidFill>
                <a:sysClr val="window" lastClr="FFFFFF"/>
              </a:solidFill>
              <a:latin typeface="Calibri" panose="020F0502020204030204"/>
              <a:ea typeface="+mn-ea"/>
              <a:cs typeface="+mn-cs"/>
            </a:rPr>
            <a:t>connectwithkids.com</a:t>
          </a:r>
          <a:endParaRPr lang="en-US" sz="1800">
            <a:solidFill>
              <a:sysClr val="window" lastClr="FFFFFF"/>
            </a:solidFill>
            <a:latin typeface="Calibri" panose="020F0502020204030204"/>
            <a:ea typeface="+mn-ea"/>
            <a:cs typeface="+mn-cs"/>
          </a:endParaRPr>
        </a:p>
      </dgm:t>
    </dgm:pt>
    <dgm:pt modelId="{843DA986-20D8-4A5C-85C0-F7F122FBD1D0}" type="parTrans" cxnId="{2F942812-5B3B-4F54-A2C7-E22E23411885}">
      <dgm:prSet/>
      <dgm:spPr/>
      <dgm:t>
        <a:bodyPr/>
        <a:lstStyle/>
        <a:p>
          <a:endParaRPr lang="en-US"/>
        </a:p>
      </dgm:t>
    </dgm:pt>
    <dgm:pt modelId="{7E736F50-AFCF-4CCD-97A2-0D633C96670B}" type="sibTrans" cxnId="{2F942812-5B3B-4F54-A2C7-E22E23411885}">
      <dgm:prSet/>
      <dgm:spPr/>
      <dgm:t>
        <a:bodyPr/>
        <a:lstStyle/>
        <a:p>
          <a:endParaRPr lang="en-US"/>
        </a:p>
      </dgm:t>
    </dgm:pt>
    <dgm:pt modelId="{6E2C17F5-0B7D-4E67-AE8D-F0A148DB7CEB}">
      <dgm:prSet/>
      <dgm:spPr>
        <a:xfrm>
          <a:off x="11" y="-32410"/>
          <a:ext cx="4333214" cy="5197111"/>
        </a:xfrm>
        <a:prstGeom prst="roundRect">
          <a:avLst>
            <a:gd name="adj" fmla="val 5000"/>
          </a:avLst>
        </a:prstGeom>
        <a:solidFill>
          <a:sysClr val="window" lastClr="FFFFFF">
            <a:lumMod val="50000"/>
          </a:sys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Character Education </a:t>
          </a:r>
        </a:p>
      </dgm:t>
    </dgm:pt>
    <dgm:pt modelId="{189C1310-F5AF-4C15-92BA-889266B15E3D}" type="parTrans" cxnId="{CBA3B51E-BCC9-4F72-BE5B-4BA9A0EEF02B}">
      <dgm:prSet/>
      <dgm:spPr/>
      <dgm:t>
        <a:bodyPr/>
        <a:lstStyle/>
        <a:p>
          <a:endParaRPr lang="en-US"/>
        </a:p>
      </dgm:t>
    </dgm:pt>
    <dgm:pt modelId="{83358441-D035-4C2E-8501-FEED9C70BB31}" type="sibTrans" cxnId="{CBA3B51E-BCC9-4F72-BE5B-4BA9A0EEF02B}">
      <dgm:prSet/>
      <dgm:spPr/>
      <dgm:t>
        <a:bodyPr/>
        <a:lstStyle/>
        <a:p>
          <a:endParaRPr lang="en-US"/>
        </a:p>
      </dgm:t>
    </dgm:pt>
    <dgm:pt modelId="{280B3475-AD14-489A-8224-C22313E946EF}">
      <dgm:prSet custT="1"/>
      <dgm:spPr>
        <a:xfrm>
          <a:off x="5354923" y="-32410"/>
          <a:ext cx="3228245" cy="5197111"/>
        </a:xfrm>
        <a:prstGeom prst="rect">
          <a:avLst/>
        </a:prstGeom>
        <a:noFill/>
        <a:ln w="12700" cap="flat" cmpd="sng" algn="ctr">
          <a:noFill/>
          <a:prstDash val="solid"/>
          <a:miter lim="800000"/>
        </a:ln>
        <a:effectLst/>
        <a:sp3d/>
      </dgm:spPr>
      <dgm:t>
        <a:bodyPr/>
        <a:lstStyle/>
        <a:p>
          <a:pPr marL="228600" indent="-228600">
            <a:buChar char="•"/>
          </a:pPr>
          <a:r>
            <a:rPr lang="en-US" sz="2000">
              <a:solidFill>
                <a:sysClr val="window" lastClr="FFFFFF"/>
              </a:solidFill>
              <a:latin typeface="Calibri" panose="020F0502020204030204"/>
              <a:ea typeface="+mn-ea"/>
              <a:cs typeface="+mn-cs"/>
            </a:rPr>
            <a:t>A curricula using real stories presented through documentary-style videos, non-fiction books,  teaching guides and patent resources. </a:t>
          </a:r>
        </a:p>
      </dgm:t>
    </dgm:pt>
    <dgm:pt modelId="{2218D173-9D53-456C-A0B3-964CB4CC56CB}" type="parTrans" cxnId="{B3A26349-73EC-4527-AD8A-93BD4380EF5D}">
      <dgm:prSet/>
      <dgm:spPr/>
      <dgm:t>
        <a:bodyPr/>
        <a:lstStyle/>
        <a:p>
          <a:endParaRPr lang="en-US"/>
        </a:p>
      </dgm:t>
    </dgm:pt>
    <dgm:pt modelId="{E14939CC-277C-4CB7-8F0A-4B86F6392AAE}" type="sibTrans" cxnId="{B3A26349-73EC-4527-AD8A-93BD4380EF5D}">
      <dgm:prSet/>
      <dgm:spPr/>
      <dgm:t>
        <a:bodyPr/>
        <a:lstStyle/>
        <a:p>
          <a:endParaRPr lang="en-US"/>
        </a:p>
      </dgm:t>
    </dgm:pt>
    <dgm:pt modelId="{15432A73-5BAE-4F28-B551-47137E841A80}">
      <dgm:prSet custT="1"/>
      <dgm:spPr>
        <a:xfrm>
          <a:off x="5354923" y="-32410"/>
          <a:ext cx="3228245" cy="5197111"/>
        </a:xfrm>
        <a:prstGeom prst="rect">
          <a:avLst/>
        </a:prstGeom>
        <a:noFill/>
        <a:ln w="12700" cap="flat" cmpd="sng" algn="ctr">
          <a:noFill/>
          <a:prstDash val="solid"/>
          <a:miter lim="800000"/>
        </a:ln>
        <a:effectLst/>
        <a:sp3d/>
      </dgm:spPr>
      <dgm:t>
        <a:bodyPr/>
        <a:lstStyle/>
        <a:p>
          <a:pPr marL="0" indent="173038">
            <a:buChar char="•"/>
          </a:pPr>
          <a:r>
            <a:rPr lang="en-US" sz="1600">
              <a:solidFill>
                <a:sysClr val="window" lastClr="FFFFFF"/>
              </a:solidFill>
              <a:latin typeface="Calibri" panose="020F0502020204030204"/>
              <a:ea typeface="+mn-ea"/>
              <a:cs typeface="+mn-cs"/>
            </a:rPr>
            <a:t>Attendance and achievement</a:t>
          </a:r>
        </a:p>
      </dgm:t>
    </dgm:pt>
    <dgm:pt modelId="{06E636E2-8DA0-4687-80E4-CADBCC1F79B1}" type="parTrans" cxnId="{016C1372-13B4-4B10-87BC-C42B55710ABB}">
      <dgm:prSet/>
      <dgm:spPr/>
      <dgm:t>
        <a:bodyPr/>
        <a:lstStyle/>
        <a:p>
          <a:endParaRPr lang="en-US"/>
        </a:p>
      </dgm:t>
    </dgm:pt>
    <dgm:pt modelId="{EF316DE3-102B-4BE6-ACDC-BEDAF04948C7}" type="sibTrans" cxnId="{016C1372-13B4-4B10-87BC-C42B55710ABB}">
      <dgm:prSet/>
      <dgm:spPr/>
      <dgm:t>
        <a:bodyPr/>
        <a:lstStyle/>
        <a:p>
          <a:endParaRPr lang="en-US"/>
        </a:p>
      </dgm:t>
    </dgm:pt>
    <dgm:pt modelId="{3421AB53-68AB-4E58-A751-2F44FC8B0050}">
      <dgm:prSet custT="1"/>
      <dgm:spPr>
        <a:xfrm>
          <a:off x="5354923" y="-32410"/>
          <a:ext cx="3228245" cy="5197111"/>
        </a:xfrm>
        <a:prstGeom prst="rect">
          <a:avLst/>
        </a:prstGeom>
        <a:noFill/>
        <a:ln w="12700" cap="flat" cmpd="sng" algn="ctr">
          <a:noFill/>
          <a:prstDash val="solid"/>
          <a:miter lim="800000"/>
        </a:ln>
        <a:effectLst/>
        <a:sp3d/>
      </dgm:spPr>
      <dgm:t>
        <a:bodyPr/>
        <a:lstStyle/>
        <a:p>
          <a:pPr marL="0" indent="173038">
            <a:buChar char="•"/>
          </a:pPr>
          <a:r>
            <a:rPr lang="en-US" sz="1600">
              <a:solidFill>
                <a:sysClr val="window" lastClr="FFFFFF"/>
              </a:solidFill>
              <a:latin typeface="Calibri" panose="020F0502020204030204"/>
              <a:ea typeface="+mn-ea"/>
              <a:cs typeface="+mn-cs"/>
            </a:rPr>
            <a:t>Bullying and violence prevention</a:t>
          </a:r>
        </a:p>
      </dgm:t>
    </dgm:pt>
    <dgm:pt modelId="{39D1033C-E609-45FF-A5A7-0AB3B479ED98}" type="parTrans" cxnId="{260C6244-4174-4612-9602-9A79846BF7D2}">
      <dgm:prSet/>
      <dgm:spPr/>
      <dgm:t>
        <a:bodyPr/>
        <a:lstStyle/>
        <a:p>
          <a:endParaRPr lang="en-US"/>
        </a:p>
      </dgm:t>
    </dgm:pt>
    <dgm:pt modelId="{E4B39F3B-EC38-4951-ACE2-9EAFF39F4B36}" type="sibTrans" cxnId="{260C6244-4174-4612-9602-9A79846BF7D2}">
      <dgm:prSet/>
      <dgm:spPr/>
      <dgm:t>
        <a:bodyPr/>
        <a:lstStyle/>
        <a:p>
          <a:endParaRPr lang="en-US"/>
        </a:p>
      </dgm:t>
    </dgm:pt>
    <dgm:pt modelId="{9D241A15-FAA4-4274-AC15-380958395430}">
      <dgm:prSet custT="1"/>
      <dgm:spPr>
        <a:xfrm>
          <a:off x="5354923" y="-32410"/>
          <a:ext cx="3228245" cy="5197111"/>
        </a:xfrm>
        <a:prstGeom prst="rect">
          <a:avLst/>
        </a:prstGeom>
        <a:noFill/>
        <a:ln w="12700" cap="flat" cmpd="sng" algn="ctr">
          <a:noFill/>
          <a:prstDash val="solid"/>
          <a:miter lim="800000"/>
        </a:ln>
        <a:effectLst/>
        <a:sp3d/>
      </dgm:spPr>
      <dgm:t>
        <a:bodyPr/>
        <a:lstStyle/>
        <a:p>
          <a:pPr marL="0" indent="173038">
            <a:buChar char="•"/>
          </a:pPr>
          <a:r>
            <a:rPr lang="en-US" sz="1600">
              <a:solidFill>
                <a:sysClr val="window" lastClr="FFFFFF"/>
              </a:solidFill>
              <a:latin typeface="Calibri" panose="020F0502020204030204"/>
              <a:ea typeface="+mn-ea"/>
              <a:cs typeface="+mn-cs"/>
            </a:rPr>
            <a:t>Character and Life skills</a:t>
          </a:r>
        </a:p>
      </dgm:t>
    </dgm:pt>
    <dgm:pt modelId="{C0650A1E-4B38-4E56-8F7D-7DCB3166E73D}" type="parTrans" cxnId="{9F5486B4-367A-4A05-A979-8A40A9785FE9}">
      <dgm:prSet/>
      <dgm:spPr/>
      <dgm:t>
        <a:bodyPr/>
        <a:lstStyle/>
        <a:p>
          <a:endParaRPr lang="en-US"/>
        </a:p>
      </dgm:t>
    </dgm:pt>
    <dgm:pt modelId="{CCE74B5B-82DA-40C9-975B-CBCE4748D519}" type="sibTrans" cxnId="{9F5486B4-367A-4A05-A979-8A40A9785FE9}">
      <dgm:prSet/>
      <dgm:spPr/>
      <dgm:t>
        <a:bodyPr/>
        <a:lstStyle/>
        <a:p>
          <a:endParaRPr lang="en-US"/>
        </a:p>
      </dgm:t>
    </dgm:pt>
    <dgm:pt modelId="{3E8A9C6E-F37E-4718-AC4B-47A155ACBF49}">
      <dgm:prSet custT="1"/>
      <dgm:spPr>
        <a:xfrm>
          <a:off x="5354923" y="-32410"/>
          <a:ext cx="3228245" cy="5197111"/>
        </a:xfrm>
        <a:prstGeom prst="rect">
          <a:avLst/>
        </a:prstGeom>
        <a:noFill/>
        <a:ln w="12700" cap="flat" cmpd="sng" algn="ctr">
          <a:noFill/>
          <a:prstDash val="solid"/>
          <a:miter lim="800000"/>
        </a:ln>
        <a:effectLst/>
        <a:sp3d/>
      </dgm:spPr>
      <dgm:t>
        <a:bodyPr/>
        <a:lstStyle/>
        <a:p>
          <a:pPr marL="0" indent="173038">
            <a:buChar char="•"/>
          </a:pPr>
          <a:r>
            <a:rPr lang="en-US" sz="1600">
              <a:solidFill>
                <a:sysClr val="window" lastClr="FFFFFF"/>
              </a:solidFill>
              <a:latin typeface="Calibri" panose="020F0502020204030204"/>
              <a:ea typeface="+mn-ea"/>
              <a:cs typeface="+mn-cs"/>
            </a:rPr>
            <a:t>Digital citizenship</a:t>
          </a:r>
        </a:p>
      </dgm:t>
    </dgm:pt>
    <dgm:pt modelId="{F7B5F290-F2FC-44E7-8044-41AEF298E672}" type="parTrans" cxnId="{A60CB6C7-FE0C-4A41-8A46-CDA3ECA0C250}">
      <dgm:prSet/>
      <dgm:spPr/>
      <dgm:t>
        <a:bodyPr/>
        <a:lstStyle/>
        <a:p>
          <a:endParaRPr lang="en-US"/>
        </a:p>
      </dgm:t>
    </dgm:pt>
    <dgm:pt modelId="{FFCBECEE-8C8C-4696-A26A-C5AE9BE1850B}" type="sibTrans" cxnId="{A60CB6C7-FE0C-4A41-8A46-CDA3ECA0C250}">
      <dgm:prSet/>
      <dgm:spPr/>
      <dgm:t>
        <a:bodyPr/>
        <a:lstStyle/>
        <a:p>
          <a:endParaRPr lang="en-US"/>
        </a:p>
      </dgm:t>
    </dgm:pt>
    <dgm:pt modelId="{4081A59B-CAE9-43E5-BD88-9EE0B91C9DC0}">
      <dgm:prSet custT="1"/>
      <dgm:spPr>
        <a:xfrm>
          <a:off x="5354923" y="-32410"/>
          <a:ext cx="3228245" cy="5197111"/>
        </a:xfrm>
        <a:prstGeom prst="rect">
          <a:avLst/>
        </a:prstGeom>
        <a:noFill/>
        <a:ln w="12700" cap="flat" cmpd="sng" algn="ctr">
          <a:noFill/>
          <a:prstDash val="solid"/>
          <a:miter lim="800000"/>
        </a:ln>
        <a:effectLst/>
        <a:sp3d/>
      </dgm:spPr>
      <dgm:t>
        <a:bodyPr/>
        <a:lstStyle/>
        <a:p>
          <a:pPr marL="0" indent="173038">
            <a:buChar char="•"/>
          </a:pPr>
          <a:r>
            <a:rPr lang="en-US" sz="1600">
              <a:solidFill>
                <a:sysClr val="window" lastClr="FFFFFF"/>
              </a:solidFill>
              <a:latin typeface="Calibri" panose="020F0502020204030204"/>
              <a:ea typeface="+mn-ea"/>
              <a:cs typeface="+mn-cs"/>
            </a:rPr>
            <a:t>Alcohol and drug prevention</a:t>
          </a:r>
        </a:p>
      </dgm:t>
    </dgm:pt>
    <dgm:pt modelId="{804087CB-FD57-4877-BD3A-E3EB4ED08F4A}" type="parTrans" cxnId="{5C428602-50E3-4624-8A26-341D2E32B221}">
      <dgm:prSet/>
      <dgm:spPr/>
      <dgm:t>
        <a:bodyPr/>
        <a:lstStyle/>
        <a:p>
          <a:endParaRPr lang="en-US"/>
        </a:p>
      </dgm:t>
    </dgm:pt>
    <dgm:pt modelId="{F3D740B1-D455-4962-A852-31B4E156FEF2}" type="sibTrans" cxnId="{5C428602-50E3-4624-8A26-341D2E32B221}">
      <dgm:prSet/>
      <dgm:spPr/>
      <dgm:t>
        <a:bodyPr/>
        <a:lstStyle/>
        <a:p>
          <a:endParaRPr lang="en-US"/>
        </a:p>
      </dgm:t>
    </dgm:pt>
    <dgm:pt modelId="{6FCD4C87-79DB-414C-99FF-946942A2E69E}">
      <dgm:prSet custT="1"/>
      <dgm:spPr>
        <a:xfrm>
          <a:off x="5354923" y="-32410"/>
          <a:ext cx="3228245" cy="5197111"/>
        </a:xfrm>
        <a:prstGeom prst="rect">
          <a:avLst/>
        </a:prstGeom>
        <a:noFill/>
        <a:ln w="12700" cap="flat" cmpd="sng" algn="ctr">
          <a:noFill/>
          <a:prstDash val="solid"/>
          <a:miter lim="800000"/>
        </a:ln>
        <a:effectLst/>
        <a:sp3d/>
      </dgm:spPr>
      <dgm:t>
        <a:bodyPr/>
        <a:lstStyle/>
        <a:p>
          <a:pPr marL="0" indent="173038">
            <a:buChar char="•"/>
          </a:pPr>
          <a:r>
            <a:rPr lang="en-US" sz="1600">
              <a:solidFill>
                <a:sysClr val="window" lastClr="FFFFFF"/>
              </a:solidFill>
              <a:latin typeface="Calibri" panose="020F0502020204030204"/>
              <a:ea typeface="+mn-ea"/>
              <a:cs typeface="+mn-cs"/>
            </a:rPr>
            <a:t>Health and Wellness</a:t>
          </a:r>
        </a:p>
      </dgm:t>
    </dgm:pt>
    <dgm:pt modelId="{BA3B91FC-5ABA-41B0-B729-3052700C836A}" type="parTrans" cxnId="{E73F7324-378C-4E53-97F8-46E3004D2AD4}">
      <dgm:prSet/>
      <dgm:spPr/>
      <dgm:t>
        <a:bodyPr/>
        <a:lstStyle/>
        <a:p>
          <a:endParaRPr lang="en-US"/>
        </a:p>
      </dgm:t>
    </dgm:pt>
    <dgm:pt modelId="{DB5E8325-D709-4538-B151-67C65E5F87BA}" type="sibTrans" cxnId="{E73F7324-378C-4E53-97F8-46E3004D2AD4}">
      <dgm:prSet/>
      <dgm:spPr/>
      <dgm:t>
        <a:bodyPr/>
        <a:lstStyle/>
        <a:p>
          <a:endParaRPr lang="en-US"/>
        </a:p>
      </dgm:t>
    </dgm:pt>
    <dgm:pt modelId="{E790C92F-F65C-4C44-99DC-7842D2A59BC3}">
      <dgm:prSet custT="1"/>
      <dgm:spPr>
        <a:xfrm>
          <a:off x="5354923" y="-32410"/>
          <a:ext cx="3228245" cy="5197111"/>
        </a:xfrm>
        <a:prstGeom prst="rect">
          <a:avLst/>
        </a:prstGeom>
        <a:noFill/>
        <a:ln w="12700" cap="flat" cmpd="sng" algn="ctr">
          <a:noFill/>
          <a:prstDash val="solid"/>
          <a:miter lim="800000"/>
        </a:ln>
        <a:effectLst/>
        <a:sp3d/>
      </dgm:spPr>
      <dgm:t>
        <a:bodyPr/>
        <a:lstStyle/>
        <a:p>
          <a:pPr marL="228600" indent="-228600">
            <a:buChar char="•"/>
          </a:pPr>
          <a:r>
            <a:rPr lang="en-US" sz="2000">
              <a:solidFill>
                <a:sysClr val="window" lastClr="FFFFFF"/>
              </a:solidFill>
              <a:latin typeface="Calibri" panose="020F0502020204030204"/>
              <a:ea typeface="+mn-ea"/>
              <a:cs typeface="+mn-cs"/>
            </a:rPr>
            <a:t>Customizable units are:</a:t>
          </a:r>
        </a:p>
      </dgm:t>
    </dgm:pt>
    <dgm:pt modelId="{5BD7E8DA-4DAF-45A7-8CBD-339EC5FA6FA6}" type="parTrans" cxnId="{F0059D5B-557E-4011-8D17-38D53D93D718}">
      <dgm:prSet/>
      <dgm:spPr/>
      <dgm:t>
        <a:bodyPr/>
        <a:lstStyle/>
        <a:p>
          <a:endParaRPr lang="en-US"/>
        </a:p>
      </dgm:t>
    </dgm:pt>
    <dgm:pt modelId="{0D99F24B-FC3A-4971-8DE5-13FF2C04480B}" type="sibTrans" cxnId="{F0059D5B-557E-4011-8D17-38D53D93D718}">
      <dgm:prSet/>
      <dgm:spPr/>
      <dgm:t>
        <a:bodyPr/>
        <a:lstStyle/>
        <a:p>
          <a:endParaRPr lang="en-US"/>
        </a:p>
      </dgm:t>
    </dgm:pt>
    <dgm:pt modelId="{57757CC6-5554-4F44-B5EC-85166846A21E}" type="pres">
      <dgm:prSet presAssocID="{F1D64A76-ABAA-4D9D-907A-253C9C958DA8}" presName="Name0" presStyleCnt="0">
        <dgm:presLayoutVars>
          <dgm:dir/>
          <dgm:animLvl val="lvl"/>
          <dgm:resizeHandles val="exact"/>
        </dgm:presLayoutVars>
      </dgm:prSet>
      <dgm:spPr/>
    </dgm:pt>
    <dgm:pt modelId="{DF09C4B6-8B65-4645-B3FC-8FEDC3606709}" type="pres">
      <dgm:prSet presAssocID="{6E2C17F5-0B7D-4E67-AE8D-F0A148DB7CEB}" presName="compositeNode" presStyleCnt="0">
        <dgm:presLayoutVars>
          <dgm:bulletEnabled val="1"/>
        </dgm:presLayoutVars>
      </dgm:prSet>
      <dgm:spPr/>
    </dgm:pt>
    <dgm:pt modelId="{FFA744F5-6562-40A2-8A1A-6C98B18D0E8D}" type="pres">
      <dgm:prSet presAssocID="{6E2C17F5-0B7D-4E67-AE8D-F0A148DB7CEB}" presName="bgRect" presStyleLbl="node1" presStyleIdx="0" presStyleCnt="2" custScaleY="101263" custLinFactNeighborX="-39" custLinFactNeighborY="-2802"/>
      <dgm:spPr/>
    </dgm:pt>
    <dgm:pt modelId="{AE697F39-7D14-4FA5-8E11-51C48DACE1DC}" type="pres">
      <dgm:prSet presAssocID="{6E2C17F5-0B7D-4E67-AE8D-F0A148DB7CEB}" presName="parentNode" presStyleLbl="node1" presStyleIdx="0" presStyleCnt="2">
        <dgm:presLayoutVars>
          <dgm:chMax val="0"/>
          <dgm:bulletEnabled val="1"/>
        </dgm:presLayoutVars>
      </dgm:prSet>
      <dgm:spPr/>
    </dgm:pt>
    <dgm:pt modelId="{49583F49-EABB-40E3-9484-BE0BA6021555}" type="pres">
      <dgm:prSet presAssocID="{83358441-D035-4C2E-8501-FEED9C70BB31}" presName="hSp" presStyleCnt="0"/>
      <dgm:spPr/>
    </dgm:pt>
    <dgm:pt modelId="{4FB1EB7D-FD57-4177-B2AE-90AF086F20EF}" type="pres">
      <dgm:prSet presAssocID="{83358441-D035-4C2E-8501-FEED9C70BB31}" presName="vProcSp" presStyleCnt="0"/>
      <dgm:spPr/>
    </dgm:pt>
    <dgm:pt modelId="{C348AC6E-19A3-4BE8-8E6A-35BBFAF281AF}" type="pres">
      <dgm:prSet presAssocID="{83358441-D035-4C2E-8501-FEED9C70BB31}" presName="vSp1" presStyleCnt="0"/>
      <dgm:spPr/>
    </dgm:pt>
    <dgm:pt modelId="{73B55BA1-7585-4FD9-A886-2869DD70E3B6}" type="pres">
      <dgm:prSet presAssocID="{83358441-D035-4C2E-8501-FEED9C70BB31}" presName="simulatedConn" presStyleLbl="solidFgAcc1" presStyleIdx="0" presStyleCnt="1">
        <dgm:style>
          <a:lnRef idx="1">
            <a:schemeClr val="accent5"/>
          </a:lnRef>
          <a:fillRef idx="2">
            <a:schemeClr val="accent5"/>
          </a:fillRef>
          <a:effectRef idx="1">
            <a:schemeClr val="accent5"/>
          </a:effectRef>
          <a:fontRef idx="minor">
            <a:schemeClr val="dk1"/>
          </a:fontRef>
        </dgm:style>
      </dgm:prSet>
      <dgm:spPr>
        <a:xfrm rot="5400000">
          <a:off x="4130919" y="4044731"/>
          <a:ext cx="754651" cy="649982"/>
        </a:xfrm>
        <a:prstGeom prst="flowChartExtract">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ln>
        <a:effectLst/>
      </dgm:spPr>
    </dgm:pt>
    <dgm:pt modelId="{EB917788-7228-4203-9992-6A567B102116}" type="pres">
      <dgm:prSet presAssocID="{83358441-D035-4C2E-8501-FEED9C70BB31}" presName="vSp2" presStyleCnt="0"/>
      <dgm:spPr/>
    </dgm:pt>
    <dgm:pt modelId="{BB0B84DE-789D-4DBA-9ED4-6681E4830908}" type="pres">
      <dgm:prSet presAssocID="{83358441-D035-4C2E-8501-FEED9C70BB31}" presName="sibTrans" presStyleCnt="0"/>
      <dgm:spPr/>
    </dgm:pt>
    <dgm:pt modelId="{5A211B7F-3054-486C-9E40-9B11305DC9C5}" type="pres">
      <dgm:prSet presAssocID="{50456CF8-C2AC-4553-983C-A4DC4D008CCA}" presName="compositeNode" presStyleCnt="0">
        <dgm:presLayoutVars>
          <dgm:bulletEnabled val="1"/>
        </dgm:presLayoutVars>
      </dgm:prSet>
      <dgm:spPr/>
    </dgm:pt>
    <dgm:pt modelId="{F3C6A96E-F343-4D62-AB8C-B87AFD692EEB}" type="pres">
      <dgm:prSet presAssocID="{50456CF8-C2AC-4553-983C-A4DC4D008CCA}" presName="bgRect" presStyleLbl="node1" presStyleIdx="1" presStyleCnt="2" custScaleY="101263" custLinFactNeighborX="744" custLinFactNeighborY="-3011"/>
      <dgm:spPr/>
    </dgm:pt>
    <dgm:pt modelId="{912D842A-9E9E-49C7-A28E-1CFA63809276}" type="pres">
      <dgm:prSet presAssocID="{50456CF8-C2AC-4553-983C-A4DC4D008CCA}" presName="parentNode" presStyleLbl="node1" presStyleIdx="1" presStyleCnt="2">
        <dgm:presLayoutVars>
          <dgm:chMax val="0"/>
          <dgm:bulletEnabled val="1"/>
        </dgm:presLayoutVars>
      </dgm:prSet>
      <dgm:spPr/>
    </dgm:pt>
    <dgm:pt modelId="{CA298433-8D74-4F23-9DB7-25C88C9C9626}" type="pres">
      <dgm:prSet presAssocID="{50456CF8-C2AC-4553-983C-A4DC4D008CCA}" presName="childNode" presStyleLbl="node1" presStyleIdx="1" presStyleCnt="2">
        <dgm:presLayoutVars>
          <dgm:bulletEnabled val="1"/>
        </dgm:presLayoutVars>
      </dgm:prSet>
      <dgm:spPr/>
    </dgm:pt>
  </dgm:ptLst>
  <dgm:cxnLst>
    <dgm:cxn modelId="{5C428602-50E3-4624-8A26-341D2E32B221}" srcId="{67BDC6B4-5148-4199-B377-E24F14F906CE}" destId="{4081A59B-CAE9-43E5-BD88-9EE0B91C9DC0}" srcOrd="6" destOrd="0" parTransId="{804087CB-FD57-4877-BD3A-E3EB4ED08F4A}" sibTransId="{F3D740B1-D455-4962-A852-31B4E156FEF2}"/>
    <dgm:cxn modelId="{2F942812-5B3B-4F54-A2C7-E22E23411885}" srcId="{50456CF8-C2AC-4553-983C-A4DC4D008CCA}" destId="{67BDC6B4-5148-4199-B377-E24F14F906CE}" srcOrd="0" destOrd="0" parTransId="{843DA986-20D8-4A5C-85C0-F7F122FBD1D0}" sibTransId="{7E736F50-AFCF-4CCD-97A2-0D633C96670B}"/>
    <dgm:cxn modelId="{CBA3B51E-BCC9-4F72-BE5B-4BA9A0EEF02B}" srcId="{F1D64A76-ABAA-4D9D-907A-253C9C958DA8}" destId="{6E2C17F5-0B7D-4E67-AE8D-F0A148DB7CEB}" srcOrd="0" destOrd="0" parTransId="{189C1310-F5AF-4C15-92BA-889266B15E3D}" sibTransId="{83358441-D035-4C2E-8501-FEED9C70BB31}"/>
    <dgm:cxn modelId="{88ECB41F-B212-40A7-A66E-75BB16DEACDC}" type="presOf" srcId="{280B3475-AD14-489A-8224-C22313E946EF}" destId="{CA298433-8D74-4F23-9DB7-25C88C9C9626}" srcOrd="0" destOrd="1" presId="urn:microsoft.com/office/officeart/2005/8/layout/hProcess7#2"/>
    <dgm:cxn modelId="{E73F7324-378C-4E53-97F8-46E3004D2AD4}" srcId="{67BDC6B4-5148-4199-B377-E24F14F906CE}" destId="{6FCD4C87-79DB-414C-99FF-946942A2E69E}" srcOrd="7" destOrd="0" parTransId="{BA3B91FC-5ABA-41B0-B729-3052700C836A}" sibTransId="{DB5E8325-D709-4538-B151-67C65E5F87BA}"/>
    <dgm:cxn modelId="{9713E429-5DA0-483B-A8F4-ADAE9E5EDCAE}" type="presOf" srcId="{E790C92F-F65C-4C44-99DC-7842D2A59BC3}" destId="{CA298433-8D74-4F23-9DB7-25C88C9C9626}" srcOrd="0" destOrd="2" presId="urn:microsoft.com/office/officeart/2005/8/layout/hProcess7#2"/>
    <dgm:cxn modelId="{F0059D5B-557E-4011-8D17-38D53D93D718}" srcId="{67BDC6B4-5148-4199-B377-E24F14F906CE}" destId="{E790C92F-F65C-4C44-99DC-7842D2A59BC3}" srcOrd="1" destOrd="0" parTransId="{5BD7E8DA-4DAF-45A7-8CBD-339EC5FA6FA6}" sibTransId="{0D99F24B-FC3A-4971-8DE5-13FF2C04480B}"/>
    <dgm:cxn modelId="{61021F41-0F17-471D-978A-4AD71C10F5EE}" type="presOf" srcId="{6E2C17F5-0B7D-4E67-AE8D-F0A148DB7CEB}" destId="{FFA744F5-6562-40A2-8A1A-6C98B18D0E8D}" srcOrd="0" destOrd="0" presId="urn:microsoft.com/office/officeart/2005/8/layout/hProcess7#2"/>
    <dgm:cxn modelId="{E8BAC762-9D07-4F06-A72B-7A60E11EC9BE}" type="presOf" srcId="{50456CF8-C2AC-4553-983C-A4DC4D008CCA}" destId="{912D842A-9E9E-49C7-A28E-1CFA63809276}" srcOrd="1" destOrd="0" presId="urn:microsoft.com/office/officeart/2005/8/layout/hProcess7#2"/>
    <dgm:cxn modelId="{DC95A143-7CF6-4E72-9CA9-B68F0715D339}" type="presOf" srcId="{9D241A15-FAA4-4274-AC15-380958395430}" destId="{CA298433-8D74-4F23-9DB7-25C88C9C9626}" srcOrd="0" destOrd="5" presId="urn:microsoft.com/office/officeart/2005/8/layout/hProcess7#2"/>
    <dgm:cxn modelId="{260C6244-4174-4612-9602-9A79846BF7D2}" srcId="{67BDC6B4-5148-4199-B377-E24F14F906CE}" destId="{3421AB53-68AB-4E58-A751-2F44FC8B0050}" srcOrd="3" destOrd="0" parTransId="{39D1033C-E609-45FF-A5A7-0AB3B479ED98}" sibTransId="{E4B39F3B-EC38-4951-ACE2-9EAFF39F4B36}"/>
    <dgm:cxn modelId="{B3A26349-73EC-4527-AD8A-93BD4380EF5D}" srcId="{67BDC6B4-5148-4199-B377-E24F14F906CE}" destId="{280B3475-AD14-489A-8224-C22313E946EF}" srcOrd="0" destOrd="0" parTransId="{2218D173-9D53-456C-A0B3-964CB4CC56CB}" sibTransId="{E14939CC-277C-4CB7-8F0A-4B86F6392AAE}"/>
    <dgm:cxn modelId="{2714206B-984C-4B35-BA1B-26D038AF79F3}" type="presOf" srcId="{4081A59B-CAE9-43E5-BD88-9EE0B91C9DC0}" destId="{CA298433-8D74-4F23-9DB7-25C88C9C9626}" srcOrd="0" destOrd="7" presId="urn:microsoft.com/office/officeart/2005/8/layout/hProcess7#2"/>
    <dgm:cxn modelId="{016C1372-13B4-4B10-87BC-C42B55710ABB}" srcId="{67BDC6B4-5148-4199-B377-E24F14F906CE}" destId="{15432A73-5BAE-4F28-B551-47137E841A80}" srcOrd="2" destOrd="0" parTransId="{06E636E2-8DA0-4687-80E4-CADBCC1F79B1}" sibTransId="{EF316DE3-102B-4BE6-ACDC-BEDAF04948C7}"/>
    <dgm:cxn modelId="{68670077-1D09-45C8-8195-B2994C9ABAF9}" type="presOf" srcId="{3421AB53-68AB-4E58-A751-2F44FC8B0050}" destId="{CA298433-8D74-4F23-9DB7-25C88C9C9626}" srcOrd="0" destOrd="4" presId="urn:microsoft.com/office/officeart/2005/8/layout/hProcess7#2"/>
    <dgm:cxn modelId="{72440583-B283-4C02-965E-B56237120BC3}" type="presOf" srcId="{67BDC6B4-5148-4199-B377-E24F14F906CE}" destId="{CA298433-8D74-4F23-9DB7-25C88C9C9626}" srcOrd="0" destOrd="0" presId="urn:microsoft.com/office/officeart/2005/8/layout/hProcess7#2"/>
    <dgm:cxn modelId="{2FCE7388-5555-4C17-A570-04C5BF980841}" type="presOf" srcId="{6FCD4C87-79DB-414C-99FF-946942A2E69E}" destId="{CA298433-8D74-4F23-9DB7-25C88C9C9626}" srcOrd="0" destOrd="8" presId="urn:microsoft.com/office/officeart/2005/8/layout/hProcess7#2"/>
    <dgm:cxn modelId="{506AD08C-7ECF-4802-AB6C-5C1613136C1D}" srcId="{F1D64A76-ABAA-4D9D-907A-253C9C958DA8}" destId="{50456CF8-C2AC-4553-983C-A4DC4D008CCA}" srcOrd="1" destOrd="0" parTransId="{8F3413EB-5DF1-4D39-9752-BA3BC7930EA5}" sibTransId="{B08E409A-CF3A-4C52-8B82-711A4E9C46A9}"/>
    <dgm:cxn modelId="{6E6F05A2-7956-4A02-A2CF-BA57836F01B5}" type="presOf" srcId="{3E8A9C6E-F37E-4718-AC4B-47A155ACBF49}" destId="{CA298433-8D74-4F23-9DB7-25C88C9C9626}" srcOrd="0" destOrd="6" presId="urn:microsoft.com/office/officeart/2005/8/layout/hProcess7#2"/>
    <dgm:cxn modelId="{1CE2F6AF-CF05-4403-8AAE-51AADCDA1C88}" type="presOf" srcId="{6E2C17F5-0B7D-4E67-AE8D-F0A148DB7CEB}" destId="{AE697F39-7D14-4FA5-8E11-51C48DACE1DC}" srcOrd="1" destOrd="0" presId="urn:microsoft.com/office/officeart/2005/8/layout/hProcess7#2"/>
    <dgm:cxn modelId="{9F5486B4-367A-4A05-A979-8A40A9785FE9}" srcId="{67BDC6B4-5148-4199-B377-E24F14F906CE}" destId="{9D241A15-FAA4-4274-AC15-380958395430}" srcOrd="4" destOrd="0" parTransId="{C0650A1E-4B38-4E56-8F7D-7DCB3166E73D}" sibTransId="{CCE74B5B-82DA-40C9-975B-CBCE4748D519}"/>
    <dgm:cxn modelId="{4FC119C4-4B2B-4307-B043-1E0B579766E3}" type="presOf" srcId="{F1D64A76-ABAA-4D9D-907A-253C9C958DA8}" destId="{57757CC6-5554-4F44-B5EC-85166846A21E}" srcOrd="0" destOrd="0" presId="urn:microsoft.com/office/officeart/2005/8/layout/hProcess7#2"/>
    <dgm:cxn modelId="{A60CB6C7-FE0C-4A41-8A46-CDA3ECA0C250}" srcId="{67BDC6B4-5148-4199-B377-E24F14F906CE}" destId="{3E8A9C6E-F37E-4718-AC4B-47A155ACBF49}" srcOrd="5" destOrd="0" parTransId="{F7B5F290-F2FC-44E7-8044-41AEF298E672}" sibTransId="{FFCBECEE-8C8C-4696-A26A-C5AE9BE1850B}"/>
    <dgm:cxn modelId="{7B5610D1-34C8-45F0-BD78-56A1553580D7}" type="presOf" srcId="{50456CF8-C2AC-4553-983C-A4DC4D008CCA}" destId="{F3C6A96E-F343-4D62-AB8C-B87AFD692EEB}" srcOrd="0" destOrd="0" presId="urn:microsoft.com/office/officeart/2005/8/layout/hProcess7#2"/>
    <dgm:cxn modelId="{37602FDC-3695-4783-9443-E44568F8C6CE}" type="presOf" srcId="{15432A73-5BAE-4F28-B551-47137E841A80}" destId="{CA298433-8D74-4F23-9DB7-25C88C9C9626}" srcOrd="0" destOrd="3" presId="urn:microsoft.com/office/officeart/2005/8/layout/hProcess7#2"/>
    <dgm:cxn modelId="{3FD74A01-04D9-4B9F-A630-1AB4B50D8015}" type="presParOf" srcId="{57757CC6-5554-4F44-B5EC-85166846A21E}" destId="{DF09C4B6-8B65-4645-B3FC-8FEDC3606709}" srcOrd="0" destOrd="0" presId="urn:microsoft.com/office/officeart/2005/8/layout/hProcess7#2"/>
    <dgm:cxn modelId="{1C199482-252C-46AE-9DAF-63695B5C0DF8}" type="presParOf" srcId="{DF09C4B6-8B65-4645-B3FC-8FEDC3606709}" destId="{FFA744F5-6562-40A2-8A1A-6C98B18D0E8D}" srcOrd="0" destOrd="0" presId="urn:microsoft.com/office/officeart/2005/8/layout/hProcess7#2"/>
    <dgm:cxn modelId="{2A53465F-8872-4E42-A3E6-844C95C9C539}" type="presParOf" srcId="{DF09C4B6-8B65-4645-B3FC-8FEDC3606709}" destId="{AE697F39-7D14-4FA5-8E11-51C48DACE1DC}" srcOrd="1" destOrd="0" presId="urn:microsoft.com/office/officeart/2005/8/layout/hProcess7#2"/>
    <dgm:cxn modelId="{F78B33FE-63F4-4F65-98A7-ABF6650D4109}" type="presParOf" srcId="{57757CC6-5554-4F44-B5EC-85166846A21E}" destId="{49583F49-EABB-40E3-9484-BE0BA6021555}" srcOrd="1" destOrd="0" presId="urn:microsoft.com/office/officeart/2005/8/layout/hProcess7#2"/>
    <dgm:cxn modelId="{29AE7980-D767-4F61-953B-99A943C01810}" type="presParOf" srcId="{57757CC6-5554-4F44-B5EC-85166846A21E}" destId="{4FB1EB7D-FD57-4177-B2AE-90AF086F20EF}" srcOrd="2" destOrd="0" presId="urn:microsoft.com/office/officeart/2005/8/layout/hProcess7#2"/>
    <dgm:cxn modelId="{D4E7F7CC-6530-429B-AF0E-942C4C32C140}" type="presParOf" srcId="{4FB1EB7D-FD57-4177-B2AE-90AF086F20EF}" destId="{C348AC6E-19A3-4BE8-8E6A-35BBFAF281AF}" srcOrd="0" destOrd="0" presId="urn:microsoft.com/office/officeart/2005/8/layout/hProcess7#2"/>
    <dgm:cxn modelId="{DD5A5F74-B29C-4D7E-8762-86104E10B26B}" type="presParOf" srcId="{4FB1EB7D-FD57-4177-B2AE-90AF086F20EF}" destId="{73B55BA1-7585-4FD9-A886-2869DD70E3B6}" srcOrd="1" destOrd="0" presId="urn:microsoft.com/office/officeart/2005/8/layout/hProcess7#2"/>
    <dgm:cxn modelId="{3C278A4A-FD61-4881-9F77-02113D0132B3}" type="presParOf" srcId="{4FB1EB7D-FD57-4177-B2AE-90AF086F20EF}" destId="{EB917788-7228-4203-9992-6A567B102116}" srcOrd="2" destOrd="0" presId="urn:microsoft.com/office/officeart/2005/8/layout/hProcess7#2"/>
    <dgm:cxn modelId="{7FCA002F-7946-4D54-A016-B7848220FEA4}" type="presParOf" srcId="{57757CC6-5554-4F44-B5EC-85166846A21E}" destId="{BB0B84DE-789D-4DBA-9ED4-6681E4830908}" srcOrd="3" destOrd="0" presId="urn:microsoft.com/office/officeart/2005/8/layout/hProcess7#2"/>
    <dgm:cxn modelId="{2F285697-E4AB-4732-AA0B-EF63DF4BC83D}" type="presParOf" srcId="{57757CC6-5554-4F44-B5EC-85166846A21E}" destId="{5A211B7F-3054-486C-9E40-9B11305DC9C5}" srcOrd="4" destOrd="0" presId="urn:microsoft.com/office/officeart/2005/8/layout/hProcess7#2"/>
    <dgm:cxn modelId="{73B3F894-2931-4A41-8AF1-15280AE18D25}" type="presParOf" srcId="{5A211B7F-3054-486C-9E40-9B11305DC9C5}" destId="{F3C6A96E-F343-4D62-AB8C-B87AFD692EEB}" srcOrd="0" destOrd="0" presId="urn:microsoft.com/office/officeart/2005/8/layout/hProcess7#2"/>
    <dgm:cxn modelId="{8FE42545-9416-4772-8D16-872BB9205462}" type="presParOf" srcId="{5A211B7F-3054-486C-9E40-9B11305DC9C5}" destId="{912D842A-9E9E-49C7-A28E-1CFA63809276}" srcOrd="1" destOrd="0" presId="urn:microsoft.com/office/officeart/2005/8/layout/hProcess7#2"/>
    <dgm:cxn modelId="{7EE1AC86-6767-4E94-9673-9F25F52A9193}" type="presParOf" srcId="{5A211B7F-3054-486C-9E40-9B11305DC9C5}" destId="{CA298433-8D74-4F23-9DB7-25C88C9C9626}" srcOrd="2" destOrd="0" presId="urn:microsoft.com/office/officeart/2005/8/layout/hProcess7#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F92AA79-1C31-44DB-B574-70DBFD4B9C43}"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940E5C98-D3A8-494A-822C-0F6F906869AD}">
      <dgm:prSet custT="1"/>
      <dgm:spPr>
        <a:xfrm>
          <a:off x="0" y="19182"/>
          <a:ext cx="8218789" cy="482625"/>
        </a:xfrm>
        <a:prstGeom prst="roundRect">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Listens to Others</a:t>
          </a:r>
        </a:p>
      </dgm:t>
    </dgm:pt>
    <dgm:pt modelId="{10858FD9-7AD4-477D-BCD2-1C1AC2BB80ED}" type="parTrans" cxnId="{089AC982-030D-4D41-A04D-19CBCE2D66FC}">
      <dgm:prSet/>
      <dgm:spPr/>
      <dgm:t>
        <a:bodyPr/>
        <a:lstStyle/>
        <a:p>
          <a:endParaRPr lang="en-US"/>
        </a:p>
      </dgm:t>
    </dgm:pt>
    <dgm:pt modelId="{60886E02-401C-4779-986D-FA5CBEEB717A}" type="sibTrans" cxnId="{089AC982-030D-4D41-A04D-19CBCE2D66FC}">
      <dgm:prSet/>
      <dgm:spPr/>
      <dgm:t>
        <a:bodyPr/>
        <a:lstStyle/>
        <a:p>
          <a:endParaRPr lang="en-US"/>
        </a:p>
      </dgm:t>
    </dgm:pt>
    <dgm:pt modelId="{F84D5959-65DE-4DD5-A1FF-838F9C3ED909}">
      <dgm:prSet custT="1"/>
      <dgm:spPr>
        <a:xfrm>
          <a:off x="0" y="545007"/>
          <a:ext cx="8218789" cy="482625"/>
        </a:xfrm>
        <a:prstGeom prst="roundRect">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Follows Directions</a:t>
          </a:r>
        </a:p>
      </dgm:t>
    </dgm:pt>
    <dgm:pt modelId="{1FDA19F2-E71D-408F-B3EE-458518B38C0A}" type="parTrans" cxnId="{57B47983-F41D-41D0-A3B0-574A124824A7}">
      <dgm:prSet/>
      <dgm:spPr/>
      <dgm:t>
        <a:bodyPr/>
        <a:lstStyle/>
        <a:p>
          <a:endParaRPr lang="en-US"/>
        </a:p>
      </dgm:t>
    </dgm:pt>
    <dgm:pt modelId="{684EC851-A88A-447D-8784-FAA8071D4475}" type="sibTrans" cxnId="{57B47983-F41D-41D0-A3B0-574A124824A7}">
      <dgm:prSet/>
      <dgm:spPr/>
      <dgm:t>
        <a:bodyPr/>
        <a:lstStyle/>
        <a:p>
          <a:endParaRPr lang="en-US"/>
        </a:p>
      </dgm:t>
    </dgm:pt>
    <dgm:pt modelId="{BBEA0603-05E9-4EC2-9F0A-3CD993464D64}">
      <dgm:prSet custT="1"/>
      <dgm:spPr>
        <a:xfrm>
          <a:off x="0" y="1070832"/>
          <a:ext cx="8218789" cy="482625"/>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Follows Classroom Rules</a:t>
          </a:r>
        </a:p>
      </dgm:t>
    </dgm:pt>
    <dgm:pt modelId="{39220340-FAA3-4F70-9EC0-87B19F9994F9}" type="parTrans" cxnId="{4B902E14-0E08-4CAF-A91C-DDC685FAA8C8}">
      <dgm:prSet/>
      <dgm:spPr/>
      <dgm:t>
        <a:bodyPr/>
        <a:lstStyle/>
        <a:p>
          <a:endParaRPr lang="en-US"/>
        </a:p>
      </dgm:t>
    </dgm:pt>
    <dgm:pt modelId="{21276833-5794-4DC7-81CA-B86568EED86D}" type="sibTrans" cxnId="{4B902E14-0E08-4CAF-A91C-DDC685FAA8C8}">
      <dgm:prSet/>
      <dgm:spPr/>
      <dgm:t>
        <a:bodyPr/>
        <a:lstStyle/>
        <a:p>
          <a:endParaRPr lang="en-US"/>
        </a:p>
      </dgm:t>
    </dgm:pt>
    <dgm:pt modelId="{F3F1D73C-3715-4E77-970E-D5572B41C3A8}">
      <dgm:prSet custT="1"/>
      <dgm:spPr>
        <a:xfrm>
          <a:off x="0" y="1596657"/>
          <a:ext cx="8218789" cy="482625"/>
        </a:xfrm>
        <a:prstGeom prst="round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Ignores Peer Distractions</a:t>
          </a:r>
        </a:p>
      </dgm:t>
    </dgm:pt>
    <dgm:pt modelId="{68557464-8E8D-4D16-9057-341423FF485A}" type="parTrans" cxnId="{92F0855F-4DDE-442F-A04F-9ACBFA56D04A}">
      <dgm:prSet/>
      <dgm:spPr/>
      <dgm:t>
        <a:bodyPr/>
        <a:lstStyle/>
        <a:p>
          <a:endParaRPr lang="en-US"/>
        </a:p>
      </dgm:t>
    </dgm:pt>
    <dgm:pt modelId="{4EDE3C07-B83C-4B27-A331-04A8724D214E}" type="sibTrans" cxnId="{92F0855F-4DDE-442F-A04F-9ACBFA56D04A}">
      <dgm:prSet/>
      <dgm:spPr/>
      <dgm:t>
        <a:bodyPr/>
        <a:lstStyle/>
        <a:p>
          <a:endParaRPr lang="en-US"/>
        </a:p>
      </dgm:t>
    </dgm:pt>
    <dgm:pt modelId="{96170E4F-734F-433B-822A-A0CF69A0ECE9}">
      <dgm:prSet custT="1"/>
      <dgm:spPr>
        <a:xfrm>
          <a:off x="0" y="2122482"/>
          <a:ext cx="8218789" cy="482625"/>
        </a:xfrm>
        <a:prstGeom prst="roundRect">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Asks for Help</a:t>
          </a:r>
        </a:p>
      </dgm:t>
    </dgm:pt>
    <dgm:pt modelId="{431A617F-F2A1-44E3-9FB5-5598492421EC}" type="parTrans" cxnId="{A5B61018-A617-4A76-88C3-B0E6F3E0502D}">
      <dgm:prSet/>
      <dgm:spPr/>
      <dgm:t>
        <a:bodyPr/>
        <a:lstStyle/>
        <a:p>
          <a:endParaRPr lang="en-US"/>
        </a:p>
      </dgm:t>
    </dgm:pt>
    <dgm:pt modelId="{BA66AFEC-8693-4035-9C7C-6DCA63FF7C4D}" type="sibTrans" cxnId="{A5B61018-A617-4A76-88C3-B0E6F3E0502D}">
      <dgm:prSet/>
      <dgm:spPr/>
      <dgm:t>
        <a:bodyPr/>
        <a:lstStyle/>
        <a:p>
          <a:endParaRPr lang="en-US"/>
        </a:p>
      </dgm:t>
    </dgm:pt>
    <dgm:pt modelId="{FE26F467-0A11-401C-9188-37698CA0296F}">
      <dgm:prSet custT="1"/>
      <dgm:spPr>
        <a:xfrm>
          <a:off x="0" y="2648307"/>
          <a:ext cx="8218789" cy="482625"/>
        </a:xfrm>
        <a:prstGeom prst="roundRect">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Takes Turns in Conversations</a:t>
          </a:r>
        </a:p>
      </dgm:t>
    </dgm:pt>
    <dgm:pt modelId="{3A5764B5-7088-4B47-8332-43A4F9DF1606}" type="parTrans" cxnId="{A5677099-E3C5-4EA7-A1A0-0B182DA75E0A}">
      <dgm:prSet/>
      <dgm:spPr/>
      <dgm:t>
        <a:bodyPr/>
        <a:lstStyle/>
        <a:p>
          <a:endParaRPr lang="en-US"/>
        </a:p>
      </dgm:t>
    </dgm:pt>
    <dgm:pt modelId="{10F171BD-2C4D-4BB6-B7D2-E7A0EECC9647}" type="sibTrans" cxnId="{A5677099-E3C5-4EA7-A1A0-0B182DA75E0A}">
      <dgm:prSet/>
      <dgm:spPr/>
      <dgm:t>
        <a:bodyPr/>
        <a:lstStyle/>
        <a:p>
          <a:endParaRPr lang="en-US"/>
        </a:p>
      </dgm:t>
    </dgm:pt>
    <dgm:pt modelId="{2FBF2CEC-9711-4CDC-ABC4-563A1124315F}">
      <dgm:prSet custT="1"/>
      <dgm:spPr>
        <a:xfrm>
          <a:off x="0" y="3174132"/>
          <a:ext cx="8218789" cy="482625"/>
        </a:xfrm>
        <a:prstGeom prst="roundRect">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Cooperates With Others </a:t>
          </a:r>
        </a:p>
      </dgm:t>
    </dgm:pt>
    <dgm:pt modelId="{BC8E86AD-4FEA-4982-9321-28C0215CF36D}" type="parTrans" cxnId="{AC1F189B-9DA1-48CE-AB10-5238465154F0}">
      <dgm:prSet/>
      <dgm:spPr/>
      <dgm:t>
        <a:bodyPr/>
        <a:lstStyle/>
        <a:p>
          <a:endParaRPr lang="en-US"/>
        </a:p>
      </dgm:t>
    </dgm:pt>
    <dgm:pt modelId="{ECE9A14F-683E-4ADC-95FC-B6F1F898725E}" type="sibTrans" cxnId="{AC1F189B-9DA1-48CE-AB10-5238465154F0}">
      <dgm:prSet/>
      <dgm:spPr/>
      <dgm:t>
        <a:bodyPr/>
        <a:lstStyle/>
        <a:p>
          <a:endParaRPr lang="en-US"/>
        </a:p>
      </dgm:t>
    </dgm:pt>
    <dgm:pt modelId="{AAEB79B8-527B-4A22-991B-BAB166B3F297}">
      <dgm:prSet custT="1"/>
      <dgm:spPr>
        <a:xfrm>
          <a:off x="0" y="3699957"/>
          <a:ext cx="8218789" cy="482625"/>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Controls Temper in Conflict Situations</a:t>
          </a:r>
        </a:p>
      </dgm:t>
    </dgm:pt>
    <dgm:pt modelId="{C34771B9-07C8-4FD3-851A-D0A424EE7965}" type="parTrans" cxnId="{2579AC02-5F41-4FE0-BB70-EE3444DD4CE9}">
      <dgm:prSet/>
      <dgm:spPr/>
      <dgm:t>
        <a:bodyPr/>
        <a:lstStyle/>
        <a:p>
          <a:endParaRPr lang="en-US"/>
        </a:p>
      </dgm:t>
    </dgm:pt>
    <dgm:pt modelId="{423E33E9-B300-42E3-9B1A-30C473397BC6}" type="sibTrans" cxnId="{2579AC02-5F41-4FE0-BB70-EE3444DD4CE9}">
      <dgm:prSet/>
      <dgm:spPr/>
      <dgm:t>
        <a:bodyPr/>
        <a:lstStyle/>
        <a:p>
          <a:endParaRPr lang="en-US"/>
        </a:p>
      </dgm:t>
    </dgm:pt>
    <dgm:pt modelId="{CFDB0DF1-8ABF-43D1-9E0E-40FBAFD87F97}">
      <dgm:prSet custT="1"/>
      <dgm:spPr>
        <a:xfrm>
          <a:off x="0" y="4225782"/>
          <a:ext cx="8218789" cy="482625"/>
        </a:xfrm>
        <a:prstGeom prst="round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Acts Responsibly With Others </a:t>
          </a:r>
        </a:p>
      </dgm:t>
    </dgm:pt>
    <dgm:pt modelId="{E2D0DEDA-A471-4D45-813A-EDCFF85B5CFB}" type="parTrans" cxnId="{E499137B-10CA-4870-A95B-688D0E4D72B8}">
      <dgm:prSet/>
      <dgm:spPr/>
      <dgm:t>
        <a:bodyPr/>
        <a:lstStyle/>
        <a:p>
          <a:endParaRPr lang="en-US"/>
        </a:p>
      </dgm:t>
    </dgm:pt>
    <dgm:pt modelId="{9150E36E-1E0D-43C3-B6FA-637E69C7D9A5}" type="sibTrans" cxnId="{E499137B-10CA-4870-A95B-688D0E4D72B8}">
      <dgm:prSet/>
      <dgm:spPr/>
      <dgm:t>
        <a:bodyPr/>
        <a:lstStyle/>
        <a:p>
          <a:endParaRPr lang="en-US"/>
        </a:p>
      </dgm:t>
    </dgm:pt>
    <dgm:pt modelId="{E39BB80F-BC42-436F-9792-A75233C0D375}">
      <dgm:prSet custT="1"/>
      <dgm:spPr>
        <a:xfrm>
          <a:off x="0" y="4751607"/>
          <a:ext cx="8218789" cy="482625"/>
        </a:xfrm>
        <a:prstGeom prst="roundRect">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Shows Kindness to Other</a:t>
          </a:r>
        </a:p>
      </dgm:t>
    </dgm:pt>
    <dgm:pt modelId="{5829A78D-8645-4EFD-A3E9-9A0BF3A08ED6}" type="parTrans" cxnId="{B99840DE-F85E-4040-BD60-2CE4EE46B199}">
      <dgm:prSet/>
      <dgm:spPr/>
      <dgm:t>
        <a:bodyPr/>
        <a:lstStyle/>
        <a:p>
          <a:endParaRPr lang="en-US"/>
        </a:p>
      </dgm:t>
    </dgm:pt>
    <dgm:pt modelId="{DC04B92A-602F-4AAB-8AA3-49824D628C90}" type="sibTrans" cxnId="{B99840DE-F85E-4040-BD60-2CE4EE46B199}">
      <dgm:prSet/>
      <dgm:spPr/>
      <dgm:t>
        <a:bodyPr/>
        <a:lstStyle/>
        <a:p>
          <a:endParaRPr lang="en-US"/>
        </a:p>
      </dgm:t>
    </dgm:pt>
    <dgm:pt modelId="{FD56746A-75DE-4F7E-9CDC-DDEB5BA6389F}" type="pres">
      <dgm:prSet presAssocID="{DF92AA79-1C31-44DB-B574-70DBFD4B9C43}" presName="linear" presStyleCnt="0">
        <dgm:presLayoutVars>
          <dgm:animLvl val="lvl"/>
          <dgm:resizeHandles val="exact"/>
        </dgm:presLayoutVars>
      </dgm:prSet>
      <dgm:spPr/>
    </dgm:pt>
    <dgm:pt modelId="{47BB6CD2-4940-443C-A30B-738C2A8DD7E9}" type="pres">
      <dgm:prSet presAssocID="{940E5C98-D3A8-494A-822C-0F6F906869AD}" presName="parentText" presStyleLbl="node1" presStyleIdx="0" presStyleCnt="10">
        <dgm:presLayoutVars>
          <dgm:chMax val="0"/>
          <dgm:bulletEnabled val="1"/>
        </dgm:presLayoutVars>
      </dgm:prSet>
      <dgm:spPr/>
    </dgm:pt>
    <dgm:pt modelId="{1F06AF92-1140-449E-8B9C-1EEFC16F5B8C}" type="pres">
      <dgm:prSet presAssocID="{60886E02-401C-4779-986D-FA5CBEEB717A}" presName="spacer" presStyleCnt="0"/>
      <dgm:spPr/>
    </dgm:pt>
    <dgm:pt modelId="{0C24F040-E93A-4F3A-AE86-8E668321B438}" type="pres">
      <dgm:prSet presAssocID="{F84D5959-65DE-4DD5-A1FF-838F9C3ED909}" presName="parentText" presStyleLbl="node1" presStyleIdx="1" presStyleCnt="10">
        <dgm:presLayoutVars>
          <dgm:chMax val="0"/>
          <dgm:bulletEnabled val="1"/>
        </dgm:presLayoutVars>
      </dgm:prSet>
      <dgm:spPr/>
    </dgm:pt>
    <dgm:pt modelId="{0F14540A-9F61-4A31-AAAF-4949436DAEAB}" type="pres">
      <dgm:prSet presAssocID="{684EC851-A88A-447D-8784-FAA8071D4475}" presName="spacer" presStyleCnt="0"/>
      <dgm:spPr/>
    </dgm:pt>
    <dgm:pt modelId="{25014975-60D6-460A-B8BC-9E8BCC8B51B7}" type="pres">
      <dgm:prSet presAssocID="{BBEA0603-05E9-4EC2-9F0A-3CD993464D64}" presName="parentText" presStyleLbl="node1" presStyleIdx="2" presStyleCnt="10">
        <dgm:presLayoutVars>
          <dgm:chMax val="0"/>
          <dgm:bulletEnabled val="1"/>
        </dgm:presLayoutVars>
      </dgm:prSet>
      <dgm:spPr/>
    </dgm:pt>
    <dgm:pt modelId="{75F00497-F9CB-4D49-9782-64AF2E73EB08}" type="pres">
      <dgm:prSet presAssocID="{21276833-5794-4DC7-81CA-B86568EED86D}" presName="spacer" presStyleCnt="0"/>
      <dgm:spPr/>
    </dgm:pt>
    <dgm:pt modelId="{BBE6380E-7663-4BFA-8B5D-C9C198B0A006}" type="pres">
      <dgm:prSet presAssocID="{F3F1D73C-3715-4E77-970E-D5572B41C3A8}" presName="parentText" presStyleLbl="node1" presStyleIdx="3" presStyleCnt="10">
        <dgm:presLayoutVars>
          <dgm:chMax val="0"/>
          <dgm:bulletEnabled val="1"/>
        </dgm:presLayoutVars>
      </dgm:prSet>
      <dgm:spPr/>
    </dgm:pt>
    <dgm:pt modelId="{4026A294-6DDC-4547-8CBF-A3C6373A4F43}" type="pres">
      <dgm:prSet presAssocID="{4EDE3C07-B83C-4B27-A331-04A8724D214E}" presName="spacer" presStyleCnt="0"/>
      <dgm:spPr/>
    </dgm:pt>
    <dgm:pt modelId="{9C4E63AD-45E0-4FF2-92F6-C3D9F21F4A02}" type="pres">
      <dgm:prSet presAssocID="{96170E4F-734F-433B-822A-A0CF69A0ECE9}" presName="parentText" presStyleLbl="node1" presStyleIdx="4" presStyleCnt="10">
        <dgm:presLayoutVars>
          <dgm:chMax val="0"/>
          <dgm:bulletEnabled val="1"/>
        </dgm:presLayoutVars>
      </dgm:prSet>
      <dgm:spPr/>
    </dgm:pt>
    <dgm:pt modelId="{5C7D7C51-51D8-45CA-A943-5231CC0A8272}" type="pres">
      <dgm:prSet presAssocID="{BA66AFEC-8693-4035-9C7C-6DCA63FF7C4D}" presName="spacer" presStyleCnt="0"/>
      <dgm:spPr/>
    </dgm:pt>
    <dgm:pt modelId="{217512A8-4F81-4E1C-B919-ADC86FD05945}" type="pres">
      <dgm:prSet presAssocID="{FE26F467-0A11-401C-9188-37698CA0296F}" presName="parentText" presStyleLbl="node1" presStyleIdx="5" presStyleCnt="10">
        <dgm:presLayoutVars>
          <dgm:chMax val="0"/>
          <dgm:bulletEnabled val="1"/>
        </dgm:presLayoutVars>
      </dgm:prSet>
      <dgm:spPr/>
    </dgm:pt>
    <dgm:pt modelId="{2D07BFE5-665D-4D58-9D66-57303F0C9EF9}" type="pres">
      <dgm:prSet presAssocID="{10F171BD-2C4D-4BB6-B7D2-E7A0EECC9647}" presName="spacer" presStyleCnt="0"/>
      <dgm:spPr/>
    </dgm:pt>
    <dgm:pt modelId="{F38F7E2E-43D5-40E8-836A-503F0158E10D}" type="pres">
      <dgm:prSet presAssocID="{2FBF2CEC-9711-4CDC-ABC4-563A1124315F}" presName="parentText" presStyleLbl="node1" presStyleIdx="6" presStyleCnt="10">
        <dgm:presLayoutVars>
          <dgm:chMax val="0"/>
          <dgm:bulletEnabled val="1"/>
        </dgm:presLayoutVars>
      </dgm:prSet>
      <dgm:spPr/>
    </dgm:pt>
    <dgm:pt modelId="{40E581FB-BE5B-4CB1-9317-1434D70E0ACC}" type="pres">
      <dgm:prSet presAssocID="{ECE9A14F-683E-4ADC-95FC-B6F1F898725E}" presName="spacer" presStyleCnt="0"/>
      <dgm:spPr/>
    </dgm:pt>
    <dgm:pt modelId="{96C7F345-5108-4415-B7B2-81B68BC6D628}" type="pres">
      <dgm:prSet presAssocID="{AAEB79B8-527B-4A22-991B-BAB166B3F297}" presName="parentText" presStyleLbl="node1" presStyleIdx="7" presStyleCnt="10">
        <dgm:presLayoutVars>
          <dgm:chMax val="0"/>
          <dgm:bulletEnabled val="1"/>
        </dgm:presLayoutVars>
      </dgm:prSet>
      <dgm:spPr/>
    </dgm:pt>
    <dgm:pt modelId="{6FE702F5-CEF1-4FF9-A657-271A72796C9B}" type="pres">
      <dgm:prSet presAssocID="{423E33E9-B300-42E3-9B1A-30C473397BC6}" presName="spacer" presStyleCnt="0"/>
      <dgm:spPr/>
    </dgm:pt>
    <dgm:pt modelId="{EFE30B60-F131-4FE7-8BA4-17E4BEA10FC5}" type="pres">
      <dgm:prSet presAssocID="{CFDB0DF1-8ABF-43D1-9E0E-40FBAFD87F97}" presName="parentText" presStyleLbl="node1" presStyleIdx="8" presStyleCnt="10">
        <dgm:presLayoutVars>
          <dgm:chMax val="0"/>
          <dgm:bulletEnabled val="1"/>
        </dgm:presLayoutVars>
      </dgm:prSet>
      <dgm:spPr/>
    </dgm:pt>
    <dgm:pt modelId="{AA88AE8A-D35A-4ABF-BBB5-27D2C9CD9EAD}" type="pres">
      <dgm:prSet presAssocID="{9150E36E-1E0D-43C3-B6FA-637E69C7D9A5}" presName="spacer" presStyleCnt="0"/>
      <dgm:spPr/>
    </dgm:pt>
    <dgm:pt modelId="{7BB23852-A4B9-4919-BDEC-03B58AC4A22B}" type="pres">
      <dgm:prSet presAssocID="{E39BB80F-BC42-436F-9792-A75233C0D375}" presName="parentText" presStyleLbl="node1" presStyleIdx="9" presStyleCnt="10">
        <dgm:presLayoutVars>
          <dgm:chMax val="0"/>
          <dgm:bulletEnabled val="1"/>
        </dgm:presLayoutVars>
      </dgm:prSet>
      <dgm:spPr/>
    </dgm:pt>
  </dgm:ptLst>
  <dgm:cxnLst>
    <dgm:cxn modelId="{2578C301-99F0-4FBA-BE3E-8DE37AAA0755}" type="presOf" srcId="{CFDB0DF1-8ABF-43D1-9E0E-40FBAFD87F97}" destId="{EFE30B60-F131-4FE7-8BA4-17E4BEA10FC5}" srcOrd="0" destOrd="0" presId="urn:microsoft.com/office/officeart/2005/8/layout/vList2"/>
    <dgm:cxn modelId="{2579AC02-5F41-4FE0-BB70-EE3444DD4CE9}" srcId="{DF92AA79-1C31-44DB-B574-70DBFD4B9C43}" destId="{AAEB79B8-527B-4A22-991B-BAB166B3F297}" srcOrd="7" destOrd="0" parTransId="{C34771B9-07C8-4FD3-851A-D0A424EE7965}" sibTransId="{423E33E9-B300-42E3-9B1A-30C473397BC6}"/>
    <dgm:cxn modelId="{4B902E14-0E08-4CAF-A91C-DDC685FAA8C8}" srcId="{DF92AA79-1C31-44DB-B574-70DBFD4B9C43}" destId="{BBEA0603-05E9-4EC2-9F0A-3CD993464D64}" srcOrd="2" destOrd="0" parTransId="{39220340-FAA3-4F70-9EC0-87B19F9994F9}" sibTransId="{21276833-5794-4DC7-81CA-B86568EED86D}"/>
    <dgm:cxn modelId="{A5B61018-A617-4A76-88C3-B0E6F3E0502D}" srcId="{DF92AA79-1C31-44DB-B574-70DBFD4B9C43}" destId="{96170E4F-734F-433B-822A-A0CF69A0ECE9}" srcOrd="4" destOrd="0" parTransId="{431A617F-F2A1-44E3-9FB5-5598492421EC}" sibTransId="{BA66AFEC-8693-4035-9C7C-6DCA63FF7C4D}"/>
    <dgm:cxn modelId="{D998511A-D4C2-4F26-93B3-5ECC7623975F}" type="presOf" srcId="{F84D5959-65DE-4DD5-A1FF-838F9C3ED909}" destId="{0C24F040-E93A-4F3A-AE86-8E668321B438}" srcOrd="0" destOrd="0" presId="urn:microsoft.com/office/officeart/2005/8/layout/vList2"/>
    <dgm:cxn modelId="{CE385A2A-7B26-4783-A5D1-AB3D3D983C71}" type="presOf" srcId="{96170E4F-734F-433B-822A-A0CF69A0ECE9}" destId="{9C4E63AD-45E0-4FF2-92F6-C3D9F21F4A02}" srcOrd="0" destOrd="0" presId="urn:microsoft.com/office/officeart/2005/8/layout/vList2"/>
    <dgm:cxn modelId="{92F0855F-4DDE-442F-A04F-9ACBFA56D04A}" srcId="{DF92AA79-1C31-44DB-B574-70DBFD4B9C43}" destId="{F3F1D73C-3715-4E77-970E-D5572B41C3A8}" srcOrd="3" destOrd="0" parTransId="{68557464-8E8D-4D16-9057-341423FF485A}" sibTransId="{4EDE3C07-B83C-4B27-A331-04A8724D214E}"/>
    <dgm:cxn modelId="{C1A99F4D-EB30-48CD-94AA-D2F5D01D4DFE}" type="presOf" srcId="{FE26F467-0A11-401C-9188-37698CA0296F}" destId="{217512A8-4F81-4E1C-B919-ADC86FD05945}" srcOrd="0" destOrd="0" presId="urn:microsoft.com/office/officeart/2005/8/layout/vList2"/>
    <dgm:cxn modelId="{9383E355-F471-4F64-BD1A-333DAE7C4AAF}" type="presOf" srcId="{E39BB80F-BC42-436F-9792-A75233C0D375}" destId="{7BB23852-A4B9-4919-BDEC-03B58AC4A22B}" srcOrd="0" destOrd="0" presId="urn:microsoft.com/office/officeart/2005/8/layout/vList2"/>
    <dgm:cxn modelId="{E499137B-10CA-4870-A95B-688D0E4D72B8}" srcId="{DF92AA79-1C31-44DB-B574-70DBFD4B9C43}" destId="{CFDB0DF1-8ABF-43D1-9E0E-40FBAFD87F97}" srcOrd="8" destOrd="0" parTransId="{E2D0DEDA-A471-4D45-813A-EDCFF85B5CFB}" sibTransId="{9150E36E-1E0D-43C3-B6FA-637E69C7D9A5}"/>
    <dgm:cxn modelId="{DDF29882-33D3-4AB3-8383-7F4F4CA3611E}" type="presOf" srcId="{F3F1D73C-3715-4E77-970E-D5572B41C3A8}" destId="{BBE6380E-7663-4BFA-8B5D-C9C198B0A006}" srcOrd="0" destOrd="0" presId="urn:microsoft.com/office/officeart/2005/8/layout/vList2"/>
    <dgm:cxn modelId="{089AC982-030D-4D41-A04D-19CBCE2D66FC}" srcId="{DF92AA79-1C31-44DB-B574-70DBFD4B9C43}" destId="{940E5C98-D3A8-494A-822C-0F6F906869AD}" srcOrd="0" destOrd="0" parTransId="{10858FD9-7AD4-477D-BCD2-1C1AC2BB80ED}" sibTransId="{60886E02-401C-4779-986D-FA5CBEEB717A}"/>
    <dgm:cxn modelId="{57B47983-F41D-41D0-A3B0-574A124824A7}" srcId="{DF92AA79-1C31-44DB-B574-70DBFD4B9C43}" destId="{F84D5959-65DE-4DD5-A1FF-838F9C3ED909}" srcOrd="1" destOrd="0" parTransId="{1FDA19F2-E71D-408F-B3EE-458518B38C0A}" sibTransId="{684EC851-A88A-447D-8784-FAA8071D4475}"/>
    <dgm:cxn modelId="{41988D89-D5C4-4848-8885-584C0CE25283}" type="presOf" srcId="{DF92AA79-1C31-44DB-B574-70DBFD4B9C43}" destId="{FD56746A-75DE-4F7E-9CDC-DDEB5BA6389F}" srcOrd="0" destOrd="0" presId="urn:microsoft.com/office/officeart/2005/8/layout/vList2"/>
    <dgm:cxn modelId="{E46D9D89-5606-4271-B622-D6D81584FAA3}" type="presOf" srcId="{AAEB79B8-527B-4A22-991B-BAB166B3F297}" destId="{96C7F345-5108-4415-B7B2-81B68BC6D628}" srcOrd="0" destOrd="0" presId="urn:microsoft.com/office/officeart/2005/8/layout/vList2"/>
    <dgm:cxn modelId="{A5677099-E3C5-4EA7-A1A0-0B182DA75E0A}" srcId="{DF92AA79-1C31-44DB-B574-70DBFD4B9C43}" destId="{FE26F467-0A11-401C-9188-37698CA0296F}" srcOrd="5" destOrd="0" parTransId="{3A5764B5-7088-4B47-8332-43A4F9DF1606}" sibTransId="{10F171BD-2C4D-4BB6-B7D2-E7A0EECC9647}"/>
    <dgm:cxn modelId="{AC1F189B-9DA1-48CE-AB10-5238465154F0}" srcId="{DF92AA79-1C31-44DB-B574-70DBFD4B9C43}" destId="{2FBF2CEC-9711-4CDC-ABC4-563A1124315F}" srcOrd="6" destOrd="0" parTransId="{BC8E86AD-4FEA-4982-9321-28C0215CF36D}" sibTransId="{ECE9A14F-683E-4ADC-95FC-B6F1F898725E}"/>
    <dgm:cxn modelId="{9D27F3A0-94BE-4C5B-956D-E940DBF409A3}" type="presOf" srcId="{2FBF2CEC-9711-4CDC-ABC4-563A1124315F}" destId="{F38F7E2E-43D5-40E8-836A-503F0158E10D}" srcOrd="0" destOrd="0" presId="urn:microsoft.com/office/officeart/2005/8/layout/vList2"/>
    <dgm:cxn modelId="{4040ECDC-ABF5-4020-9B4E-9E1A6CCD8CF5}" type="presOf" srcId="{BBEA0603-05E9-4EC2-9F0A-3CD993464D64}" destId="{25014975-60D6-460A-B8BC-9E8BCC8B51B7}" srcOrd="0" destOrd="0" presId="urn:microsoft.com/office/officeart/2005/8/layout/vList2"/>
    <dgm:cxn modelId="{B99840DE-F85E-4040-BD60-2CE4EE46B199}" srcId="{DF92AA79-1C31-44DB-B574-70DBFD4B9C43}" destId="{E39BB80F-BC42-436F-9792-A75233C0D375}" srcOrd="9" destOrd="0" parTransId="{5829A78D-8645-4EFD-A3E9-9A0BF3A08ED6}" sibTransId="{DC04B92A-602F-4AAB-8AA3-49824D628C90}"/>
    <dgm:cxn modelId="{75BAD0E1-90FB-42CF-8C16-FFB64EDA163A}" type="presOf" srcId="{940E5C98-D3A8-494A-822C-0F6F906869AD}" destId="{47BB6CD2-4940-443C-A30B-738C2A8DD7E9}" srcOrd="0" destOrd="0" presId="urn:microsoft.com/office/officeart/2005/8/layout/vList2"/>
    <dgm:cxn modelId="{795A4B1E-22AD-4491-982C-61AB67794A46}" type="presParOf" srcId="{FD56746A-75DE-4F7E-9CDC-DDEB5BA6389F}" destId="{47BB6CD2-4940-443C-A30B-738C2A8DD7E9}" srcOrd="0" destOrd="0" presId="urn:microsoft.com/office/officeart/2005/8/layout/vList2"/>
    <dgm:cxn modelId="{A4F195D9-C806-496A-9349-14BF1300996E}" type="presParOf" srcId="{FD56746A-75DE-4F7E-9CDC-DDEB5BA6389F}" destId="{1F06AF92-1140-449E-8B9C-1EEFC16F5B8C}" srcOrd="1" destOrd="0" presId="urn:microsoft.com/office/officeart/2005/8/layout/vList2"/>
    <dgm:cxn modelId="{24416A95-A47A-4B63-8B17-D394C03E2756}" type="presParOf" srcId="{FD56746A-75DE-4F7E-9CDC-DDEB5BA6389F}" destId="{0C24F040-E93A-4F3A-AE86-8E668321B438}" srcOrd="2" destOrd="0" presId="urn:microsoft.com/office/officeart/2005/8/layout/vList2"/>
    <dgm:cxn modelId="{E0128BB4-B8EA-402F-9438-63662A7624DA}" type="presParOf" srcId="{FD56746A-75DE-4F7E-9CDC-DDEB5BA6389F}" destId="{0F14540A-9F61-4A31-AAAF-4949436DAEAB}" srcOrd="3" destOrd="0" presId="urn:microsoft.com/office/officeart/2005/8/layout/vList2"/>
    <dgm:cxn modelId="{BEAB00DF-EDF7-48B2-9911-8833A3C230D1}" type="presParOf" srcId="{FD56746A-75DE-4F7E-9CDC-DDEB5BA6389F}" destId="{25014975-60D6-460A-B8BC-9E8BCC8B51B7}" srcOrd="4" destOrd="0" presId="urn:microsoft.com/office/officeart/2005/8/layout/vList2"/>
    <dgm:cxn modelId="{01C65636-32C4-4403-96AA-502A2F552F4B}" type="presParOf" srcId="{FD56746A-75DE-4F7E-9CDC-DDEB5BA6389F}" destId="{75F00497-F9CB-4D49-9782-64AF2E73EB08}" srcOrd="5" destOrd="0" presId="urn:microsoft.com/office/officeart/2005/8/layout/vList2"/>
    <dgm:cxn modelId="{E5A3D573-0F44-4244-882B-38E63B53FA39}" type="presParOf" srcId="{FD56746A-75DE-4F7E-9CDC-DDEB5BA6389F}" destId="{BBE6380E-7663-4BFA-8B5D-C9C198B0A006}" srcOrd="6" destOrd="0" presId="urn:microsoft.com/office/officeart/2005/8/layout/vList2"/>
    <dgm:cxn modelId="{40364569-4005-4B8C-BF11-DC14220E19D8}" type="presParOf" srcId="{FD56746A-75DE-4F7E-9CDC-DDEB5BA6389F}" destId="{4026A294-6DDC-4547-8CBF-A3C6373A4F43}" srcOrd="7" destOrd="0" presId="urn:microsoft.com/office/officeart/2005/8/layout/vList2"/>
    <dgm:cxn modelId="{C9B6FF83-6298-4D7A-850F-EC7FF84083EC}" type="presParOf" srcId="{FD56746A-75DE-4F7E-9CDC-DDEB5BA6389F}" destId="{9C4E63AD-45E0-4FF2-92F6-C3D9F21F4A02}" srcOrd="8" destOrd="0" presId="urn:microsoft.com/office/officeart/2005/8/layout/vList2"/>
    <dgm:cxn modelId="{99E66105-A7B5-4DBF-AE3B-997D30E23474}" type="presParOf" srcId="{FD56746A-75DE-4F7E-9CDC-DDEB5BA6389F}" destId="{5C7D7C51-51D8-45CA-A943-5231CC0A8272}" srcOrd="9" destOrd="0" presId="urn:microsoft.com/office/officeart/2005/8/layout/vList2"/>
    <dgm:cxn modelId="{548899D5-AB97-4E14-B21C-4411766050BE}" type="presParOf" srcId="{FD56746A-75DE-4F7E-9CDC-DDEB5BA6389F}" destId="{217512A8-4F81-4E1C-B919-ADC86FD05945}" srcOrd="10" destOrd="0" presId="urn:microsoft.com/office/officeart/2005/8/layout/vList2"/>
    <dgm:cxn modelId="{C3001DBC-0C47-43C2-8B42-52E28042974F}" type="presParOf" srcId="{FD56746A-75DE-4F7E-9CDC-DDEB5BA6389F}" destId="{2D07BFE5-665D-4D58-9D66-57303F0C9EF9}" srcOrd="11" destOrd="0" presId="urn:microsoft.com/office/officeart/2005/8/layout/vList2"/>
    <dgm:cxn modelId="{600274F2-83D8-48CD-88B6-35FE778AEF4F}" type="presParOf" srcId="{FD56746A-75DE-4F7E-9CDC-DDEB5BA6389F}" destId="{F38F7E2E-43D5-40E8-836A-503F0158E10D}" srcOrd="12" destOrd="0" presId="urn:microsoft.com/office/officeart/2005/8/layout/vList2"/>
    <dgm:cxn modelId="{4C8A0033-05BA-4892-BE52-FC3391A56CD9}" type="presParOf" srcId="{FD56746A-75DE-4F7E-9CDC-DDEB5BA6389F}" destId="{40E581FB-BE5B-4CB1-9317-1434D70E0ACC}" srcOrd="13" destOrd="0" presId="urn:microsoft.com/office/officeart/2005/8/layout/vList2"/>
    <dgm:cxn modelId="{E26092E9-AD71-4F14-83CA-4C23215DFA6B}" type="presParOf" srcId="{FD56746A-75DE-4F7E-9CDC-DDEB5BA6389F}" destId="{96C7F345-5108-4415-B7B2-81B68BC6D628}" srcOrd="14" destOrd="0" presId="urn:microsoft.com/office/officeart/2005/8/layout/vList2"/>
    <dgm:cxn modelId="{F5F4EB1F-2554-4CDB-BC0C-231BFAEF2A34}" type="presParOf" srcId="{FD56746A-75DE-4F7E-9CDC-DDEB5BA6389F}" destId="{6FE702F5-CEF1-4FF9-A657-271A72796C9B}" srcOrd="15" destOrd="0" presId="urn:microsoft.com/office/officeart/2005/8/layout/vList2"/>
    <dgm:cxn modelId="{84282596-96FA-4684-A0A3-87346F1C677E}" type="presParOf" srcId="{FD56746A-75DE-4F7E-9CDC-DDEB5BA6389F}" destId="{EFE30B60-F131-4FE7-8BA4-17E4BEA10FC5}" srcOrd="16" destOrd="0" presId="urn:microsoft.com/office/officeart/2005/8/layout/vList2"/>
    <dgm:cxn modelId="{0AEA9FA0-D897-4C3E-B2E6-7FE177C58C20}" type="presParOf" srcId="{FD56746A-75DE-4F7E-9CDC-DDEB5BA6389F}" destId="{AA88AE8A-D35A-4ABF-BBB5-27D2C9CD9EAD}" srcOrd="17" destOrd="0" presId="urn:microsoft.com/office/officeart/2005/8/layout/vList2"/>
    <dgm:cxn modelId="{6B1C380C-A30D-4CB0-9F08-7880E29D6E4F}" type="presParOf" srcId="{FD56746A-75DE-4F7E-9CDC-DDEB5BA6389F}" destId="{7BB23852-A4B9-4919-BDEC-03B58AC4A22B}" srcOrd="1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1D31F10-EFBB-4C37-81A1-19883132FCC5}" type="doc">
      <dgm:prSet loTypeId="urn:microsoft.com/office/officeart/2005/8/layout/process4" loCatId="list" qsTypeId="urn:microsoft.com/office/officeart/2005/8/quickstyle/simple2" qsCatId="simple" csTypeId="urn:microsoft.com/office/officeart/2005/8/colors/accent5_4" csCatId="accent5" phldr="1"/>
      <dgm:spPr/>
      <dgm:t>
        <a:bodyPr/>
        <a:lstStyle/>
        <a:p>
          <a:endParaRPr lang="en-US"/>
        </a:p>
      </dgm:t>
    </dgm:pt>
    <dgm:pt modelId="{AAA14169-7EAA-4C1B-BC81-0AC0644B6B22}">
      <dgm:prSet phldrT="[Text]" custT="1"/>
      <dgm:spPr>
        <a:xfrm rot="10800000">
          <a:off x="0" y="0"/>
          <a:ext cx="8229600" cy="1721648"/>
        </a:xfrm>
        <a:prstGeom prst="upArrowCallout">
          <a:avLst/>
        </a:prstGeom>
        <a:solidFill>
          <a:srgbClr val="4472C4">
            <a:shade val="50000"/>
            <a:hueOff val="268329"/>
            <a:satOff val="-6535"/>
            <a:lumOff val="28597"/>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Social Validity</a:t>
          </a:r>
        </a:p>
      </dgm:t>
    </dgm:pt>
    <dgm:pt modelId="{F39E48C4-2151-40C6-9A17-63539B6645C8}" type="parTrans" cxnId="{493E3501-29F6-43A4-94D9-C651444002CD}">
      <dgm:prSet/>
      <dgm:spPr/>
      <dgm:t>
        <a:bodyPr/>
        <a:lstStyle/>
        <a:p>
          <a:endParaRPr lang="en-US"/>
        </a:p>
      </dgm:t>
    </dgm:pt>
    <dgm:pt modelId="{40C80F87-338D-40AA-B8B9-AED7A42B207F}" type="sibTrans" cxnId="{493E3501-29F6-43A4-94D9-C651444002CD}">
      <dgm:prSet/>
      <dgm:spPr/>
      <dgm:t>
        <a:bodyPr/>
        <a:lstStyle/>
        <a:p>
          <a:endParaRPr lang="en-US"/>
        </a:p>
      </dgm:t>
    </dgm:pt>
    <dgm:pt modelId="{F75A0922-6348-4F40-839F-3C6AB76740E4}">
      <dgm:prSet phldrT="[Text]"/>
      <dgm: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AEAF2BFD-C853-4532-BB72-C07008563050}" type="parTrans" cxnId="{BE8B365C-B1BF-4FC4-8CEA-793F773271B0}">
      <dgm:prSet/>
      <dgm:spPr/>
      <dgm:t>
        <a:bodyPr/>
        <a:lstStyle/>
        <a:p>
          <a:endParaRPr lang="en-US"/>
        </a:p>
      </dgm:t>
    </dgm:pt>
    <dgm:pt modelId="{76B545E1-A39B-4C58-A6A9-93A9FBE5A165}" type="sibTrans" cxnId="{BE8B365C-B1BF-4FC4-8CEA-793F773271B0}">
      <dgm:prSet/>
      <dgm:spPr/>
      <dgm:t>
        <a:bodyPr/>
        <a:lstStyle/>
        <a:p>
          <a:endParaRPr lang="en-US"/>
        </a:p>
      </dgm:t>
    </dgm:pt>
    <dgm:pt modelId="{B2B012CD-BAA3-4366-A4E2-4DB490FFA9EE}">
      <dgm:prSet phldrT="[Text]"/>
      <dgm: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76064162-581C-4DB4-82B8-390B097AA775}" type="parTrans" cxnId="{E7A5A181-CD45-462D-9C2F-A9781C4AAB40}">
      <dgm:prSet/>
      <dgm:spPr/>
      <dgm:t>
        <a:bodyPr/>
        <a:lstStyle/>
        <a:p>
          <a:endParaRPr lang="en-US"/>
        </a:p>
      </dgm:t>
    </dgm:pt>
    <dgm:pt modelId="{33522F8C-0CB9-4D51-B91B-E48D4C640C7B}" type="sibTrans" cxnId="{E7A5A181-CD45-462D-9C2F-A9781C4AAB40}">
      <dgm:prSet/>
      <dgm:spPr/>
      <dgm:t>
        <a:bodyPr/>
        <a:lstStyle/>
        <a:p>
          <a:endParaRPr lang="en-US"/>
        </a:p>
      </dgm:t>
    </dgm:pt>
    <dgm:pt modelId="{9509D009-D455-4B96-A125-8D28310F5179}">
      <dgm:prSet phldrT="[Text]" custT="1"/>
      <dgm:spPr>
        <a:xfrm>
          <a:off x="0" y="3410516"/>
          <a:ext cx="8229600" cy="1119407"/>
        </a:xfrm>
        <a:prstGeom prst="rect">
          <a:avLst/>
        </a:prstGeom>
        <a:solidFill>
          <a:srgbClr val="4472C4">
            <a:shade val="50000"/>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Systematic Screening</a:t>
          </a:r>
        </a:p>
      </dgm:t>
    </dgm:pt>
    <dgm:pt modelId="{F55888F4-69FB-44E3-AF2F-6D377C4F16B3}" type="parTrans" cxnId="{C8B6340B-2A15-45CA-A120-3D475437C0C3}">
      <dgm:prSet/>
      <dgm:spPr/>
      <dgm:t>
        <a:bodyPr/>
        <a:lstStyle/>
        <a:p>
          <a:endParaRPr lang="en-US"/>
        </a:p>
      </dgm:t>
    </dgm:pt>
    <dgm:pt modelId="{A023F6FF-1E2B-44F5-9E31-278AF39CF3FA}" type="sibTrans" cxnId="{C8B6340B-2A15-45CA-A120-3D475437C0C3}">
      <dgm:prSet/>
      <dgm:spPr/>
      <dgm:t>
        <a:bodyPr/>
        <a:lstStyle/>
        <a:p>
          <a:endParaRPr lang="en-US"/>
        </a:p>
      </dgm:t>
    </dgm:pt>
    <dgm:pt modelId="{380616C1-0908-407E-9867-C2794633A264}">
      <dgm:prSet phldrT="[Text]"/>
      <dgm: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Academic</a:t>
          </a:r>
        </a:p>
      </dgm:t>
    </dgm:pt>
    <dgm:pt modelId="{956F3F8C-9115-4B06-8C1D-5851B1D64045}" type="parTrans" cxnId="{A81F9FE4-A546-4656-817F-561A715DB8B7}">
      <dgm:prSet/>
      <dgm:spPr/>
      <dgm:t>
        <a:bodyPr/>
        <a:lstStyle/>
        <a:p>
          <a:endParaRPr lang="en-US"/>
        </a:p>
      </dgm:t>
    </dgm:pt>
    <dgm:pt modelId="{CFA2C853-689D-4649-9C63-EFE34D20CE86}" type="sibTrans" cxnId="{A81F9FE4-A546-4656-817F-561A715DB8B7}">
      <dgm:prSet/>
      <dgm:spPr/>
      <dgm:t>
        <a:bodyPr/>
        <a:lstStyle/>
        <a:p>
          <a:endParaRPr lang="en-US"/>
        </a:p>
      </dgm:t>
    </dgm:pt>
    <dgm:pt modelId="{BCA538D6-4E32-4184-A5A1-776963BB7365}">
      <dgm:prSet phldrT="[Text]"/>
      <dgm: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Behavior</a:t>
          </a:r>
        </a:p>
      </dgm:t>
    </dgm:pt>
    <dgm:pt modelId="{4C13A34B-6674-4204-8FB1-BA19085DB6B4}" type="parTrans" cxnId="{3365657F-AC24-41C6-A335-D3E057EF0FCF}">
      <dgm:prSet/>
      <dgm:spPr/>
      <dgm:t>
        <a:bodyPr/>
        <a:lstStyle/>
        <a:p>
          <a:endParaRPr lang="en-US"/>
        </a:p>
      </dgm:t>
    </dgm:pt>
    <dgm:pt modelId="{E4667663-1073-4A87-BB8F-DBF14282E81B}" type="sibTrans" cxnId="{3365657F-AC24-41C6-A335-D3E057EF0FCF}">
      <dgm:prSet/>
      <dgm:spPr/>
      <dgm:t>
        <a:bodyPr/>
        <a:lstStyle/>
        <a:p>
          <a:endParaRPr lang="en-US"/>
        </a:p>
      </dgm:t>
    </dgm:pt>
    <dgm:pt modelId="{A021ED4B-6B6D-46DD-8323-A0DD78E2644A}">
      <dgm:prSet phldrT="[Text]" custT="1"/>
      <dgm:spPr>
        <a:xfrm rot="10800000">
          <a:off x="0" y="1705658"/>
          <a:ext cx="8229600" cy="1721648"/>
        </a:xfrm>
        <a:prstGeom prst="upArrowCallout">
          <a:avLst/>
        </a:prstGeom>
        <a:solidFill>
          <a:srgbClr val="4472C4">
            <a:shade val="50000"/>
            <a:hueOff val="268329"/>
            <a:satOff val="-6535"/>
            <a:lumOff val="28597"/>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Treatment Integrity</a:t>
          </a:r>
        </a:p>
      </dgm:t>
    </dgm:pt>
    <dgm:pt modelId="{3178EEC7-62C9-43E4-B186-64522EEA98AB}" type="sibTrans" cxnId="{AFBB0F8A-8549-42FF-8D71-8C88C88A79C3}">
      <dgm:prSet/>
      <dgm:spPr/>
      <dgm:t>
        <a:bodyPr/>
        <a:lstStyle/>
        <a:p>
          <a:endParaRPr lang="en-US"/>
        </a:p>
      </dgm:t>
    </dgm:pt>
    <dgm:pt modelId="{0B2C85FB-D659-46BA-8DAD-2D976D20AF4F}" type="parTrans" cxnId="{AFBB0F8A-8549-42FF-8D71-8C88C88A79C3}">
      <dgm:prSet/>
      <dgm:spPr/>
      <dgm:t>
        <a:bodyPr/>
        <a:lstStyle/>
        <a:p>
          <a:endParaRPr lang="en-US"/>
        </a:p>
      </dgm:t>
    </dgm:pt>
    <dgm:pt modelId="{17A4EE6A-34EC-4BC7-8661-03F7276A80D8}">
      <dgm:prSet/>
      <dgm: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D43919A6-A940-464D-9816-D9AE217F3905}" type="parTrans" cxnId="{52D0281D-5056-4D91-A841-8A215E5814B9}">
      <dgm:prSet/>
      <dgm:spPr/>
      <dgm:t>
        <a:bodyPr/>
        <a:lstStyle/>
        <a:p>
          <a:endParaRPr lang="en-US"/>
        </a:p>
      </dgm:t>
    </dgm:pt>
    <dgm:pt modelId="{642563DE-00EE-4F68-AC07-5FC24EE81DE8}" type="sibTrans" cxnId="{52D0281D-5056-4D91-A841-8A215E5814B9}">
      <dgm:prSet/>
      <dgm:spPr/>
      <dgm:t>
        <a:bodyPr/>
        <a:lstStyle/>
        <a:p>
          <a:endParaRPr lang="en-US"/>
        </a:p>
      </dgm:t>
    </dgm:pt>
    <dgm:pt modelId="{799B20B1-639D-4E91-9501-EC7906464195}">
      <dgm:prSet/>
      <dgm: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0BEA3612-3292-45BE-BB41-FFA163FB7EFE}" type="parTrans" cxnId="{D53F16A7-79B1-4913-BAB3-86BB7D27EDB3}">
      <dgm:prSet/>
      <dgm:spPr/>
      <dgm:t>
        <a:bodyPr/>
        <a:lstStyle/>
        <a:p>
          <a:endParaRPr lang="en-US"/>
        </a:p>
      </dgm:t>
    </dgm:pt>
    <dgm:pt modelId="{8F6620F3-D9A5-4E38-A853-48ACC39DF1E7}" type="sibTrans" cxnId="{D53F16A7-79B1-4913-BAB3-86BB7D27EDB3}">
      <dgm:prSet/>
      <dgm:spPr/>
      <dgm:t>
        <a:bodyPr/>
        <a:lstStyle/>
        <a:p>
          <a:endParaRPr lang="en-US"/>
        </a:p>
      </dgm:t>
    </dgm:pt>
    <dgm:pt modelId="{4F391DC1-0719-41AE-B676-A4611A391BAA}" type="pres">
      <dgm:prSet presAssocID="{01D31F10-EFBB-4C37-81A1-19883132FCC5}" presName="Name0" presStyleCnt="0">
        <dgm:presLayoutVars>
          <dgm:dir/>
          <dgm:animLvl val="lvl"/>
          <dgm:resizeHandles val="exact"/>
        </dgm:presLayoutVars>
      </dgm:prSet>
      <dgm:spPr/>
    </dgm:pt>
    <dgm:pt modelId="{D4C3231F-C41E-43C0-9740-8B74B5C58238}" type="pres">
      <dgm:prSet presAssocID="{9509D009-D455-4B96-A125-8D28310F5179}" presName="boxAndChildren" presStyleCnt="0"/>
      <dgm:spPr/>
    </dgm:pt>
    <dgm:pt modelId="{BE4611CB-CA4A-481C-AC6E-3F4AB82ACCE5}" type="pres">
      <dgm:prSet presAssocID="{9509D009-D455-4B96-A125-8D28310F5179}" presName="parentTextBox" presStyleLbl="node1" presStyleIdx="0" presStyleCnt="3"/>
      <dgm:spPr/>
    </dgm:pt>
    <dgm:pt modelId="{BBD327FD-E0BA-4777-8832-E4427CBDB707}" type="pres">
      <dgm:prSet presAssocID="{9509D009-D455-4B96-A125-8D28310F5179}" presName="entireBox" presStyleLbl="node1" presStyleIdx="0" presStyleCnt="3"/>
      <dgm:spPr/>
    </dgm:pt>
    <dgm:pt modelId="{9E7A8D2E-2D82-4663-9543-29F239BA6050}" type="pres">
      <dgm:prSet presAssocID="{9509D009-D455-4B96-A125-8D28310F5179}" presName="descendantBox" presStyleCnt="0"/>
      <dgm:spPr/>
    </dgm:pt>
    <dgm:pt modelId="{7951155A-7E89-44A9-9BF7-5C790023F098}" type="pres">
      <dgm:prSet presAssocID="{380616C1-0908-407E-9867-C2794633A264}" presName="childTextBox" presStyleLbl="fgAccFollowNode1" presStyleIdx="0" presStyleCnt="6">
        <dgm:presLayoutVars>
          <dgm:bulletEnabled val="1"/>
        </dgm:presLayoutVars>
      </dgm:prSet>
      <dgm:spPr/>
    </dgm:pt>
    <dgm:pt modelId="{CD5EA9AD-1FF3-4544-A506-1F718852DBF6}" type="pres">
      <dgm:prSet presAssocID="{BCA538D6-4E32-4184-A5A1-776963BB7365}" presName="childTextBox" presStyleLbl="fgAccFollowNode1" presStyleIdx="1" presStyleCnt="6">
        <dgm:presLayoutVars>
          <dgm:bulletEnabled val="1"/>
        </dgm:presLayoutVars>
      </dgm:prSet>
      <dgm:spPr/>
    </dgm:pt>
    <dgm:pt modelId="{65907931-0DB8-4C04-B908-D02C4050FD67}" type="pres">
      <dgm:prSet presAssocID="{3178EEC7-62C9-43E4-B186-64522EEA98AB}" presName="sp" presStyleCnt="0"/>
      <dgm:spPr/>
    </dgm:pt>
    <dgm:pt modelId="{4D6B09BE-5F40-4BEF-8F53-3AF7298788E6}" type="pres">
      <dgm:prSet presAssocID="{A021ED4B-6B6D-46DD-8323-A0DD78E2644A}" presName="arrowAndChildren" presStyleCnt="0"/>
      <dgm:spPr/>
    </dgm:pt>
    <dgm:pt modelId="{5EC9AC2B-D8D1-4BFE-B188-FF570D586A84}" type="pres">
      <dgm:prSet presAssocID="{A021ED4B-6B6D-46DD-8323-A0DD78E2644A}" presName="parentTextArrow" presStyleLbl="node1" presStyleIdx="0" presStyleCnt="3"/>
      <dgm:spPr/>
    </dgm:pt>
    <dgm:pt modelId="{8C645032-AEF5-4BBE-B17B-5357735C973E}" type="pres">
      <dgm:prSet presAssocID="{A021ED4B-6B6D-46DD-8323-A0DD78E2644A}" presName="arrow" presStyleLbl="node1" presStyleIdx="1" presStyleCnt="3"/>
      <dgm:spPr/>
    </dgm:pt>
    <dgm:pt modelId="{9BFBD914-522F-45BC-978D-2A995F294AA3}" type="pres">
      <dgm:prSet presAssocID="{A021ED4B-6B6D-46DD-8323-A0DD78E2644A}" presName="descendantArrow" presStyleCnt="0"/>
      <dgm:spPr/>
    </dgm:pt>
    <dgm:pt modelId="{EF1860AA-16E8-43FF-8CDC-B27F22404ED5}" type="pres">
      <dgm:prSet presAssocID="{17A4EE6A-34EC-4BC7-8661-03F7276A80D8}" presName="childTextArrow" presStyleLbl="fgAccFollowNode1" presStyleIdx="2" presStyleCnt="6" custScaleX="83857" custLinFactNeighborX="-35294" custLinFactNeighborY="-4654">
        <dgm:presLayoutVars>
          <dgm:bulletEnabled val="1"/>
        </dgm:presLayoutVars>
      </dgm:prSet>
      <dgm:spPr/>
    </dgm:pt>
    <dgm:pt modelId="{6734207F-FF24-4F81-ACCB-17C44A0B2C91}" type="pres">
      <dgm:prSet presAssocID="{799B20B1-639D-4E91-9501-EC7906464195}" presName="childTextArrow" presStyleLbl="fgAccFollowNode1" presStyleIdx="3" presStyleCnt="6" custScaleX="83450" custLinFactNeighborY="-4654">
        <dgm:presLayoutVars>
          <dgm:bulletEnabled val="1"/>
        </dgm:presLayoutVars>
      </dgm:prSet>
      <dgm:spPr/>
    </dgm:pt>
    <dgm:pt modelId="{82FA41B7-2C30-4CB4-806C-A0308B1D3E66}" type="pres">
      <dgm:prSet presAssocID="{40C80F87-338D-40AA-B8B9-AED7A42B207F}" presName="sp" presStyleCnt="0"/>
      <dgm:spPr/>
    </dgm:pt>
    <dgm:pt modelId="{1B7EA2E0-3DA4-477D-BC15-0B305AF2F721}" type="pres">
      <dgm:prSet presAssocID="{AAA14169-7EAA-4C1B-BC81-0AC0644B6B22}" presName="arrowAndChildren" presStyleCnt="0"/>
      <dgm:spPr/>
    </dgm:pt>
    <dgm:pt modelId="{40AEB583-4814-404E-B1E7-0A4918E9B654}" type="pres">
      <dgm:prSet presAssocID="{AAA14169-7EAA-4C1B-BC81-0AC0644B6B22}" presName="parentTextArrow" presStyleLbl="node1" presStyleIdx="1" presStyleCnt="3"/>
      <dgm:spPr/>
    </dgm:pt>
    <dgm:pt modelId="{1E4F588E-03BB-45C8-87EE-6965E618E9BF}" type="pres">
      <dgm:prSet presAssocID="{AAA14169-7EAA-4C1B-BC81-0AC0644B6B22}" presName="arrow" presStyleLbl="node1" presStyleIdx="2" presStyleCnt="3" custLinFactNeighborY="-2444"/>
      <dgm:spPr/>
    </dgm:pt>
    <dgm:pt modelId="{96CE1577-6B47-4FB8-BD3E-89F0A8753922}" type="pres">
      <dgm:prSet presAssocID="{AAA14169-7EAA-4C1B-BC81-0AC0644B6B22}" presName="descendantArrow" presStyleCnt="0"/>
      <dgm:spPr/>
    </dgm:pt>
    <dgm:pt modelId="{1089999C-8267-48BC-A665-5A0CF5DB29FD}" type="pres">
      <dgm:prSet presAssocID="{F75A0922-6348-4F40-839F-3C6AB76740E4}" presName="childTextArrow" presStyleLbl="fgAccFollowNode1" presStyleIdx="4" presStyleCnt="6" custScaleX="100530">
        <dgm:presLayoutVars>
          <dgm:bulletEnabled val="1"/>
        </dgm:presLayoutVars>
      </dgm:prSet>
      <dgm:spPr/>
    </dgm:pt>
    <dgm:pt modelId="{ECFD427D-5D07-4820-81E5-F9AAF6F7B224}" type="pres">
      <dgm:prSet presAssocID="{B2B012CD-BAA3-4366-A4E2-4DB490FFA9EE}" presName="childTextArrow" presStyleLbl="fgAccFollowNode1" presStyleIdx="5" presStyleCnt="6">
        <dgm:presLayoutVars>
          <dgm:bulletEnabled val="1"/>
        </dgm:presLayoutVars>
      </dgm:prSet>
      <dgm:spPr/>
    </dgm:pt>
  </dgm:ptLst>
  <dgm:cxnLst>
    <dgm:cxn modelId="{493E3501-29F6-43A4-94D9-C651444002CD}" srcId="{01D31F10-EFBB-4C37-81A1-19883132FCC5}" destId="{AAA14169-7EAA-4C1B-BC81-0AC0644B6B22}" srcOrd="0" destOrd="0" parTransId="{F39E48C4-2151-40C6-9A17-63539B6645C8}" sibTransId="{40C80F87-338D-40AA-B8B9-AED7A42B207F}"/>
    <dgm:cxn modelId="{F4F5D209-1F04-4748-8D80-0EEA31CC1F54}" type="presOf" srcId="{380616C1-0908-407E-9867-C2794633A264}" destId="{7951155A-7E89-44A9-9BF7-5C790023F098}" srcOrd="0" destOrd="0" presId="urn:microsoft.com/office/officeart/2005/8/layout/process4"/>
    <dgm:cxn modelId="{C8B6340B-2A15-45CA-A120-3D475437C0C3}" srcId="{01D31F10-EFBB-4C37-81A1-19883132FCC5}" destId="{9509D009-D455-4B96-A125-8D28310F5179}" srcOrd="2" destOrd="0" parTransId="{F55888F4-69FB-44E3-AF2F-6D377C4F16B3}" sibTransId="{A023F6FF-1E2B-44F5-9E31-278AF39CF3FA}"/>
    <dgm:cxn modelId="{52D0281D-5056-4D91-A841-8A215E5814B9}" srcId="{A021ED4B-6B6D-46DD-8323-A0DD78E2644A}" destId="{17A4EE6A-34EC-4BC7-8661-03F7276A80D8}" srcOrd="0" destOrd="0" parTransId="{D43919A6-A940-464D-9816-D9AE217F3905}" sibTransId="{642563DE-00EE-4F68-AC07-5FC24EE81DE8}"/>
    <dgm:cxn modelId="{54C32F26-B659-4E96-B97D-370CEF868F61}" type="presOf" srcId="{AAA14169-7EAA-4C1B-BC81-0AC0644B6B22}" destId="{40AEB583-4814-404E-B1E7-0A4918E9B654}" srcOrd="0" destOrd="0" presId="urn:microsoft.com/office/officeart/2005/8/layout/process4"/>
    <dgm:cxn modelId="{573DAA29-D425-4D26-A599-8AB834C33886}" type="presOf" srcId="{799B20B1-639D-4E91-9501-EC7906464195}" destId="{6734207F-FF24-4F81-ACCB-17C44A0B2C91}" srcOrd="0" destOrd="0" presId="urn:microsoft.com/office/officeart/2005/8/layout/process4"/>
    <dgm:cxn modelId="{9D49C82E-DC89-4064-ADF6-A9179FB5AC79}" type="presOf" srcId="{BCA538D6-4E32-4184-A5A1-776963BB7365}" destId="{CD5EA9AD-1FF3-4544-A506-1F718852DBF6}" srcOrd="0" destOrd="0" presId="urn:microsoft.com/office/officeart/2005/8/layout/process4"/>
    <dgm:cxn modelId="{96C84D34-A53C-4762-A4EA-C75472F8B257}" type="presOf" srcId="{B2B012CD-BAA3-4366-A4E2-4DB490FFA9EE}" destId="{ECFD427D-5D07-4820-81E5-F9AAF6F7B224}" srcOrd="0" destOrd="0" presId="urn:microsoft.com/office/officeart/2005/8/layout/process4"/>
    <dgm:cxn modelId="{BE8B365C-B1BF-4FC4-8CEA-793F773271B0}" srcId="{AAA14169-7EAA-4C1B-BC81-0AC0644B6B22}" destId="{F75A0922-6348-4F40-839F-3C6AB76740E4}" srcOrd="0" destOrd="0" parTransId="{AEAF2BFD-C853-4532-BB72-C07008563050}" sibTransId="{76B545E1-A39B-4C58-A6A9-93A9FBE5A165}"/>
    <dgm:cxn modelId="{DA08535F-FEDA-4D7C-B924-84745EFC550C}" type="presOf" srcId="{A021ED4B-6B6D-46DD-8323-A0DD78E2644A}" destId="{8C645032-AEF5-4BBE-B17B-5357735C973E}" srcOrd="1" destOrd="0" presId="urn:microsoft.com/office/officeart/2005/8/layout/process4"/>
    <dgm:cxn modelId="{2B2F6076-AADD-433D-99C8-F7B0C83C1B17}" type="presOf" srcId="{A021ED4B-6B6D-46DD-8323-A0DD78E2644A}" destId="{5EC9AC2B-D8D1-4BFE-B188-FF570D586A84}" srcOrd="0" destOrd="0" presId="urn:microsoft.com/office/officeart/2005/8/layout/process4"/>
    <dgm:cxn modelId="{3365657F-AC24-41C6-A335-D3E057EF0FCF}" srcId="{9509D009-D455-4B96-A125-8D28310F5179}" destId="{BCA538D6-4E32-4184-A5A1-776963BB7365}" srcOrd="1" destOrd="0" parTransId="{4C13A34B-6674-4204-8FB1-BA19085DB6B4}" sibTransId="{E4667663-1073-4A87-BB8F-DBF14282E81B}"/>
    <dgm:cxn modelId="{E7A5A181-CD45-462D-9C2F-A9781C4AAB40}" srcId="{AAA14169-7EAA-4C1B-BC81-0AC0644B6B22}" destId="{B2B012CD-BAA3-4366-A4E2-4DB490FFA9EE}" srcOrd="1" destOrd="0" parTransId="{76064162-581C-4DB4-82B8-390B097AA775}" sibTransId="{33522F8C-0CB9-4D51-B91B-E48D4C640C7B}"/>
    <dgm:cxn modelId="{AFBB0F8A-8549-42FF-8D71-8C88C88A79C3}" srcId="{01D31F10-EFBB-4C37-81A1-19883132FCC5}" destId="{A021ED4B-6B6D-46DD-8323-A0DD78E2644A}" srcOrd="1" destOrd="0" parTransId="{0B2C85FB-D659-46BA-8DAD-2D976D20AF4F}" sibTransId="{3178EEC7-62C9-43E4-B186-64522EEA98AB}"/>
    <dgm:cxn modelId="{D53F16A7-79B1-4913-BAB3-86BB7D27EDB3}" srcId="{A021ED4B-6B6D-46DD-8323-A0DD78E2644A}" destId="{799B20B1-639D-4E91-9501-EC7906464195}" srcOrd="1" destOrd="0" parTransId="{0BEA3612-3292-45BE-BB41-FFA163FB7EFE}" sibTransId="{8F6620F3-D9A5-4E38-A853-48ACC39DF1E7}"/>
    <dgm:cxn modelId="{B57889A9-69A8-4CA4-9969-8C1F78AB9DAC}" type="presOf" srcId="{9509D009-D455-4B96-A125-8D28310F5179}" destId="{BE4611CB-CA4A-481C-AC6E-3F4AB82ACCE5}" srcOrd="0" destOrd="0" presId="urn:microsoft.com/office/officeart/2005/8/layout/process4"/>
    <dgm:cxn modelId="{BCFDDDB4-7D59-4120-AE3D-36B19426E433}" type="presOf" srcId="{01D31F10-EFBB-4C37-81A1-19883132FCC5}" destId="{4F391DC1-0719-41AE-B676-A4611A391BAA}" srcOrd="0" destOrd="0" presId="urn:microsoft.com/office/officeart/2005/8/layout/process4"/>
    <dgm:cxn modelId="{80EDF8B6-2BD9-4022-B15B-3476BC103040}" type="presOf" srcId="{17A4EE6A-34EC-4BC7-8661-03F7276A80D8}" destId="{EF1860AA-16E8-43FF-8CDC-B27F22404ED5}" srcOrd="0" destOrd="0" presId="urn:microsoft.com/office/officeart/2005/8/layout/process4"/>
    <dgm:cxn modelId="{A96B73CC-3BA8-4F8F-B2A2-D644E8066777}" type="presOf" srcId="{F75A0922-6348-4F40-839F-3C6AB76740E4}" destId="{1089999C-8267-48BC-A665-5A0CF5DB29FD}" srcOrd="0" destOrd="0" presId="urn:microsoft.com/office/officeart/2005/8/layout/process4"/>
    <dgm:cxn modelId="{73C44CCF-79BF-4F10-981A-E509E415DBF9}" type="presOf" srcId="{AAA14169-7EAA-4C1B-BC81-0AC0644B6B22}" destId="{1E4F588E-03BB-45C8-87EE-6965E618E9BF}" srcOrd="1" destOrd="0" presId="urn:microsoft.com/office/officeart/2005/8/layout/process4"/>
    <dgm:cxn modelId="{3BEB9CD6-F95E-421D-AAFD-8AC8C35658BB}" type="presOf" srcId="{9509D009-D455-4B96-A125-8D28310F5179}" destId="{BBD327FD-E0BA-4777-8832-E4427CBDB707}" srcOrd="1" destOrd="0" presId="urn:microsoft.com/office/officeart/2005/8/layout/process4"/>
    <dgm:cxn modelId="{A81F9FE4-A546-4656-817F-561A715DB8B7}" srcId="{9509D009-D455-4B96-A125-8D28310F5179}" destId="{380616C1-0908-407E-9867-C2794633A264}" srcOrd="0" destOrd="0" parTransId="{956F3F8C-9115-4B06-8C1D-5851B1D64045}" sibTransId="{CFA2C853-689D-4649-9C63-EFE34D20CE86}"/>
    <dgm:cxn modelId="{CD5C618D-BC61-4230-8E24-2F85C378D467}" type="presParOf" srcId="{4F391DC1-0719-41AE-B676-A4611A391BAA}" destId="{D4C3231F-C41E-43C0-9740-8B74B5C58238}" srcOrd="0" destOrd="0" presId="urn:microsoft.com/office/officeart/2005/8/layout/process4"/>
    <dgm:cxn modelId="{F169E53E-F978-4616-911B-7EE377ABE447}" type="presParOf" srcId="{D4C3231F-C41E-43C0-9740-8B74B5C58238}" destId="{BE4611CB-CA4A-481C-AC6E-3F4AB82ACCE5}" srcOrd="0" destOrd="0" presId="urn:microsoft.com/office/officeart/2005/8/layout/process4"/>
    <dgm:cxn modelId="{199A31E7-F1E5-4E33-BF8B-8B626297FD94}" type="presParOf" srcId="{D4C3231F-C41E-43C0-9740-8B74B5C58238}" destId="{BBD327FD-E0BA-4777-8832-E4427CBDB707}" srcOrd="1" destOrd="0" presId="urn:microsoft.com/office/officeart/2005/8/layout/process4"/>
    <dgm:cxn modelId="{DAA8B53C-3C8D-4639-A518-AFA7429AB624}" type="presParOf" srcId="{D4C3231F-C41E-43C0-9740-8B74B5C58238}" destId="{9E7A8D2E-2D82-4663-9543-29F239BA6050}" srcOrd="2" destOrd="0" presId="urn:microsoft.com/office/officeart/2005/8/layout/process4"/>
    <dgm:cxn modelId="{AA94273F-6731-4AF4-B130-34E1630E3D37}" type="presParOf" srcId="{9E7A8D2E-2D82-4663-9543-29F239BA6050}" destId="{7951155A-7E89-44A9-9BF7-5C790023F098}" srcOrd="0" destOrd="0" presId="urn:microsoft.com/office/officeart/2005/8/layout/process4"/>
    <dgm:cxn modelId="{2C901092-149B-4B1B-9E75-3BDA68CB74EE}" type="presParOf" srcId="{9E7A8D2E-2D82-4663-9543-29F239BA6050}" destId="{CD5EA9AD-1FF3-4544-A506-1F718852DBF6}" srcOrd="1" destOrd="0" presId="urn:microsoft.com/office/officeart/2005/8/layout/process4"/>
    <dgm:cxn modelId="{52DDFD21-E352-424D-BD41-ECB8F2449029}" type="presParOf" srcId="{4F391DC1-0719-41AE-B676-A4611A391BAA}" destId="{65907931-0DB8-4C04-B908-D02C4050FD67}" srcOrd="1" destOrd="0" presId="urn:microsoft.com/office/officeart/2005/8/layout/process4"/>
    <dgm:cxn modelId="{88A9D95D-61AD-4A56-81DF-D2D9DC6FB220}" type="presParOf" srcId="{4F391DC1-0719-41AE-B676-A4611A391BAA}" destId="{4D6B09BE-5F40-4BEF-8F53-3AF7298788E6}" srcOrd="2" destOrd="0" presId="urn:microsoft.com/office/officeart/2005/8/layout/process4"/>
    <dgm:cxn modelId="{40F841C9-C9CF-44B7-B0A3-AE3F58411EBA}" type="presParOf" srcId="{4D6B09BE-5F40-4BEF-8F53-3AF7298788E6}" destId="{5EC9AC2B-D8D1-4BFE-B188-FF570D586A84}" srcOrd="0" destOrd="0" presId="urn:microsoft.com/office/officeart/2005/8/layout/process4"/>
    <dgm:cxn modelId="{5883E69F-48E0-4D78-834F-D5FB8DBF08FF}" type="presParOf" srcId="{4D6B09BE-5F40-4BEF-8F53-3AF7298788E6}" destId="{8C645032-AEF5-4BBE-B17B-5357735C973E}" srcOrd="1" destOrd="0" presId="urn:microsoft.com/office/officeart/2005/8/layout/process4"/>
    <dgm:cxn modelId="{60367BF7-08E2-404A-B136-97F17080B353}" type="presParOf" srcId="{4D6B09BE-5F40-4BEF-8F53-3AF7298788E6}" destId="{9BFBD914-522F-45BC-978D-2A995F294AA3}" srcOrd="2" destOrd="0" presId="urn:microsoft.com/office/officeart/2005/8/layout/process4"/>
    <dgm:cxn modelId="{B142216E-DF8A-4463-A720-CFE73EC9A956}" type="presParOf" srcId="{9BFBD914-522F-45BC-978D-2A995F294AA3}" destId="{EF1860AA-16E8-43FF-8CDC-B27F22404ED5}" srcOrd="0" destOrd="0" presId="urn:microsoft.com/office/officeart/2005/8/layout/process4"/>
    <dgm:cxn modelId="{946960A1-1019-4015-B970-E827DAFB0E9C}" type="presParOf" srcId="{9BFBD914-522F-45BC-978D-2A995F294AA3}" destId="{6734207F-FF24-4F81-ACCB-17C44A0B2C91}" srcOrd="1" destOrd="0" presId="urn:microsoft.com/office/officeart/2005/8/layout/process4"/>
    <dgm:cxn modelId="{3B05AD6F-5419-4852-A12A-6117B3E0139C}" type="presParOf" srcId="{4F391DC1-0719-41AE-B676-A4611A391BAA}" destId="{82FA41B7-2C30-4CB4-806C-A0308B1D3E66}" srcOrd="3" destOrd="0" presId="urn:microsoft.com/office/officeart/2005/8/layout/process4"/>
    <dgm:cxn modelId="{B9EA4939-CBBA-4F76-BB23-169C61D436E6}" type="presParOf" srcId="{4F391DC1-0719-41AE-B676-A4611A391BAA}" destId="{1B7EA2E0-3DA4-477D-BC15-0B305AF2F721}" srcOrd="4" destOrd="0" presId="urn:microsoft.com/office/officeart/2005/8/layout/process4"/>
    <dgm:cxn modelId="{285844AE-4705-425D-AA3F-5B35B6894586}" type="presParOf" srcId="{1B7EA2E0-3DA4-477D-BC15-0B305AF2F721}" destId="{40AEB583-4814-404E-B1E7-0A4918E9B654}" srcOrd="0" destOrd="0" presId="urn:microsoft.com/office/officeart/2005/8/layout/process4"/>
    <dgm:cxn modelId="{FC59F21E-3A44-4C14-9811-DBB67E51B604}" type="presParOf" srcId="{1B7EA2E0-3DA4-477D-BC15-0B305AF2F721}" destId="{1E4F588E-03BB-45C8-87EE-6965E618E9BF}" srcOrd="1" destOrd="0" presId="urn:microsoft.com/office/officeart/2005/8/layout/process4"/>
    <dgm:cxn modelId="{43A9FDE2-12C1-494D-9CE2-6B158796F32E}" type="presParOf" srcId="{1B7EA2E0-3DA4-477D-BC15-0B305AF2F721}" destId="{96CE1577-6B47-4FB8-BD3E-89F0A8753922}" srcOrd="2" destOrd="0" presId="urn:microsoft.com/office/officeart/2005/8/layout/process4"/>
    <dgm:cxn modelId="{59078A20-A060-4CA4-B77C-5D4F4179E130}" type="presParOf" srcId="{96CE1577-6B47-4FB8-BD3E-89F0A8753922}" destId="{1089999C-8267-48BC-A665-5A0CF5DB29FD}" srcOrd="0" destOrd="0" presId="urn:microsoft.com/office/officeart/2005/8/layout/process4"/>
    <dgm:cxn modelId="{B7892A37-A040-4322-ADB3-AFAFE51EC83F}" type="presParOf" srcId="{96CE1577-6B47-4FB8-BD3E-89F0A8753922}" destId="{ECFD427D-5D07-4820-81E5-F9AAF6F7B224}"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A85910C-841A-4770-8850-B1893A9DF604}" type="doc">
      <dgm:prSet loTypeId="urn:microsoft.com/office/officeart/2005/8/layout/list1" loCatId="list" qsTypeId="urn:microsoft.com/office/officeart/2005/8/quickstyle/3d3" qsCatId="3D" csTypeId="urn:microsoft.com/office/officeart/2005/8/colors/accent2_2" csCatId="accent2" phldr="1"/>
      <dgm:spPr/>
      <dgm:t>
        <a:bodyPr/>
        <a:lstStyle/>
        <a:p>
          <a:endParaRPr lang="en-US"/>
        </a:p>
      </dgm:t>
    </dgm:pt>
    <dgm:pt modelId="{A9B54138-0C0B-4B41-AE76-E45327B1386A}">
      <dgm:prSet phldrT="[Text]" custT="1">
        <dgm:style>
          <a:lnRef idx="1">
            <a:schemeClr val="accent3"/>
          </a:lnRef>
          <a:fillRef idx="3">
            <a:schemeClr val="accent3"/>
          </a:fillRef>
          <a:effectRef idx="2">
            <a:schemeClr val="accent3"/>
          </a:effectRef>
          <a:fontRef idx="minor">
            <a:schemeClr val="lt1"/>
          </a:fontRef>
        </dgm:style>
      </dgm:prSet>
      <dgm:spPr/>
      <dgm:t>
        <a:bodyPr/>
        <a:lstStyle/>
        <a:p>
          <a:r>
            <a:rPr lang="en-US" sz="2000" b="0">
              <a:latin typeface="+mj-lt"/>
            </a:rPr>
            <a:t>Exploration &amp; Adoption</a:t>
          </a:r>
        </a:p>
      </dgm:t>
    </dgm:pt>
    <dgm:pt modelId="{C15114FA-858E-4CC7-970D-317A88EF07AA}" type="parTrans" cxnId="{F3E87748-4CBA-47AA-B4BD-2DCE1575A622}">
      <dgm:prSet/>
      <dgm:spPr/>
      <dgm:t>
        <a:bodyPr/>
        <a:lstStyle/>
        <a:p>
          <a:endParaRPr lang="en-US"/>
        </a:p>
      </dgm:t>
    </dgm:pt>
    <dgm:pt modelId="{3416F508-DFDB-4688-A8E9-F5C641F659AE}" type="sibTrans" cxnId="{F3E87748-4CBA-47AA-B4BD-2DCE1575A622}">
      <dgm:prSet/>
      <dgm:spPr/>
      <dgm:t>
        <a:bodyPr/>
        <a:lstStyle/>
        <a:p>
          <a:endParaRPr lang="en-US"/>
        </a:p>
      </dgm:t>
    </dgm:pt>
    <dgm:pt modelId="{954AAE81-35C4-4C12-B62B-8709AEF99FD6}">
      <dgm:prSet phldrT="[Text]" custT="1">
        <dgm:style>
          <a:lnRef idx="1">
            <a:schemeClr val="accent5"/>
          </a:lnRef>
          <a:fillRef idx="3">
            <a:schemeClr val="accent5"/>
          </a:fillRef>
          <a:effectRef idx="2">
            <a:schemeClr val="accent5"/>
          </a:effectRef>
          <a:fontRef idx="minor">
            <a:schemeClr val="lt1"/>
          </a:fontRef>
        </dgm:style>
      </dgm:prSet>
      <dgm:spPr/>
      <dgm:t>
        <a:bodyPr/>
        <a:lstStyle/>
        <a:p>
          <a:r>
            <a:rPr lang="en-US" sz="2000" b="0">
              <a:latin typeface="+mj-lt"/>
            </a:rPr>
            <a:t>Installation</a:t>
          </a:r>
        </a:p>
      </dgm:t>
    </dgm:pt>
    <dgm:pt modelId="{A8C4E290-19C4-45DD-8B7F-7FF42A3CD0C3}" type="parTrans" cxnId="{6B750B97-D182-4750-B489-5BD422762C08}">
      <dgm:prSet/>
      <dgm:spPr/>
      <dgm:t>
        <a:bodyPr/>
        <a:lstStyle/>
        <a:p>
          <a:endParaRPr lang="en-US"/>
        </a:p>
      </dgm:t>
    </dgm:pt>
    <dgm:pt modelId="{1060B8FA-63BC-4FD0-A65B-8BDE3C2CC7A4}" type="sibTrans" cxnId="{6B750B97-D182-4750-B489-5BD422762C08}">
      <dgm:prSet/>
      <dgm:spPr/>
      <dgm:t>
        <a:bodyPr/>
        <a:lstStyle/>
        <a:p>
          <a:endParaRPr lang="en-US"/>
        </a:p>
      </dgm:t>
    </dgm:pt>
    <dgm:pt modelId="{BCDC602B-6184-4667-A139-DDACE59DF40A}">
      <dgm:prSet phldrT="[Text]" custT="1">
        <dgm:style>
          <a:lnRef idx="1">
            <a:schemeClr val="accent6"/>
          </a:lnRef>
          <a:fillRef idx="3">
            <a:schemeClr val="accent6"/>
          </a:fillRef>
          <a:effectRef idx="2">
            <a:schemeClr val="accent6"/>
          </a:effectRef>
          <a:fontRef idx="minor">
            <a:schemeClr val="lt1"/>
          </a:fontRef>
        </dgm:style>
      </dgm:prSet>
      <dgm:spPr/>
      <dgm:t>
        <a:bodyPr/>
        <a:lstStyle/>
        <a:p>
          <a:r>
            <a:rPr lang="en-US" sz="2000" b="0">
              <a:latin typeface="+mj-lt"/>
            </a:rPr>
            <a:t>Initial Implementation</a:t>
          </a:r>
        </a:p>
      </dgm:t>
    </dgm:pt>
    <dgm:pt modelId="{B6838095-522D-4DE9-BE9E-3BB75D39E16B}" type="parTrans" cxnId="{92DCFC75-A0E9-4AE6-B3DB-6E19991DE262}">
      <dgm:prSet/>
      <dgm:spPr/>
      <dgm:t>
        <a:bodyPr/>
        <a:lstStyle/>
        <a:p>
          <a:endParaRPr lang="en-US"/>
        </a:p>
      </dgm:t>
    </dgm:pt>
    <dgm:pt modelId="{E265E1DE-19AC-405C-B6D0-FB68C5B11008}" type="sibTrans" cxnId="{92DCFC75-A0E9-4AE6-B3DB-6E19991DE262}">
      <dgm:prSet/>
      <dgm:spPr/>
      <dgm:t>
        <a:bodyPr/>
        <a:lstStyle/>
        <a:p>
          <a:endParaRPr lang="en-US"/>
        </a:p>
      </dgm:t>
    </dgm:pt>
    <dgm:pt modelId="{CDB3692C-A880-496B-A6DA-BD3FD9CA1840}">
      <dgm:prSet phldrT="[Text]" custT="1"/>
      <dgm:spPr/>
      <dgm:t>
        <a:bodyPr/>
        <a:lstStyle/>
        <a:p>
          <a:pPr>
            <a:spcAft>
              <a:spcPts val="0"/>
            </a:spcAft>
          </a:pPr>
          <a:r>
            <a:rPr lang="en-US" sz="1800" spc="-40" baseline="0"/>
            <a:t>We think we know what we need so we are planning to move forward (evidence-based)</a:t>
          </a:r>
        </a:p>
      </dgm:t>
    </dgm:pt>
    <dgm:pt modelId="{155E2A8C-3D98-4E2B-BB2F-6D706B74A491}" type="parTrans" cxnId="{0D35226E-FC2F-4DBE-B37B-BB569093E316}">
      <dgm:prSet/>
      <dgm:spPr/>
      <dgm:t>
        <a:bodyPr/>
        <a:lstStyle/>
        <a:p>
          <a:endParaRPr lang="en-US"/>
        </a:p>
      </dgm:t>
    </dgm:pt>
    <dgm:pt modelId="{F8C8E311-C50B-4F63-91A1-B5F91C05D3B6}" type="sibTrans" cxnId="{0D35226E-FC2F-4DBE-B37B-BB569093E316}">
      <dgm:prSet/>
      <dgm:spPr/>
      <dgm:t>
        <a:bodyPr/>
        <a:lstStyle/>
        <a:p>
          <a:endParaRPr lang="en-US"/>
        </a:p>
      </dgm:t>
    </dgm:pt>
    <dgm:pt modelId="{2482C623-A19B-44AA-A093-96807E3CE98F}">
      <dgm:prSet phldrT="[Text]" custT="1"/>
      <dgm:spPr/>
      <dgm:t>
        <a:bodyPr/>
        <a:lstStyle/>
        <a:p>
          <a:pPr>
            <a:spcAft>
              <a:spcPts val="0"/>
            </a:spcAft>
          </a:pPr>
          <a:r>
            <a:rPr lang="en-US" sz="1800" spc="-40" baseline="0"/>
            <a:t>Let’s make sure we’re ready to implement (capacity infrastructure)</a:t>
          </a:r>
        </a:p>
      </dgm:t>
    </dgm:pt>
    <dgm:pt modelId="{34F7C83A-E5B5-4158-B744-A060F3FD4B62}" type="parTrans" cxnId="{4EBD8B83-A9BF-4167-B3C2-46DB14D47B31}">
      <dgm:prSet/>
      <dgm:spPr/>
      <dgm:t>
        <a:bodyPr/>
        <a:lstStyle/>
        <a:p>
          <a:endParaRPr lang="en-US"/>
        </a:p>
      </dgm:t>
    </dgm:pt>
    <dgm:pt modelId="{BB4AFB68-B06A-4815-B5D0-724654CA2CEF}" type="sibTrans" cxnId="{4EBD8B83-A9BF-4167-B3C2-46DB14D47B31}">
      <dgm:prSet/>
      <dgm:spPr/>
      <dgm:t>
        <a:bodyPr/>
        <a:lstStyle/>
        <a:p>
          <a:endParaRPr lang="en-US"/>
        </a:p>
      </dgm:t>
    </dgm:pt>
    <dgm:pt modelId="{F302D720-2B29-40DD-B835-FE6CC07497A7}">
      <dgm:prSet phldrT="[Text]" custT="1"/>
      <dgm:spPr/>
      <dgm:t>
        <a:bodyPr/>
        <a:lstStyle/>
        <a:p>
          <a:pPr>
            <a:spcAft>
              <a:spcPts val="0"/>
            </a:spcAft>
          </a:pPr>
          <a:r>
            <a:rPr lang="en-US" sz="1800" spc="-40" baseline="0"/>
            <a:t>Let’s give it a try &amp; evaluate (demonstration)</a:t>
          </a:r>
        </a:p>
      </dgm:t>
    </dgm:pt>
    <dgm:pt modelId="{2002DB54-4EB0-4BD7-8CE4-0DD6D6325C5A}" type="parTrans" cxnId="{2654E34C-9B85-4E4A-A70A-F8D06B45CBF7}">
      <dgm:prSet/>
      <dgm:spPr/>
      <dgm:t>
        <a:bodyPr/>
        <a:lstStyle/>
        <a:p>
          <a:endParaRPr lang="en-US"/>
        </a:p>
      </dgm:t>
    </dgm:pt>
    <dgm:pt modelId="{D806E5EA-7F2B-47AA-9B85-8549408C67F9}" type="sibTrans" cxnId="{2654E34C-9B85-4E4A-A70A-F8D06B45CBF7}">
      <dgm:prSet/>
      <dgm:spPr/>
      <dgm:t>
        <a:bodyPr/>
        <a:lstStyle/>
        <a:p>
          <a:endParaRPr lang="en-US"/>
        </a:p>
      </dgm:t>
    </dgm:pt>
    <dgm:pt modelId="{C7BD12FB-6A55-495A-9BC4-3682C5DC453B}">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2000" b="0">
              <a:solidFill>
                <a:schemeClr val="tx1"/>
              </a:solidFill>
              <a:latin typeface="+mj-lt"/>
            </a:rPr>
            <a:t>Full Implementation</a:t>
          </a:r>
        </a:p>
      </dgm:t>
    </dgm:pt>
    <dgm:pt modelId="{01268581-07DB-4501-B1F6-A5BF0D9F37DC}" type="sibTrans" cxnId="{D2510023-DBCC-48E2-B7C0-6A4D6DBDE468}">
      <dgm:prSet/>
      <dgm:spPr/>
      <dgm:t>
        <a:bodyPr/>
        <a:lstStyle/>
        <a:p>
          <a:endParaRPr lang="en-US"/>
        </a:p>
      </dgm:t>
    </dgm:pt>
    <dgm:pt modelId="{CD9E1F7A-78EF-4234-9A41-E6B52954B843}" type="parTrans" cxnId="{D2510023-DBCC-48E2-B7C0-6A4D6DBDE468}">
      <dgm:prSet/>
      <dgm:spPr/>
      <dgm:t>
        <a:bodyPr/>
        <a:lstStyle/>
        <a:p>
          <a:endParaRPr lang="en-US"/>
        </a:p>
      </dgm:t>
    </dgm:pt>
    <dgm:pt modelId="{DB2A0EBB-F738-419A-BEA4-66A5688F0EA7}">
      <dgm:prSet phldrT="[Text]" custT="1"/>
      <dgm:spPr/>
      <dgm:t>
        <a:bodyPr/>
        <a:lstStyle/>
        <a:p>
          <a:pPr>
            <a:spcAft>
              <a:spcPts val="0"/>
            </a:spcAft>
          </a:pPr>
          <a:r>
            <a:rPr lang="en-US" sz="1800" spc="-40" baseline="0"/>
            <a:t>Let’s make it our way of doing business (institutionalized use)</a:t>
          </a:r>
        </a:p>
      </dgm:t>
    </dgm:pt>
    <dgm:pt modelId="{F4075F3A-4A49-40FA-A063-F65AE5661252}">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2000" b="0">
              <a:solidFill>
                <a:schemeClr val="tx1"/>
              </a:solidFill>
              <a:latin typeface="+mj-lt"/>
            </a:rPr>
            <a:t>Sustainability &amp; Continuous Regeneration</a:t>
          </a:r>
        </a:p>
      </dgm:t>
    </dgm:pt>
    <dgm:pt modelId="{5C979709-EB2E-4D7A-9F78-1F454F4896DB}" type="sibTrans" cxnId="{D2C19891-9578-42E2-BD48-9CA0CEEA59B7}">
      <dgm:prSet/>
      <dgm:spPr/>
      <dgm:t>
        <a:bodyPr/>
        <a:lstStyle/>
        <a:p>
          <a:endParaRPr lang="en-US"/>
        </a:p>
      </dgm:t>
    </dgm:pt>
    <dgm:pt modelId="{A64319FE-8AEA-4E64-BAC4-812D53D3798D}" type="parTrans" cxnId="{D2C19891-9578-42E2-BD48-9CA0CEEA59B7}">
      <dgm:prSet/>
      <dgm:spPr/>
      <dgm:t>
        <a:bodyPr/>
        <a:lstStyle/>
        <a:p>
          <a:endParaRPr lang="en-US"/>
        </a:p>
      </dgm:t>
    </dgm:pt>
    <dgm:pt modelId="{FAB35F7C-FD26-47A2-A6CE-D2DB0626001F}" type="sibTrans" cxnId="{9DD1F54F-ECB0-4FA5-8E71-B7EF4E1C98CD}">
      <dgm:prSet/>
      <dgm:spPr/>
      <dgm:t>
        <a:bodyPr/>
        <a:lstStyle/>
        <a:p>
          <a:endParaRPr lang="en-US"/>
        </a:p>
      </dgm:t>
    </dgm:pt>
    <dgm:pt modelId="{ADB1883D-903C-4E54-8482-71DAEC0D2735}" type="parTrans" cxnId="{9DD1F54F-ECB0-4FA5-8E71-B7EF4E1C98CD}">
      <dgm:prSet/>
      <dgm:spPr/>
      <dgm:t>
        <a:bodyPr/>
        <a:lstStyle/>
        <a:p>
          <a:endParaRPr lang="en-US"/>
        </a:p>
      </dgm:t>
    </dgm:pt>
    <dgm:pt modelId="{E6CD695C-6935-4EB5-99FB-4EC53F4C3810}">
      <dgm:prSet phldrT="[Text]" custT="1"/>
      <dgm:spPr/>
      <dgm:t>
        <a:bodyPr/>
        <a:lstStyle/>
        <a:p>
          <a:pPr>
            <a:spcAft>
              <a:spcPts val="0"/>
            </a:spcAft>
          </a:pPr>
          <a:r>
            <a:rPr lang="en-US" sz="1800" spc="-40" baseline="0"/>
            <a:t>That worked, let’s do it for real (investment)</a:t>
          </a:r>
        </a:p>
      </dgm:t>
    </dgm:pt>
    <dgm:pt modelId="{3815502A-F6F8-483E-9F3D-78B8E202480F}" type="sibTrans" cxnId="{3E7CF413-8F26-4959-B612-3403B92B6B82}">
      <dgm:prSet/>
      <dgm:spPr/>
      <dgm:t>
        <a:bodyPr/>
        <a:lstStyle/>
        <a:p>
          <a:endParaRPr lang="en-US"/>
        </a:p>
      </dgm:t>
    </dgm:pt>
    <dgm:pt modelId="{D2D6CA71-F6B8-4D88-95C9-CB59948B3F8F}" type="parTrans" cxnId="{3E7CF413-8F26-4959-B612-3403B92B6B82}">
      <dgm:prSet/>
      <dgm:spPr/>
      <dgm:t>
        <a:bodyPr/>
        <a:lstStyle/>
        <a:p>
          <a:endParaRPr lang="en-US"/>
        </a:p>
      </dgm:t>
    </dgm:pt>
    <dgm:pt modelId="{F4206DCA-C717-4411-832B-33E2421E76FD}" type="pres">
      <dgm:prSet presAssocID="{CA85910C-841A-4770-8850-B1893A9DF604}" presName="linear" presStyleCnt="0">
        <dgm:presLayoutVars>
          <dgm:dir/>
          <dgm:animLvl val="lvl"/>
          <dgm:resizeHandles val="exact"/>
        </dgm:presLayoutVars>
      </dgm:prSet>
      <dgm:spPr/>
    </dgm:pt>
    <dgm:pt modelId="{5BEF5673-4A6A-48A1-B05B-9E48441BF1B1}" type="pres">
      <dgm:prSet presAssocID="{A9B54138-0C0B-4B41-AE76-E45327B1386A}" presName="parentLin" presStyleCnt="0"/>
      <dgm:spPr/>
    </dgm:pt>
    <dgm:pt modelId="{B2370C2D-CF9E-4FD6-A020-10EAE92B6680}" type="pres">
      <dgm:prSet presAssocID="{A9B54138-0C0B-4B41-AE76-E45327B1386A}" presName="parentLeftMargin" presStyleLbl="node1" presStyleIdx="0" presStyleCnt="5"/>
      <dgm:spPr/>
    </dgm:pt>
    <dgm:pt modelId="{1C83B8A7-E55A-4A95-9C9B-A2BC7606356D}" type="pres">
      <dgm:prSet presAssocID="{A9B54138-0C0B-4B41-AE76-E45327B1386A}" presName="parentText" presStyleLbl="node1" presStyleIdx="0" presStyleCnt="5" custScaleX="71825">
        <dgm:presLayoutVars>
          <dgm:chMax val="0"/>
          <dgm:bulletEnabled val="1"/>
        </dgm:presLayoutVars>
      </dgm:prSet>
      <dgm:spPr/>
    </dgm:pt>
    <dgm:pt modelId="{011F2DE6-CB91-4614-8B49-62B6276AF64B}" type="pres">
      <dgm:prSet presAssocID="{A9B54138-0C0B-4B41-AE76-E45327B1386A}" presName="negativeSpace" presStyleCnt="0"/>
      <dgm:spPr/>
    </dgm:pt>
    <dgm:pt modelId="{BD2F2B25-CDA2-492F-BAE1-6A1579CE9F2F}" type="pres">
      <dgm:prSet presAssocID="{A9B54138-0C0B-4B41-AE76-E45327B1386A}" presName="childText" presStyleLbl="conFgAcc1" presStyleIdx="0" presStyleCnt="5">
        <dgm:presLayoutVars>
          <dgm:bulletEnabled val="1"/>
        </dgm:presLayoutVars>
      </dgm:prSet>
      <dgm:spPr/>
    </dgm:pt>
    <dgm:pt modelId="{9F4CB8D5-F35D-48DD-B4AB-05F655E72361}" type="pres">
      <dgm:prSet presAssocID="{3416F508-DFDB-4688-A8E9-F5C641F659AE}" presName="spaceBetweenRectangles" presStyleCnt="0"/>
      <dgm:spPr/>
    </dgm:pt>
    <dgm:pt modelId="{DB145B6F-E7BA-43FD-B507-9D51683B4B18}" type="pres">
      <dgm:prSet presAssocID="{954AAE81-35C4-4C12-B62B-8709AEF99FD6}" presName="parentLin" presStyleCnt="0"/>
      <dgm:spPr/>
    </dgm:pt>
    <dgm:pt modelId="{5DAF8B3C-7685-4E39-8586-80AAA06B771A}" type="pres">
      <dgm:prSet presAssocID="{954AAE81-35C4-4C12-B62B-8709AEF99FD6}" presName="parentLeftMargin" presStyleLbl="node1" presStyleIdx="0" presStyleCnt="5"/>
      <dgm:spPr/>
    </dgm:pt>
    <dgm:pt modelId="{63DF7D70-FA28-4CB5-87C3-68C2218D59D9}" type="pres">
      <dgm:prSet presAssocID="{954AAE81-35C4-4C12-B62B-8709AEF99FD6}" presName="parentText" presStyleLbl="node1" presStyleIdx="1" presStyleCnt="5" custScaleX="77102">
        <dgm:presLayoutVars>
          <dgm:chMax val="0"/>
          <dgm:bulletEnabled val="1"/>
        </dgm:presLayoutVars>
      </dgm:prSet>
      <dgm:spPr/>
    </dgm:pt>
    <dgm:pt modelId="{C45987DA-4E2A-4D59-B90D-2636DA7D787E}" type="pres">
      <dgm:prSet presAssocID="{954AAE81-35C4-4C12-B62B-8709AEF99FD6}" presName="negativeSpace" presStyleCnt="0"/>
      <dgm:spPr/>
    </dgm:pt>
    <dgm:pt modelId="{C3D4A2DB-AD52-4904-A56F-39717FFF0012}" type="pres">
      <dgm:prSet presAssocID="{954AAE81-35C4-4C12-B62B-8709AEF99FD6}" presName="childText" presStyleLbl="conFgAcc1" presStyleIdx="1" presStyleCnt="5">
        <dgm:presLayoutVars>
          <dgm:bulletEnabled val="1"/>
        </dgm:presLayoutVars>
      </dgm:prSet>
      <dgm:spPr/>
    </dgm:pt>
    <dgm:pt modelId="{58E9F297-3D5E-4960-855C-FBC3D64A2B5C}" type="pres">
      <dgm:prSet presAssocID="{1060B8FA-63BC-4FD0-A65B-8BDE3C2CC7A4}" presName="spaceBetweenRectangles" presStyleCnt="0"/>
      <dgm:spPr/>
    </dgm:pt>
    <dgm:pt modelId="{9AC8DCEF-FFE7-4344-8840-88430EE3D49E}" type="pres">
      <dgm:prSet presAssocID="{BCDC602B-6184-4667-A139-DDACE59DF40A}" presName="parentLin" presStyleCnt="0"/>
      <dgm:spPr/>
    </dgm:pt>
    <dgm:pt modelId="{11E76175-F72D-4774-85B1-B5D11B736795}" type="pres">
      <dgm:prSet presAssocID="{BCDC602B-6184-4667-A139-DDACE59DF40A}" presName="parentLeftMargin" presStyleLbl="node1" presStyleIdx="1" presStyleCnt="5"/>
      <dgm:spPr/>
    </dgm:pt>
    <dgm:pt modelId="{223DD7FC-BB63-4487-83F2-E54C0643849F}" type="pres">
      <dgm:prSet presAssocID="{BCDC602B-6184-4667-A139-DDACE59DF40A}" presName="parentText" presStyleLbl="node1" presStyleIdx="2" presStyleCnt="5" custScaleX="85028">
        <dgm:presLayoutVars>
          <dgm:chMax val="0"/>
          <dgm:bulletEnabled val="1"/>
        </dgm:presLayoutVars>
      </dgm:prSet>
      <dgm:spPr/>
    </dgm:pt>
    <dgm:pt modelId="{A0039179-0BA9-4A41-8CBF-57747A1A0551}" type="pres">
      <dgm:prSet presAssocID="{BCDC602B-6184-4667-A139-DDACE59DF40A}" presName="negativeSpace" presStyleCnt="0"/>
      <dgm:spPr/>
    </dgm:pt>
    <dgm:pt modelId="{34868D5B-AE8B-4E00-8715-EF98D4DDE889}" type="pres">
      <dgm:prSet presAssocID="{BCDC602B-6184-4667-A139-DDACE59DF40A}" presName="childText" presStyleLbl="conFgAcc1" presStyleIdx="2" presStyleCnt="5">
        <dgm:presLayoutVars>
          <dgm:bulletEnabled val="1"/>
        </dgm:presLayoutVars>
      </dgm:prSet>
      <dgm:spPr/>
    </dgm:pt>
    <dgm:pt modelId="{1772B141-9D13-43D3-8680-33EC6A2AC0C6}" type="pres">
      <dgm:prSet presAssocID="{E265E1DE-19AC-405C-B6D0-FB68C5B11008}" presName="spaceBetweenRectangles" presStyleCnt="0"/>
      <dgm:spPr/>
    </dgm:pt>
    <dgm:pt modelId="{3010A21C-1F70-4535-8813-E113D843DD09}" type="pres">
      <dgm:prSet presAssocID="{C7BD12FB-6A55-495A-9BC4-3682C5DC453B}" presName="parentLin" presStyleCnt="0"/>
      <dgm:spPr/>
    </dgm:pt>
    <dgm:pt modelId="{E6A0C18A-5207-4A3F-AE2E-C8986783B039}" type="pres">
      <dgm:prSet presAssocID="{C7BD12FB-6A55-495A-9BC4-3682C5DC453B}" presName="parentLeftMargin" presStyleLbl="node1" presStyleIdx="2" presStyleCnt="5"/>
      <dgm:spPr/>
    </dgm:pt>
    <dgm:pt modelId="{6D914A54-B7F6-4A24-9F6E-4AB6A8A63DE4}" type="pres">
      <dgm:prSet presAssocID="{C7BD12FB-6A55-495A-9BC4-3682C5DC453B}" presName="parentText" presStyleLbl="node1" presStyleIdx="3" presStyleCnt="5" custScaleX="95585" custLinFactNeighborX="-3937" custLinFactNeighborY="-1145">
        <dgm:presLayoutVars>
          <dgm:chMax val="0"/>
          <dgm:bulletEnabled val="1"/>
        </dgm:presLayoutVars>
      </dgm:prSet>
      <dgm:spPr/>
    </dgm:pt>
    <dgm:pt modelId="{B2C41817-1C03-4D35-A88D-9CF0C1734B43}" type="pres">
      <dgm:prSet presAssocID="{C7BD12FB-6A55-495A-9BC4-3682C5DC453B}" presName="negativeSpace" presStyleCnt="0"/>
      <dgm:spPr/>
    </dgm:pt>
    <dgm:pt modelId="{DDF6E055-97DD-47A5-B52B-4D4E9E2EADD0}" type="pres">
      <dgm:prSet presAssocID="{C7BD12FB-6A55-495A-9BC4-3682C5DC453B}" presName="childText" presStyleLbl="conFgAcc1" presStyleIdx="3" presStyleCnt="5">
        <dgm:presLayoutVars>
          <dgm:bulletEnabled val="1"/>
        </dgm:presLayoutVars>
      </dgm:prSet>
      <dgm:spPr/>
    </dgm:pt>
    <dgm:pt modelId="{B1C2B7B9-F992-4FC4-B6DC-B92BF2DC9810}" type="pres">
      <dgm:prSet presAssocID="{01268581-07DB-4501-B1F6-A5BF0D9F37DC}" presName="spaceBetweenRectangles" presStyleCnt="0"/>
      <dgm:spPr/>
    </dgm:pt>
    <dgm:pt modelId="{CB31AA2E-A417-4EB3-9190-7DC6064AD991}" type="pres">
      <dgm:prSet presAssocID="{F4075F3A-4A49-40FA-A063-F65AE5661252}" presName="parentLin" presStyleCnt="0"/>
      <dgm:spPr/>
    </dgm:pt>
    <dgm:pt modelId="{6AA8D064-8399-420E-8410-AF360DCC13B0}" type="pres">
      <dgm:prSet presAssocID="{F4075F3A-4A49-40FA-A063-F65AE5661252}" presName="parentLeftMargin" presStyleLbl="node1" presStyleIdx="3" presStyleCnt="5"/>
      <dgm:spPr/>
    </dgm:pt>
    <dgm:pt modelId="{37644250-2239-41EF-88FE-BDEC6CDC8369}" type="pres">
      <dgm:prSet presAssocID="{F4075F3A-4A49-40FA-A063-F65AE5661252}" presName="parentText" presStyleLbl="node1" presStyleIdx="4" presStyleCnt="5" custScaleX="103512">
        <dgm:presLayoutVars>
          <dgm:chMax val="0"/>
          <dgm:bulletEnabled val="1"/>
        </dgm:presLayoutVars>
      </dgm:prSet>
      <dgm:spPr/>
    </dgm:pt>
    <dgm:pt modelId="{031BE962-BE0B-42DA-AE58-C230A6BDC320}" type="pres">
      <dgm:prSet presAssocID="{F4075F3A-4A49-40FA-A063-F65AE5661252}" presName="negativeSpace" presStyleCnt="0"/>
      <dgm:spPr/>
    </dgm:pt>
    <dgm:pt modelId="{200C7944-57E3-44A0-ACC4-32F750BA3DB6}" type="pres">
      <dgm:prSet presAssocID="{F4075F3A-4A49-40FA-A063-F65AE5661252}" presName="childText" presStyleLbl="conFgAcc1" presStyleIdx="4" presStyleCnt="5">
        <dgm:presLayoutVars>
          <dgm:bulletEnabled val="1"/>
        </dgm:presLayoutVars>
      </dgm:prSet>
      <dgm:spPr/>
    </dgm:pt>
  </dgm:ptLst>
  <dgm:cxnLst>
    <dgm:cxn modelId="{A2EB060E-4759-403C-A696-34F3A08D0075}" type="presOf" srcId="{954AAE81-35C4-4C12-B62B-8709AEF99FD6}" destId="{5DAF8B3C-7685-4E39-8586-80AAA06B771A}" srcOrd="0" destOrd="0" presId="urn:microsoft.com/office/officeart/2005/8/layout/list1"/>
    <dgm:cxn modelId="{3E7CF413-8F26-4959-B612-3403B92B6B82}" srcId="{C7BD12FB-6A55-495A-9BC4-3682C5DC453B}" destId="{E6CD695C-6935-4EB5-99FB-4EC53F4C3810}" srcOrd="0" destOrd="0" parTransId="{D2D6CA71-F6B8-4D88-95C9-CB59948B3F8F}" sibTransId="{3815502A-F6F8-483E-9F3D-78B8E202480F}"/>
    <dgm:cxn modelId="{BB585317-649A-46E2-ABD2-3B66AB2BC78A}" type="presOf" srcId="{CDB3692C-A880-496B-A6DA-BD3FD9CA1840}" destId="{BD2F2B25-CDA2-492F-BAE1-6A1579CE9F2F}" srcOrd="0" destOrd="0" presId="urn:microsoft.com/office/officeart/2005/8/layout/list1"/>
    <dgm:cxn modelId="{43B6C519-56C7-46C1-8352-012EED995A08}" type="presOf" srcId="{A9B54138-0C0B-4B41-AE76-E45327B1386A}" destId="{B2370C2D-CF9E-4FD6-A020-10EAE92B6680}" srcOrd="0" destOrd="0" presId="urn:microsoft.com/office/officeart/2005/8/layout/list1"/>
    <dgm:cxn modelId="{D2510023-DBCC-48E2-B7C0-6A4D6DBDE468}" srcId="{CA85910C-841A-4770-8850-B1893A9DF604}" destId="{C7BD12FB-6A55-495A-9BC4-3682C5DC453B}" srcOrd="3" destOrd="0" parTransId="{CD9E1F7A-78EF-4234-9A41-E6B52954B843}" sibTransId="{01268581-07DB-4501-B1F6-A5BF0D9F37DC}"/>
    <dgm:cxn modelId="{2DBB7D28-CCE8-4492-B279-2B3F8EA72628}" type="presOf" srcId="{F302D720-2B29-40DD-B835-FE6CC07497A7}" destId="{34868D5B-AE8B-4E00-8715-EF98D4DDE889}" srcOrd="0" destOrd="0" presId="urn:microsoft.com/office/officeart/2005/8/layout/list1"/>
    <dgm:cxn modelId="{7CB6E22F-EC2B-406C-BDA3-5E92CB8876F1}" type="presOf" srcId="{BCDC602B-6184-4667-A139-DDACE59DF40A}" destId="{223DD7FC-BB63-4487-83F2-E54C0643849F}" srcOrd="1" destOrd="0" presId="urn:microsoft.com/office/officeart/2005/8/layout/list1"/>
    <dgm:cxn modelId="{F3E87748-4CBA-47AA-B4BD-2DCE1575A622}" srcId="{CA85910C-841A-4770-8850-B1893A9DF604}" destId="{A9B54138-0C0B-4B41-AE76-E45327B1386A}" srcOrd="0" destOrd="0" parTransId="{C15114FA-858E-4CC7-970D-317A88EF07AA}" sibTransId="{3416F508-DFDB-4688-A8E9-F5C641F659AE}"/>
    <dgm:cxn modelId="{F7A9876C-CF09-491B-955F-051C3E94A0CA}" type="presOf" srcId="{C7BD12FB-6A55-495A-9BC4-3682C5DC453B}" destId="{6D914A54-B7F6-4A24-9F6E-4AB6A8A63DE4}" srcOrd="1" destOrd="0" presId="urn:microsoft.com/office/officeart/2005/8/layout/list1"/>
    <dgm:cxn modelId="{2654E34C-9B85-4E4A-A70A-F8D06B45CBF7}" srcId="{BCDC602B-6184-4667-A139-DDACE59DF40A}" destId="{F302D720-2B29-40DD-B835-FE6CC07497A7}" srcOrd="0" destOrd="0" parTransId="{2002DB54-4EB0-4BD7-8CE4-0DD6D6325C5A}" sibTransId="{D806E5EA-7F2B-47AA-9B85-8549408C67F9}"/>
    <dgm:cxn modelId="{0D35226E-FC2F-4DBE-B37B-BB569093E316}" srcId="{A9B54138-0C0B-4B41-AE76-E45327B1386A}" destId="{CDB3692C-A880-496B-A6DA-BD3FD9CA1840}" srcOrd="0" destOrd="0" parTransId="{155E2A8C-3D98-4E2B-BB2F-6D706B74A491}" sibTransId="{F8C8E311-C50B-4F63-91A1-B5F91C05D3B6}"/>
    <dgm:cxn modelId="{9DD1F54F-ECB0-4FA5-8E71-B7EF4E1C98CD}" srcId="{F4075F3A-4A49-40FA-A063-F65AE5661252}" destId="{DB2A0EBB-F738-419A-BEA4-66A5688F0EA7}" srcOrd="0" destOrd="0" parTransId="{ADB1883D-903C-4E54-8482-71DAEC0D2735}" sibTransId="{FAB35F7C-FD26-47A2-A6CE-D2DB0626001F}"/>
    <dgm:cxn modelId="{D77B3453-DB51-43A4-A8CC-8B24C1DF2F5F}" type="presOf" srcId="{954AAE81-35C4-4C12-B62B-8709AEF99FD6}" destId="{63DF7D70-FA28-4CB5-87C3-68C2218D59D9}" srcOrd="1" destOrd="0" presId="urn:microsoft.com/office/officeart/2005/8/layout/list1"/>
    <dgm:cxn modelId="{92DCFC75-A0E9-4AE6-B3DB-6E19991DE262}" srcId="{CA85910C-841A-4770-8850-B1893A9DF604}" destId="{BCDC602B-6184-4667-A139-DDACE59DF40A}" srcOrd="2" destOrd="0" parTransId="{B6838095-522D-4DE9-BE9E-3BB75D39E16B}" sibTransId="{E265E1DE-19AC-405C-B6D0-FB68C5B11008}"/>
    <dgm:cxn modelId="{4EBD8B83-A9BF-4167-B3C2-46DB14D47B31}" srcId="{954AAE81-35C4-4C12-B62B-8709AEF99FD6}" destId="{2482C623-A19B-44AA-A093-96807E3CE98F}" srcOrd="0" destOrd="0" parTransId="{34F7C83A-E5B5-4158-B744-A060F3FD4B62}" sibTransId="{BB4AFB68-B06A-4815-B5D0-724654CA2CEF}"/>
    <dgm:cxn modelId="{D2C19891-9578-42E2-BD48-9CA0CEEA59B7}" srcId="{CA85910C-841A-4770-8850-B1893A9DF604}" destId="{F4075F3A-4A49-40FA-A063-F65AE5661252}" srcOrd="4" destOrd="0" parTransId="{A64319FE-8AEA-4E64-BAC4-812D53D3798D}" sibTransId="{5C979709-EB2E-4D7A-9F78-1F454F4896DB}"/>
    <dgm:cxn modelId="{9BD84196-17BE-4495-A5AE-ADB928EFAA5F}" type="presOf" srcId="{2482C623-A19B-44AA-A093-96807E3CE98F}" destId="{C3D4A2DB-AD52-4904-A56F-39717FFF0012}" srcOrd="0" destOrd="0" presId="urn:microsoft.com/office/officeart/2005/8/layout/list1"/>
    <dgm:cxn modelId="{6B750B97-D182-4750-B489-5BD422762C08}" srcId="{CA85910C-841A-4770-8850-B1893A9DF604}" destId="{954AAE81-35C4-4C12-B62B-8709AEF99FD6}" srcOrd="1" destOrd="0" parTransId="{A8C4E290-19C4-45DD-8B7F-7FF42A3CD0C3}" sibTransId="{1060B8FA-63BC-4FD0-A65B-8BDE3C2CC7A4}"/>
    <dgm:cxn modelId="{FEAEE998-87F1-4FF2-B327-B30619AA44B2}" type="presOf" srcId="{DB2A0EBB-F738-419A-BEA4-66A5688F0EA7}" destId="{200C7944-57E3-44A0-ACC4-32F750BA3DB6}" srcOrd="0" destOrd="0" presId="urn:microsoft.com/office/officeart/2005/8/layout/list1"/>
    <dgm:cxn modelId="{3EF343B6-D12B-4C3B-A330-7EA2E935A740}" type="presOf" srcId="{BCDC602B-6184-4667-A139-DDACE59DF40A}" destId="{11E76175-F72D-4774-85B1-B5D11B736795}" srcOrd="0" destOrd="0" presId="urn:microsoft.com/office/officeart/2005/8/layout/list1"/>
    <dgm:cxn modelId="{4EED9FBC-8E1C-4155-9A0A-DE0E3F148B9C}" type="presOf" srcId="{A9B54138-0C0B-4B41-AE76-E45327B1386A}" destId="{1C83B8A7-E55A-4A95-9C9B-A2BC7606356D}" srcOrd="1" destOrd="0" presId="urn:microsoft.com/office/officeart/2005/8/layout/list1"/>
    <dgm:cxn modelId="{45ABC0D1-C4C3-454D-A7CB-CC4D360088B6}" type="presOf" srcId="{C7BD12FB-6A55-495A-9BC4-3682C5DC453B}" destId="{E6A0C18A-5207-4A3F-AE2E-C8986783B039}" srcOrd="0" destOrd="0" presId="urn:microsoft.com/office/officeart/2005/8/layout/list1"/>
    <dgm:cxn modelId="{05C3DBD3-4B6E-4341-9B3A-6929B562E690}" type="presOf" srcId="{F4075F3A-4A49-40FA-A063-F65AE5661252}" destId="{37644250-2239-41EF-88FE-BDEC6CDC8369}" srcOrd="1" destOrd="0" presId="urn:microsoft.com/office/officeart/2005/8/layout/list1"/>
    <dgm:cxn modelId="{542901F0-1B6A-49EA-9279-69FD5B722250}" type="presOf" srcId="{E6CD695C-6935-4EB5-99FB-4EC53F4C3810}" destId="{DDF6E055-97DD-47A5-B52B-4D4E9E2EADD0}" srcOrd="0" destOrd="0" presId="urn:microsoft.com/office/officeart/2005/8/layout/list1"/>
    <dgm:cxn modelId="{0CDD70F3-3F71-4EF0-A2E9-662C9FEBA503}" type="presOf" srcId="{CA85910C-841A-4770-8850-B1893A9DF604}" destId="{F4206DCA-C717-4411-832B-33E2421E76FD}" srcOrd="0" destOrd="0" presId="urn:microsoft.com/office/officeart/2005/8/layout/list1"/>
    <dgm:cxn modelId="{4B3949FF-B0EE-46CC-8230-3D4696A1345E}" type="presOf" srcId="{F4075F3A-4A49-40FA-A063-F65AE5661252}" destId="{6AA8D064-8399-420E-8410-AF360DCC13B0}" srcOrd="0" destOrd="0" presId="urn:microsoft.com/office/officeart/2005/8/layout/list1"/>
    <dgm:cxn modelId="{7BF3D06E-8953-4039-82D5-671AB1A7F31F}" type="presParOf" srcId="{F4206DCA-C717-4411-832B-33E2421E76FD}" destId="{5BEF5673-4A6A-48A1-B05B-9E48441BF1B1}" srcOrd="0" destOrd="0" presId="urn:microsoft.com/office/officeart/2005/8/layout/list1"/>
    <dgm:cxn modelId="{4A67B3E9-88AF-4EC5-8280-290E43A4ABBE}" type="presParOf" srcId="{5BEF5673-4A6A-48A1-B05B-9E48441BF1B1}" destId="{B2370C2D-CF9E-4FD6-A020-10EAE92B6680}" srcOrd="0" destOrd="0" presId="urn:microsoft.com/office/officeart/2005/8/layout/list1"/>
    <dgm:cxn modelId="{BCD070F4-CF7C-4365-A1B7-89966690DB0C}" type="presParOf" srcId="{5BEF5673-4A6A-48A1-B05B-9E48441BF1B1}" destId="{1C83B8A7-E55A-4A95-9C9B-A2BC7606356D}" srcOrd="1" destOrd="0" presId="urn:microsoft.com/office/officeart/2005/8/layout/list1"/>
    <dgm:cxn modelId="{D9C69C60-2480-4728-8513-7DECEE364F30}" type="presParOf" srcId="{F4206DCA-C717-4411-832B-33E2421E76FD}" destId="{011F2DE6-CB91-4614-8B49-62B6276AF64B}" srcOrd="1" destOrd="0" presId="urn:microsoft.com/office/officeart/2005/8/layout/list1"/>
    <dgm:cxn modelId="{E3803CAB-9042-4E14-A2EA-1CA3E1DAA745}" type="presParOf" srcId="{F4206DCA-C717-4411-832B-33E2421E76FD}" destId="{BD2F2B25-CDA2-492F-BAE1-6A1579CE9F2F}" srcOrd="2" destOrd="0" presId="urn:microsoft.com/office/officeart/2005/8/layout/list1"/>
    <dgm:cxn modelId="{4AB9A5D6-A9E3-4D37-AB86-26F127E42A37}" type="presParOf" srcId="{F4206DCA-C717-4411-832B-33E2421E76FD}" destId="{9F4CB8D5-F35D-48DD-B4AB-05F655E72361}" srcOrd="3" destOrd="0" presId="urn:microsoft.com/office/officeart/2005/8/layout/list1"/>
    <dgm:cxn modelId="{3DFFAF97-6416-4016-A7DF-1749E4672C9A}" type="presParOf" srcId="{F4206DCA-C717-4411-832B-33E2421E76FD}" destId="{DB145B6F-E7BA-43FD-B507-9D51683B4B18}" srcOrd="4" destOrd="0" presId="urn:microsoft.com/office/officeart/2005/8/layout/list1"/>
    <dgm:cxn modelId="{95DF97C0-CA09-4618-9776-52D705A30B92}" type="presParOf" srcId="{DB145B6F-E7BA-43FD-B507-9D51683B4B18}" destId="{5DAF8B3C-7685-4E39-8586-80AAA06B771A}" srcOrd="0" destOrd="0" presId="urn:microsoft.com/office/officeart/2005/8/layout/list1"/>
    <dgm:cxn modelId="{1CD474D6-1478-458B-9D77-C4DD9F1377AB}" type="presParOf" srcId="{DB145B6F-E7BA-43FD-B507-9D51683B4B18}" destId="{63DF7D70-FA28-4CB5-87C3-68C2218D59D9}" srcOrd="1" destOrd="0" presId="urn:microsoft.com/office/officeart/2005/8/layout/list1"/>
    <dgm:cxn modelId="{A64FDBEB-677B-48BE-9022-77B0E699379B}" type="presParOf" srcId="{F4206DCA-C717-4411-832B-33E2421E76FD}" destId="{C45987DA-4E2A-4D59-B90D-2636DA7D787E}" srcOrd="5" destOrd="0" presId="urn:microsoft.com/office/officeart/2005/8/layout/list1"/>
    <dgm:cxn modelId="{C711040A-50B7-4C8D-A03D-3D04830EAE7E}" type="presParOf" srcId="{F4206DCA-C717-4411-832B-33E2421E76FD}" destId="{C3D4A2DB-AD52-4904-A56F-39717FFF0012}" srcOrd="6" destOrd="0" presId="urn:microsoft.com/office/officeart/2005/8/layout/list1"/>
    <dgm:cxn modelId="{5DD7E88E-9AB1-4779-8D78-8C2392372FD0}" type="presParOf" srcId="{F4206DCA-C717-4411-832B-33E2421E76FD}" destId="{58E9F297-3D5E-4960-855C-FBC3D64A2B5C}" srcOrd="7" destOrd="0" presId="urn:microsoft.com/office/officeart/2005/8/layout/list1"/>
    <dgm:cxn modelId="{553D8A09-28EE-4A15-ACB3-B5C6DC075ED3}" type="presParOf" srcId="{F4206DCA-C717-4411-832B-33E2421E76FD}" destId="{9AC8DCEF-FFE7-4344-8840-88430EE3D49E}" srcOrd="8" destOrd="0" presId="urn:microsoft.com/office/officeart/2005/8/layout/list1"/>
    <dgm:cxn modelId="{4E19AF18-D083-4982-A434-31DCA410095E}" type="presParOf" srcId="{9AC8DCEF-FFE7-4344-8840-88430EE3D49E}" destId="{11E76175-F72D-4774-85B1-B5D11B736795}" srcOrd="0" destOrd="0" presId="urn:microsoft.com/office/officeart/2005/8/layout/list1"/>
    <dgm:cxn modelId="{4BD01524-AC10-4F3E-9E11-8B6A26154A1D}" type="presParOf" srcId="{9AC8DCEF-FFE7-4344-8840-88430EE3D49E}" destId="{223DD7FC-BB63-4487-83F2-E54C0643849F}" srcOrd="1" destOrd="0" presId="urn:microsoft.com/office/officeart/2005/8/layout/list1"/>
    <dgm:cxn modelId="{234C4852-F20A-4979-94C3-D790F1B0A724}" type="presParOf" srcId="{F4206DCA-C717-4411-832B-33E2421E76FD}" destId="{A0039179-0BA9-4A41-8CBF-57747A1A0551}" srcOrd="9" destOrd="0" presId="urn:microsoft.com/office/officeart/2005/8/layout/list1"/>
    <dgm:cxn modelId="{F41AF2BB-597A-44A1-BD07-10B65848CF95}" type="presParOf" srcId="{F4206DCA-C717-4411-832B-33E2421E76FD}" destId="{34868D5B-AE8B-4E00-8715-EF98D4DDE889}" srcOrd="10" destOrd="0" presId="urn:microsoft.com/office/officeart/2005/8/layout/list1"/>
    <dgm:cxn modelId="{BE6B413D-B2EA-41A5-8BCA-D5AAC2EECEA7}" type="presParOf" srcId="{F4206DCA-C717-4411-832B-33E2421E76FD}" destId="{1772B141-9D13-43D3-8680-33EC6A2AC0C6}" srcOrd="11" destOrd="0" presId="urn:microsoft.com/office/officeart/2005/8/layout/list1"/>
    <dgm:cxn modelId="{342B02C6-C627-4142-9780-75BDE97A2794}" type="presParOf" srcId="{F4206DCA-C717-4411-832B-33E2421E76FD}" destId="{3010A21C-1F70-4535-8813-E113D843DD09}" srcOrd="12" destOrd="0" presId="urn:microsoft.com/office/officeart/2005/8/layout/list1"/>
    <dgm:cxn modelId="{6B9D8816-F86A-4A57-B759-518FB24DF7D8}" type="presParOf" srcId="{3010A21C-1F70-4535-8813-E113D843DD09}" destId="{E6A0C18A-5207-4A3F-AE2E-C8986783B039}" srcOrd="0" destOrd="0" presId="urn:microsoft.com/office/officeart/2005/8/layout/list1"/>
    <dgm:cxn modelId="{ABDB3008-DC0E-4562-8A6A-57C839E2B36F}" type="presParOf" srcId="{3010A21C-1F70-4535-8813-E113D843DD09}" destId="{6D914A54-B7F6-4A24-9F6E-4AB6A8A63DE4}" srcOrd="1" destOrd="0" presId="urn:microsoft.com/office/officeart/2005/8/layout/list1"/>
    <dgm:cxn modelId="{5222115B-1C54-42C5-BDCE-FB4D790F0895}" type="presParOf" srcId="{F4206DCA-C717-4411-832B-33E2421E76FD}" destId="{B2C41817-1C03-4D35-A88D-9CF0C1734B43}" srcOrd="13" destOrd="0" presId="urn:microsoft.com/office/officeart/2005/8/layout/list1"/>
    <dgm:cxn modelId="{E30380BC-8CF9-4EF3-ACE9-C470798CFB9D}" type="presParOf" srcId="{F4206DCA-C717-4411-832B-33E2421E76FD}" destId="{DDF6E055-97DD-47A5-B52B-4D4E9E2EADD0}" srcOrd="14" destOrd="0" presId="urn:microsoft.com/office/officeart/2005/8/layout/list1"/>
    <dgm:cxn modelId="{AEFDDC04-73E9-4F53-AB84-16BF478C9BFE}" type="presParOf" srcId="{F4206DCA-C717-4411-832B-33E2421E76FD}" destId="{B1C2B7B9-F992-4FC4-B6DC-B92BF2DC9810}" srcOrd="15" destOrd="0" presId="urn:microsoft.com/office/officeart/2005/8/layout/list1"/>
    <dgm:cxn modelId="{5917E42F-EA7B-4399-B336-1BD8C6BC1AA7}" type="presParOf" srcId="{F4206DCA-C717-4411-832B-33E2421E76FD}" destId="{CB31AA2E-A417-4EB3-9190-7DC6064AD991}" srcOrd="16" destOrd="0" presId="urn:microsoft.com/office/officeart/2005/8/layout/list1"/>
    <dgm:cxn modelId="{D296EC5C-7A93-4294-973D-255F0E367B55}" type="presParOf" srcId="{CB31AA2E-A417-4EB3-9190-7DC6064AD991}" destId="{6AA8D064-8399-420E-8410-AF360DCC13B0}" srcOrd="0" destOrd="0" presId="urn:microsoft.com/office/officeart/2005/8/layout/list1"/>
    <dgm:cxn modelId="{D8B8864C-96D7-4DCC-B628-8D1DE33338A9}" type="presParOf" srcId="{CB31AA2E-A417-4EB3-9190-7DC6064AD991}" destId="{37644250-2239-41EF-88FE-BDEC6CDC8369}" srcOrd="1" destOrd="0" presId="urn:microsoft.com/office/officeart/2005/8/layout/list1"/>
    <dgm:cxn modelId="{4DADEE92-2F53-401B-BF53-2514D1482773}" type="presParOf" srcId="{F4206DCA-C717-4411-832B-33E2421E76FD}" destId="{031BE962-BE0B-42DA-AE58-C230A6BDC320}" srcOrd="17" destOrd="0" presId="urn:microsoft.com/office/officeart/2005/8/layout/list1"/>
    <dgm:cxn modelId="{ECDC9D33-7F21-4A10-AECE-1F6E356A1F1B}" type="presParOf" srcId="{F4206DCA-C717-4411-832B-33E2421E76FD}" destId="{200C7944-57E3-44A0-ACC4-32F750BA3DB6}"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FD129340-CF0F-477F-A459-E8CF5EAE52B1}"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5CF64D29-BC71-47A4-9403-4CD78D2A69F0}">
      <dgm:prSet phldrT="[Text]" custT="1"/>
      <dgm:spPr>
        <a:xfrm>
          <a:off x="7292" y="1676414"/>
          <a:ext cx="2179683" cy="1920846"/>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800">
              <a:solidFill>
                <a:sysClr val="window" lastClr="FFFFFF"/>
              </a:solidFill>
              <a:latin typeface="Calibri" panose="020F0502020204030204"/>
              <a:ea typeface="+mn-ea"/>
              <a:cs typeface="+mn-cs"/>
            </a:rPr>
            <a:t>Fall Externalizing</a:t>
          </a:r>
        </a:p>
      </dgm:t>
    </dgm:pt>
    <dgm:pt modelId="{24AB32FB-F612-4389-8F99-C5A078722030}" type="parTrans" cxnId="{A66C06F4-DA35-4286-8516-8637F6048AF6}">
      <dgm:prSet/>
      <dgm:spPr/>
      <dgm:t>
        <a:bodyPr/>
        <a:lstStyle/>
        <a:p>
          <a:endParaRPr lang="en-US" sz="1800"/>
        </a:p>
      </dgm:t>
    </dgm:pt>
    <dgm:pt modelId="{2978165E-65DD-43BB-9231-9ECCD98F16CA}" type="sibTrans" cxnId="{A66C06F4-DA35-4286-8516-8637F6048AF6}">
      <dgm:prSet custT="1"/>
      <dgm:spPr>
        <a:xfrm>
          <a:off x="2404944" y="2366556"/>
          <a:ext cx="462092" cy="540561"/>
        </a:xfrm>
        <a:prstGeom prst="rightArrow">
          <a:avLst>
            <a:gd name="adj1" fmla="val 60000"/>
            <a:gd name="adj2" fmla="val 50000"/>
          </a:avLst>
        </a:prstGeom>
        <a:solidFill>
          <a:srgbClr val="5B9BD5">
            <a:tint val="60000"/>
            <a:hueOff val="0"/>
            <a:satOff val="0"/>
            <a:lumOff val="0"/>
            <a:alphaOff val="0"/>
          </a:srgbClr>
        </a:solidFill>
        <a:ln>
          <a:noFill/>
        </a:ln>
        <a:effectLst/>
      </dgm:spPr>
      <dgm:t>
        <a:bodyPr/>
        <a:lstStyle/>
        <a:p>
          <a:pPr>
            <a:buNone/>
          </a:pPr>
          <a:endParaRPr lang="en-US" sz="1800">
            <a:solidFill>
              <a:sysClr val="window" lastClr="FFFFFF"/>
            </a:solidFill>
            <a:latin typeface="Calibri" panose="020F0502020204030204"/>
            <a:ea typeface="+mn-ea"/>
            <a:cs typeface="+mn-cs"/>
          </a:endParaRPr>
        </a:p>
      </dgm:t>
    </dgm:pt>
    <dgm:pt modelId="{183C1B73-E93D-4AFA-812D-C8EF3B11E471}">
      <dgm:prSet phldrT="[Text]" custT="1"/>
      <dgm:spPr>
        <a:xfrm>
          <a:off x="3058849" y="1676414"/>
          <a:ext cx="2179683" cy="1920846"/>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800">
              <a:solidFill>
                <a:sysClr val="window" lastClr="FFFFFF"/>
              </a:solidFill>
              <a:latin typeface="Calibri" panose="020F0502020204030204"/>
              <a:ea typeface="+mn-ea"/>
              <a:cs typeface="+mn-cs"/>
            </a:rPr>
            <a:t>Winter</a:t>
          </a:r>
        </a:p>
      </dgm:t>
    </dgm:pt>
    <dgm:pt modelId="{D19D6353-E673-4BB1-B67E-B11E93D60CFC}" type="parTrans" cxnId="{2B4BB541-E96E-4E63-931D-CB8BD96EB490}">
      <dgm:prSet/>
      <dgm:spPr/>
      <dgm:t>
        <a:bodyPr/>
        <a:lstStyle/>
        <a:p>
          <a:endParaRPr lang="en-US" sz="1800"/>
        </a:p>
      </dgm:t>
    </dgm:pt>
    <dgm:pt modelId="{B87B560E-133A-44D1-8F98-E97480469CF7}" type="sibTrans" cxnId="{2B4BB541-E96E-4E63-931D-CB8BD96EB490}">
      <dgm:prSet custT="1"/>
      <dgm:spPr>
        <a:xfrm>
          <a:off x="5456501" y="2366556"/>
          <a:ext cx="462092" cy="540561"/>
        </a:xfrm>
        <a:prstGeom prst="rightArrow">
          <a:avLst>
            <a:gd name="adj1" fmla="val 60000"/>
            <a:gd name="adj2" fmla="val 50000"/>
          </a:avLst>
        </a:prstGeom>
        <a:solidFill>
          <a:srgbClr val="5B9BD5">
            <a:tint val="60000"/>
            <a:hueOff val="0"/>
            <a:satOff val="0"/>
            <a:lumOff val="0"/>
            <a:alphaOff val="0"/>
          </a:srgbClr>
        </a:solidFill>
        <a:ln>
          <a:noFill/>
        </a:ln>
        <a:effectLst/>
      </dgm:spPr>
      <dgm:t>
        <a:bodyPr/>
        <a:lstStyle/>
        <a:p>
          <a:pPr>
            <a:buNone/>
          </a:pPr>
          <a:endParaRPr lang="en-US" sz="1800">
            <a:solidFill>
              <a:sysClr val="window" lastClr="FFFFFF"/>
            </a:solidFill>
            <a:latin typeface="Calibri" panose="020F0502020204030204"/>
            <a:ea typeface="+mn-ea"/>
            <a:cs typeface="+mn-cs"/>
          </a:endParaRPr>
        </a:p>
      </dgm:t>
    </dgm:pt>
    <dgm:pt modelId="{522F6D46-D52A-4BEE-8FEA-A3FFD210D3C8}">
      <dgm:prSet phldrT="[Text]" custT="1"/>
      <dgm:spPr>
        <a:xfrm>
          <a:off x="6110406" y="1676414"/>
          <a:ext cx="2179683" cy="1920846"/>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800">
              <a:solidFill>
                <a:sysClr val="window" lastClr="FFFFFF"/>
              </a:solidFill>
              <a:latin typeface="Calibri" panose="020F0502020204030204"/>
              <a:ea typeface="+mn-ea"/>
              <a:cs typeface="+mn-cs"/>
            </a:rPr>
            <a:t>Spring</a:t>
          </a:r>
        </a:p>
        <a:p>
          <a:pPr>
            <a:buNone/>
          </a:pPr>
          <a:r>
            <a:rPr lang="en-US" sz="1800">
              <a:solidFill>
                <a:sysClr val="window" lastClr="FFFFFF"/>
              </a:solidFill>
              <a:latin typeface="Calibri" panose="020F0502020204030204"/>
              <a:ea typeface="+mn-ea"/>
              <a:cs typeface="+mn-cs"/>
            </a:rPr>
            <a:t>ORF </a:t>
          </a:r>
        </a:p>
        <a:p>
          <a:pPr>
            <a:buNone/>
          </a:pPr>
          <a:r>
            <a:rPr lang="en-US" sz="1800">
              <a:solidFill>
                <a:sysClr val="window" lastClr="FFFFFF"/>
              </a:solidFill>
              <a:latin typeface="Calibri" panose="020F0502020204030204"/>
              <a:ea typeface="+mn-ea"/>
              <a:cs typeface="+mn-cs"/>
            </a:rPr>
            <a:t>MAP Reading</a:t>
          </a:r>
        </a:p>
        <a:p>
          <a:pPr>
            <a:buNone/>
          </a:pPr>
          <a:r>
            <a:rPr lang="en-US" sz="1800">
              <a:solidFill>
                <a:sysClr val="window" lastClr="FFFFFF"/>
              </a:solidFill>
              <a:latin typeface="Calibri" panose="020F0502020204030204"/>
              <a:ea typeface="+mn-ea"/>
              <a:cs typeface="+mn-cs"/>
            </a:rPr>
            <a:t>Nurse Visit</a:t>
          </a:r>
        </a:p>
        <a:p>
          <a:pPr>
            <a:buNone/>
          </a:pPr>
          <a:r>
            <a:rPr lang="en-US" sz="1800">
              <a:solidFill>
                <a:sysClr val="window" lastClr="FFFFFF"/>
              </a:solidFill>
              <a:latin typeface="Calibri" panose="020F0502020204030204"/>
              <a:ea typeface="+mn-ea"/>
              <a:cs typeface="+mn-cs"/>
            </a:rPr>
            <a:t>Suspensions</a:t>
          </a:r>
        </a:p>
      </dgm:t>
    </dgm:pt>
    <dgm:pt modelId="{12A5F743-5D61-470F-87B3-08BADD9CBA42}" type="parTrans" cxnId="{F996855A-BC04-480D-88FB-2FE8F8E734F4}">
      <dgm:prSet/>
      <dgm:spPr/>
      <dgm:t>
        <a:bodyPr/>
        <a:lstStyle/>
        <a:p>
          <a:endParaRPr lang="en-US" sz="1800"/>
        </a:p>
      </dgm:t>
    </dgm:pt>
    <dgm:pt modelId="{795DC735-050D-47F3-866D-2D8DCED42FBE}" type="sibTrans" cxnId="{F996855A-BC04-480D-88FB-2FE8F8E734F4}">
      <dgm:prSet/>
      <dgm:spPr/>
      <dgm:t>
        <a:bodyPr/>
        <a:lstStyle/>
        <a:p>
          <a:endParaRPr lang="en-US" sz="1800"/>
        </a:p>
      </dgm:t>
    </dgm:pt>
    <dgm:pt modelId="{3B903C97-9512-4A8F-BBEF-2C1A5028C97F}" type="pres">
      <dgm:prSet presAssocID="{FD129340-CF0F-477F-A459-E8CF5EAE52B1}" presName="Name0" presStyleCnt="0">
        <dgm:presLayoutVars>
          <dgm:dir/>
          <dgm:resizeHandles val="exact"/>
        </dgm:presLayoutVars>
      </dgm:prSet>
      <dgm:spPr/>
    </dgm:pt>
    <dgm:pt modelId="{B4203C09-C91D-4B05-AE9C-74BD9F619BFF}" type="pres">
      <dgm:prSet presAssocID="{5CF64D29-BC71-47A4-9403-4CD78D2A69F0}" presName="node" presStyleLbl="node1" presStyleIdx="0" presStyleCnt="3">
        <dgm:presLayoutVars>
          <dgm:bulletEnabled val="1"/>
        </dgm:presLayoutVars>
      </dgm:prSet>
      <dgm:spPr/>
    </dgm:pt>
    <dgm:pt modelId="{4076A3E5-BAA9-4E10-9A81-88B8ED6592DF}" type="pres">
      <dgm:prSet presAssocID="{2978165E-65DD-43BB-9231-9ECCD98F16CA}" presName="sibTrans" presStyleLbl="sibTrans2D1" presStyleIdx="0" presStyleCnt="2"/>
      <dgm:spPr/>
    </dgm:pt>
    <dgm:pt modelId="{86389679-1C11-4F84-AA04-DC3D04336B2A}" type="pres">
      <dgm:prSet presAssocID="{2978165E-65DD-43BB-9231-9ECCD98F16CA}" presName="connectorText" presStyleLbl="sibTrans2D1" presStyleIdx="0" presStyleCnt="2"/>
      <dgm:spPr/>
    </dgm:pt>
    <dgm:pt modelId="{C8B629C0-6360-449F-95D1-5959B959F4B8}" type="pres">
      <dgm:prSet presAssocID="{183C1B73-E93D-4AFA-812D-C8EF3B11E471}" presName="node" presStyleLbl="node1" presStyleIdx="1" presStyleCnt="3">
        <dgm:presLayoutVars>
          <dgm:bulletEnabled val="1"/>
        </dgm:presLayoutVars>
      </dgm:prSet>
      <dgm:spPr/>
    </dgm:pt>
    <dgm:pt modelId="{1CD882D0-A02C-4BAD-92CD-44D3AB237FFF}" type="pres">
      <dgm:prSet presAssocID="{B87B560E-133A-44D1-8F98-E97480469CF7}" presName="sibTrans" presStyleLbl="sibTrans2D1" presStyleIdx="1" presStyleCnt="2"/>
      <dgm:spPr/>
    </dgm:pt>
    <dgm:pt modelId="{85194A65-8F04-4DAE-BE25-E5F105AB2591}" type="pres">
      <dgm:prSet presAssocID="{B87B560E-133A-44D1-8F98-E97480469CF7}" presName="connectorText" presStyleLbl="sibTrans2D1" presStyleIdx="1" presStyleCnt="2"/>
      <dgm:spPr/>
    </dgm:pt>
    <dgm:pt modelId="{17243E6C-4922-4C3F-94D7-D2BF1CFD7CE8}" type="pres">
      <dgm:prSet presAssocID="{522F6D46-D52A-4BEE-8FEA-A3FFD210D3C8}" presName="node" presStyleLbl="node1" presStyleIdx="2" presStyleCnt="3">
        <dgm:presLayoutVars>
          <dgm:bulletEnabled val="1"/>
        </dgm:presLayoutVars>
      </dgm:prSet>
      <dgm:spPr/>
    </dgm:pt>
  </dgm:ptLst>
  <dgm:cxnLst>
    <dgm:cxn modelId="{8E3B7900-0D09-4840-B497-CCCCC1484212}" type="presOf" srcId="{FD129340-CF0F-477F-A459-E8CF5EAE52B1}" destId="{3B903C97-9512-4A8F-BBEF-2C1A5028C97F}" srcOrd="0" destOrd="0" presId="urn:microsoft.com/office/officeart/2005/8/layout/process1"/>
    <dgm:cxn modelId="{2B4BB541-E96E-4E63-931D-CB8BD96EB490}" srcId="{FD129340-CF0F-477F-A459-E8CF5EAE52B1}" destId="{183C1B73-E93D-4AFA-812D-C8EF3B11E471}" srcOrd="1" destOrd="0" parTransId="{D19D6353-E673-4BB1-B67E-B11E93D60CFC}" sibTransId="{B87B560E-133A-44D1-8F98-E97480469CF7}"/>
    <dgm:cxn modelId="{885BC266-9055-4016-8608-736496A25202}" type="presOf" srcId="{183C1B73-E93D-4AFA-812D-C8EF3B11E471}" destId="{C8B629C0-6360-449F-95D1-5959B959F4B8}" srcOrd="0" destOrd="0" presId="urn:microsoft.com/office/officeart/2005/8/layout/process1"/>
    <dgm:cxn modelId="{92DF747A-6931-464A-9431-B2688281FE14}" type="presOf" srcId="{5CF64D29-BC71-47A4-9403-4CD78D2A69F0}" destId="{B4203C09-C91D-4B05-AE9C-74BD9F619BFF}" srcOrd="0" destOrd="0" presId="urn:microsoft.com/office/officeart/2005/8/layout/process1"/>
    <dgm:cxn modelId="{F996855A-BC04-480D-88FB-2FE8F8E734F4}" srcId="{FD129340-CF0F-477F-A459-E8CF5EAE52B1}" destId="{522F6D46-D52A-4BEE-8FEA-A3FFD210D3C8}" srcOrd="2" destOrd="0" parTransId="{12A5F743-5D61-470F-87B3-08BADD9CBA42}" sibTransId="{795DC735-050D-47F3-866D-2D8DCED42FBE}"/>
    <dgm:cxn modelId="{7ED6C4AE-ECEF-4AD8-938C-43F48E686CAB}" type="presOf" srcId="{522F6D46-D52A-4BEE-8FEA-A3FFD210D3C8}" destId="{17243E6C-4922-4C3F-94D7-D2BF1CFD7CE8}" srcOrd="0" destOrd="0" presId="urn:microsoft.com/office/officeart/2005/8/layout/process1"/>
    <dgm:cxn modelId="{EAB640C9-95E8-46DB-B18F-463794AD677B}" type="presOf" srcId="{B87B560E-133A-44D1-8F98-E97480469CF7}" destId="{1CD882D0-A02C-4BAD-92CD-44D3AB237FFF}" srcOrd="0" destOrd="0" presId="urn:microsoft.com/office/officeart/2005/8/layout/process1"/>
    <dgm:cxn modelId="{323382E5-67AC-44C9-A3A4-5856C864B8CA}" type="presOf" srcId="{2978165E-65DD-43BB-9231-9ECCD98F16CA}" destId="{4076A3E5-BAA9-4E10-9A81-88B8ED6592DF}" srcOrd="0" destOrd="0" presId="urn:microsoft.com/office/officeart/2005/8/layout/process1"/>
    <dgm:cxn modelId="{16450DE8-677C-45AC-B827-EB4559404070}" type="presOf" srcId="{2978165E-65DD-43BB-9231-9ECCD98F16CA}" destId="{86389679-1C11-4F84-AA04-DC3D04336B2A}" srcOrd="1" destOrd="0" presId="urn:microsoft.com/office/officeart/2005/8/layout/process1"/>
    <dgm:cxn modelId="{1CCF0DF1-E6DF-43FD-9C80-F50A98E4A26C}" type="presOf" srcId="{B87B560E-133A-44D1-8F98-E97480469CF7}" destId="{85194A65-8F04-4DAE-BE25-E5F105AB2591}" srcOrd="1" destOrd="0" presId="urn:microsoft.com/office/officeart/2005/8/layout/process1"/>
    <dgm:cxn modelId="{A66C06F4-DA35-4286-8516-8637F6048AF6}" srcId="{FD129340-CF0F-477F-A459-E8CF5EAE52B1}" destId="{5CF64D29-BC71-47A4-9403-4CD78D2A69F0}" srcOrd="0" destOrd="0" parTransId="{24AB32FB-F612-4389-8F99-C5A078722030}" sibTransId="{2978165E-65DD-43BB-9231-9ECCD98F16CA}"/>
    <dgm:cxn modelId="{DA78FF62-A4FF-4544-97A3-4325CB8ED627}" type="presParOf" srcId="{3B903C97-9512-4A8F-BBEF-2C1A5028C97F}" destId="{B4203C09-C91D-4B05-AE9C-74BD9F619BFF}" srcOrd="0" destOrd="0" presId="urn:microsoft.com/office/officeart/2005/8/layout/process1"/>
    <dgm:cxn modelId="{612446C8-D0FE-4D81-99BE-0A72B13FFF34}" type="presParOf" srcId="{3B903C97-9512-4A8F-BBEF-2C1A5028C97F}" destId="{4076A3E5-BAA9-4E10-9A81-88B8ED6592DF}" srcOrd="1" destOrd="0" presId="urn:microsoft.com/office/officeart/2005/8/layout/process1"/>
    <dgm:cxn modelId="{BAE692CF-FEE8-4613-8362-64B3B690DB6A}" type="presParOf" srcId="{4076A3E5-BAA9-4E10-9A81-88B8ED6592DF}" destId="{86389679-1C11-4F84-AA04-DC3D04336B2A}" srcOrd="0" destOrd="0" presId="urn:microsoft.com/office/officeart/2005/8/layout/process1"/>
    <dgm:cxn modelId="{0496ED73-9EEA-44E0-8B22-8BDD5DDD4AAC}" type="presParOf" srcId="{3B903C97-9512-4A8F-BBEF-2C1A5028C97F}" destId="{C8B629C0-6360-449F-95D1-5959B959F4B8}" srcOrd="2" destOrd="0" presId="urn:microsoft.com/office/officeart/2005/8/layout/process1"/>
    <dgm:cxn modelId="{21B85E18-CB19-4748-B20A-3DC4FDF50F81}" type="presParOf" srcId="{3B903C97-9512-4A8F-BBEF-2C1A5028C97F}" destId="{1CD882D0-A02C-4BAD-92CD-44D3AB237FFF}" srcOrd="3" destOrd="0" presId="urn:microsoft.com/office/officeart/2005/8/layout/process1"/>
    <dgm:cxn modelId="{788B1D5D-5C8D-44B4-AF04-7D9A852D58E0}" type="presParOf" srcId="{1CD882D0-A02C-4BAD-92CD-44D3AB237FFF}" destId="{85194A65-8F04-4DAE-BE25-E5F105AB2591}" srcOrd="0" destOrd="0" presId="urn:microsoft.com/office/officeart/2005/8/layout/process1"/>
    <dgm:cxn modelId="{C7727BC4-E125-44E1-B1A3-A60BAF9027D7}" type="presParOf" srcId="{3B903C97-9512-4A8F-BBEF-2C1A5028C97F}" destId="{17243E6C-4922-4C3F-94D7-D2BF1CFD7CE8}"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FD129340-CF0F-477F-A459-E8CF5EAE52B1}"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5CF64D29-BC71-47A4-9403-4CD78D2A69F0}">
      <dgm:prSet phldrT="[Text]"/>
      <dgm:spPr>
        <a:xfrm>
          <a:off x="7292" y="1492503"/>
          <a:ext cx="2179683" cy="2288667"/>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Fall Externalizing</a:t>
          </a:r>
        </a:p>
      </dgm:t>
    </dgm:pt>
    <dgm:pt modelId="{24AB32FB-F612-4389-8F99-C5A078722030}" type="parTrans" cxnId="{A66C06F4-DA35-4286-8516-8637F6048AF6}">
      <dgm:prSet/>
      <dgm:spPr/>
      <dgm:t>
        <a:bodyPr/>
        <a:lstStyle/>
        <a:p>
          <a:endParaRPr lang="en-US"/>
        </a:p>
      </dgm:t>
    </dgm:pt>
    <dgm:pt modelId="{2978165E-65DD-43BB-9231-9ECCD98F16CA}" type="sibTrans" cxnId="{A66C06F4-DA35-4286-8516-8637F6048AF6}">
      <dgm:prSet/>
      <dgm:spPr>
        <a:xfrm>
          <a:off x="2404944" y="2366556"/>
          <a:ext cx="462092" cy="540561"/>
        </a:xfrm>
        <a:prstGeom prst="rightArrow">
          <a:avLst>
            <a:gd name="adj1" fmla="val 60000"/>
            <a:gd name="adj2" fmla="val 50000"/>
          </a:avLst>
        </a:prstGeom>
        <a:solidFill>
          <a:srgbClr val="5B9BD5">
            <a:tint val="60000"/>
            <a:hueOff val="0"/>
            <a:satOff val="0"/>
            <a:lumOff val="0"/>
            <a:alphaOff val="0"/>
          </a:srgbClr>
        </a:solidFill>
        <a:ln>
          <a:noFill/>
        </a:ln>
        <a:effectLst/>
      </dgm:spPr>
      <dgm:t>
        <a:bodyPr/>
        <a:lstStyle/>
        <a:p>
          <a:pPr>
            <a:buNone/>
          </a:pPr>
          <a:endParaRPr lang="en-US">
            <a:solidFill>
              <a:sysClr val="window" lastClr="FFFFFF"/>
            </a:solidFill>
            <a:latin typeface="Calibri" panose="020F0502020204030204"/>
            <a:ea typeface="+mn-ea"/>
            <a:cs typeface="+mn-cs"/>
          </a:endParaRPr>
        </a:p>
      </dgm:t>
    </dgm:pt>
    <dgm:pt modelId="{183C1B73-E93D-4AFA-812D-C8EF3B11E471}">
      <dgm:prSet phldrT="[Text]"/>
      <dgm:spPr>
        <a:xfrm>
          <a:off x="3058849" y="1492503"/>
          <a:ext cx="2179683" cy="2288667"/>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Winter</a:t>
          </a:r>
        </a:p>
      </dgm:t>
    </dgm:pt>
    <dgm:pt modelId="{D19D6353-E673-4BB1-B67E-B11E93D60CFC}" type="parTrans" cxnId="{2B4BB541-E96E-4E63-931D-CB8BD96EB490}">
      <dgm:prSet/>
      <dgm:spPr/>
      <dgm:t>
        <a:bodyPr/>
        <a:lstStyle/>
        <a:p>
          <a:endParaRPr lang="en-US"/>
        </a:p>
      </dgm:t>
    </dgm:pt>
    <dgm:pt modelId="{B87B560E-133A-44D1-8F98-E97480469CF7}" type="sibTrans" cxnId="{2B4BB541-E96E-4E63-931D-CB8BD96EB490}">
      <dgm:prSet/>
      <dgm:spPr>
        <a:xfrm>
          <a:off x="5456501" y="2366556"/>
          <a:ext cx="462092" cy="540561"/>
        </a:xfrm>
        <a:prstGeom prst="rightArrow">
          <a:avLst>
            <a:gd name="adj1" fmla="val 60000"/>
            <a:gd name="adj2" fmla="val 50000"/>
          </a:avLst>
        </a:prstGeom>
        <a:solidFill>
          <a:srgbClr val="5B9BD5">
            <a:tint val="60000"/>
            <a:hueOff val="0"/>
            <a:satOff val="0"/>
            <a:lumOff val="0"/>
            <a:alphaOff val="0"/>
          </a:srgbClr>
        </a:solidFill>
        <a:ln>
          <a:noFill/>
        </a:ln>
        <a:effectLst/>
      </dgm:spPr>
      <dgm:t>
        <a:bodyPr/>
        <a:lstStyle/>
        <a:p>
          <a:pPr>
            <a:buNone/>
          </a:pPr>
          <a:endParaRPr lang="en-US">
            <a:solidFill>
              <a:sysClr val="window" lastClr="FFFFFF"/>
            </a:solidFill>
            <a:latin typeface="Calibri" panose="020F0502020204030204"/>
            <a:ea typeface="+mn-ea"/>
            <a:cs typeface="+mn-cs"/>
          </a:endParaRPr>
        </a:p>
      </dgm:t>
    </dgm:pt>
    <dgm:pt modelId="{522F6D46-D52A-4BEE-8FEA-A3FFD210D3C8}">
      <dgm:prSet phldrT="[Text]"/>
      <dgm:spPr>
        <a:xfrm>
          <a:off x="6110406" y="1492503"/>
          <a:ext cx="2179683" cy="2288667"/>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Spring</a:t>
          </a:r>
        </a:p>
        <a:p>
          <a:pPr>
            <a:buNone/>
          </a:pPr>
          <a:r>
            <a:rPr lang="en-US">
              <a:solidFill>
                <a:sysClr val="window" lastClr="FFFFFF"/>
              </a:solidFill>
              <a:latin typeface="Calibri" panose="020F0502020204030204"/>
              <a:ea typeface="+mn-ea"/>
              <a:cs typeface="+mn-cs"/>
            </a:rPr>
            <a:t>GPA</a:t>
          </a:r>
        </a:p>
        <a:p>
          <a:pPr>
            <a:buNone/>
          </a:pPr>
          <a:r>
            <a:rPr lang="en-US">
              <a:solidFill>
                <a:sysClr val="window" lastClr="FFFFFF"/>
              </a:solidFill>
              <a:latin typeface="Calibri" panose="020F0502020204030204"/>
              <a:ea typeface="+mn-ea"/>
              <a:cs typeface="+mn-cs"/>
            </a:rPr>
            <a:t>Course Failures</a:t>
          </a:r>
        </a:p>
        <a:p>
          <a:pPr>
            <a:buNone/>
          </a:pPr>
          <a:r>
            <a:rPr lang="en-US">
              <a:solidFill>
                <a:sysClr val="window" lastClr="FFFFFF"/>
              </a:solidFill>
              <a:latin typeface="Calibri" panose="020F0502020204030204"/>
              <a:ea typeface="+mn-ea"/>
              <a:cs typeface="+mn-cs"/>
            </a:rPr>
            <a:t>Nurse Visit*</a:t>
          </a:r>
        </a:p>
        <a:p>
          <a:pPr>
            <a:buNone/>
          </a:pPr>
          <a:r>
            <a:rPr lang="en-US">
              <a:solidFill>
                <a:sysClr val="window" lastClr="FFFFFF"/>
              </a:solidFill>
              <a:latin typeface="Calibri" panose="020F0502020204030204"/>
              <a:ea typeface="+mn-ea"/>
              <a:cs typeface="+mn-cs"/>
            </a:rPr>
            <a:t>ODR</a:t>
          </a:r>
        </a:p>
        <a:p>
          <a:pPr>
            <a:buNone/>
          </a:pPr>
          <a:r>
            <a:rPr lang="en-US">
              <a:solidFill>
                <a:sysClr val="window" lastClr="FFFFFF"/>
              </a:solidFill>
              <a:latin typeface="Calibri" panose="020F0502020204030204"/>
              <a:ea typeface="+mn-ea"/>
              <a:cs typeface="+mn-cs"/>
            </a:rPr>
            <a:t>Suspensions</a:t>
          </a:r>
        </a:p>
      </dgm:t>
    </dgm:pt>
    <dgm:pt modelId="{12A5F743-5D61-470F-87B3-08BADD9CBA42}" type="parTrans" cxnId="{F996855A-BC04-480D-88FB-2FE8F8E734F4}">
      <dgm:prSet/>
      <dgm:spPr/>
      <dgm:t>
        <a:bodyPr/>
        <a:lstStyle/>
        <a:p>
          <a:endParaRPr lang="en-US"/>
        </a:p>
      </dgm:t>
    </dgm:pt>
    <dgm:pt modelId="{795DC735-050D-47F3-866D-2D8DCED42FBE}" type="sibTrans" cxnId="{F996855A-BC04-480D-88FB-2FE8F8E734F4}">
      <dgm:prSet/>
      <dgm:spPr/>
      <dgm:t>
        <a:bodyPr/>
        <a:lstStyle/>
        <a:p>
          <a:endParaRPr lang="en-US"/>
        </a:p>
      </dgm:t>
    </dgm:pt>
    <dgm:pt modelId="{3B903C97-9512-4A8F-BBEF-2C1A5028C97F}" type="pres">
      <dgm:prSet presAssocID="{FD129340-CF0F-477F-A459-E8CF5EAE52B1}" presName="Name0" presStyleCnt="0">
        <dgm:presLayoutVars>
          <dgm:dir/>
          <dgm:resizeHandles val="exact"/>
        </dgm:presLayoutVars>
      </dgm:prSet>
      <dgm:spPr/>
    </dgm:pt>
    <dgm:pt modelId="{B4203C09-C91D-4B05-AE9C-74BD9F619BFF}" type="pres">
      <dgm:prSet presAssocID="{5CF64D29-BC71-47A4-9403-4CD78D2A69F0}" presName="node" presStyleLbl="node1" presStyleIdx="0" presStyleCnt="3">
        <dgm:presLayoutVars>
          <dgm:bulletEnabled val="1"/>
        </dgm:presLayoutVars>
      </dgm:prSet>
      <dgm:spPr/>
    </dgm:pt>
    <dgm:pt modelId="{4076A3E5-BAA9-4E10-9A81-88B8ED6592DF}" type="pres">
      <dgm:prSet presAssocID="{2978165E-65DD-43BB-9231-9ECCD98F16CA}" presName="sibTrans" presStyleLbl="sibTrans2D1" presStyleIdx="0" presStyleCnt="2"/>
      <dgm:spPr/>
    </dgm:pt>
    <dgm:pt modelId="{86389679-1C11-4F84-AA04-DC3D04336B2A}" type="pres">
      <dgm:prSet presAssocID="{2978165E-65DD-43BB-9231-9ECCD98F16CA}" presName="connectorText" presStyleLbl="sibTrans2D1" presStyleIdx="0" presStyleCnt="2"/>
      <dgm:spPr/>
    </dgm:pt>
    <dgm:pt modelId="{C8B629C0-6360-449F-95D1-5959B959F4B8}" type="pres">
      <dgm:prSet presAssocID="{183C1B73-E93D-4AFA-812D-C8EF3B11E471}" presName="node" presStyleLbl="node1" presStyleIdx="1" presStyleCnt="3">
        <dgm:presLayoutVars>
          <dgm:bulletEnabled val="1"/>
        </dgm:presLayoutVars>
      </dgm:prSet>
      <dgm:spPr/>
    </dgm:pt>
    <dgm:pt modelId="{1CD882D0-A02C-4BAD-92CD-44D3AB237FFF}" type="pres">
      <dgm:prSet presAssocID="{B87B560E-133A-44D1-8F98-E97480469CF7}" presName="sibTrans" presStyleLbl="sibTrans2D1" presStyleIdx="1" presStyleCnt="2"/>
      <dgm:spPr/>
    </dgm:pt>
    <dgm:pt modelId="{85194A65-8F04-4DAE-BE25-E5F105AB2591}" type="pres">
      <dgm:prSet presAssocID="{B87B560E-133A-44D1-8F98-E97480469CF7}" presName="connectorText" presStyleLbl="sibTrans2D1" presStyleIdx="1" presStyleCnt="2"/>
      <dgm:spPr/>
    </dgm:pt>
    <dgm:pt modelId="{17243E6C-4922-4C3F-94D7-D2BF1CFD7CE8}" type="pres">
      <dgm:prSet presAssocID="{522F6D46-D52A-4BEE-8FEA-A3FFD210D3C8}" presName="node" presStyleLbl="node1" presStyleIdx="2" presStyleCnt="3">
        <dgm:presLayoutVars>
          <dgm:bulletEnabled val="1"/>
        </dgm:presLayoutVars>
      </dgm:prSet>
      <dgm:spPr/>
    </dgm:pt>
  </dgm:ptLst>
  <dgm:cxnLst>
    <dgm:cxn modelId="{8E3B7900-0D09-4840-B497-CCCCC1484212}" type="presOf" srcId="{FD129340-CF0F-477F-A459-E8CF5EAE52B1}" destId="{3B903C97-9512-4A8F-BBEF-2C1A5028C97F}" srcOrd="0" destOrd="0" presId="urn:microsoft.com/office/officeart/2005/8/layout/process1"/>
    <dgm:cxn modelId="{2B4BB541-E96E-4E63-931D-CB8BD96EB490}" srcId="{FD129340-CF0F-477F-A459-E8CF5EAE52B1}" destId="{183C1B73-E93D-4AFA-812D-C8EF3B11E471}" srcOrd="1" destOrd="0" parTransId="{D19D6353-E673-4BB1-B67E-B11E93D60CFC}" sibTransId="{B87B560E-133A-44D1-8F98-E97480469CF7}"/>
    <dgm:cxn modelId="{885BC266-9055-4016-8608-736496A25202}" type="presOf" srcId="{183C1B73-E93D-4AFA-812D-C8EF3B11E471}" destId="{C8B629C0-6360-449F-95D1-5959B959F4B8}" srcOrd="0" destOrd="0" presId="urn:microsoft.com/office/officeart/2005/8/layout/process1"/>
    <dgm:cxn modelId="{92DF747A-6931-464A-9431-B2688281FE14}" type="presOf" srcId="{5CF64D29-BC71-47A4-9403-4CD78D2A69F0}" destId="{B4203C09-C91D-4B05-AE9C-74BD9F619BFF}" srcOrd="0" destOrd="0" presId="urn:microsoft.com/office/officeart/2005/8/layout/process1"/>
    <dgm:cxn modelId="{F996855A-BC04-480D-88FB-2FE8F8E734F4}" srcId="{FD129340-CF0F-477F-A459-E8CF5EAE52B1}" destId="{522F6D46-D52A-4BEE-8FEA-A3FFD210D3C8}" srcOrd="2" destOrd="0" parTransId="{12A5F743-5D61-470F-87B3-08BADD9CBA42}" sibTransId="{795DC735-050D-47F3-866D-2D8DCED42FBE}"/>
    <dgm:cxn modelId="{7ED6C4AE-ECEF-4AD8-938C-43F48E686CAB}" type="presOf" srcId="{522F6D46-D52A-4BEE-8FEA-A3FFD210D3C8}" destId="{17243E6C-4922-4C3F-94D7-D2BF1CFD7CE8}" srcOrd="0" destOrd="0" presId="urn:microsoft.com/office/officeart/2005/8/layout/process1"/>
    <dgm:cxn modelId="{EAB640C9-95E8-46DB-B18F-463794AD677B}" type="presOf" srcId="{B87B560E-133A-44D1-8F98-E97480469CF7}" destId="{1CD882D0-A02C-4BAD-92CD-44D3AB237FFF}" srcOrd="0" destOrd="0" presId="urn:microsoft.com/office/officeart/2005/8/layout/process1"/>
    <dgm:cxn modelId="{323382E5-67AC-44C9-A3A4-5856C864B8CA}" type="presOf" srcId="{2978165E-65DD-43BB-9231-9ECCD98F16CA}" destId="{4076A3E5-BAA9-4E10-9A81-88B8ED6592DF}" srcOrd="0" destOrd="0" presId="urn:microsoft.com/office/officeart/2005/8/layout/process1"/>
    <dgm:cxn modelId="{16450DE8-677C-45AC-B827-EB4559404070}" type="presOf" srcId="{2978165E-65DD-43BB-9231-9ECCD98F16CA}" destId="{86389679-1C11-4F84-AA04-DC3D04336B2A}" srcOrd="1" destOrd="0" presId="urn:microsoft.com/office/officeart/2005/8/layout/process1"/>
    <dgm:cxn modelId="{1CCF0DF1-E6DF-43FD-9C80-F50A98E4A26C}" type="presOf" srcId="{B87B560E-133A-44D1-8F98-E97480469CF7}" destId="{85194A65-8F04-4DAE-BE25-E5F105AB2591}" srcOrd="1" destOrd="0" presId="urn:microsoft.com/office/officeart/2005/8/layout/process1"/>
    <dgm:cxn modelId="{A66C06F4-DA35-4286-8516-8637F6048AF6}" srcId="{FD129340-CF0F-477F-A459-E8CF5EAE52B1}" destId="{5CF64D29-BC71-47A4-9403-4CD78D2A69F0}" srcOrd="0" destOrd="0" parTransId="{24AB32FB-F612-4389-8F99-C5A078722030}" sibTransId="{2978165E-65DD-43BB-9231-9ECCD98F16CA}"/>
    <dgm:cxn modelId="{DA78FF62-A4FF-4544-97A3-4325CB8ED627}" type="presParOf" srcId="{3B903C97-9512-4A8F-BBEF-2C1A5028C97F}" destId="{B4203C09-C91D-4B05-AE9C-74BD9F619BFF}" srcOrd="0" destOrd="0" presId="urn:microsoft.com/office/officeart/2005/8/layout/process1"/>
    <dgm:cxn modelId="{612446C8-D0FE-4D81-99BE-0A72B13FFF34}" type="presParOf" srcId="{3B903C97-9512-4A8F-BBEF-2C1A5028C97F}" destId="{4076A3E5-BAA9-4E10-9A81-88B8ED6592DF}" srcOrd="1" destOrd="0" presId="urn:microsoft.com/office/officeart/2005/8/layout/process1"/>
    <dgm:cxn modelId="{BAE692CF-FEE8-4613-8362-64B3B690DB6A}" type="presParOf" srcId="{4076A3E5-BAA9-4E10-9A81-88B8ED6592DF}" destId="{86389679-1C11-4F84-AA04-DC3D04336B2A}" srcOrd="0" destOrd="0" presId="urn:microsoft.com/office/officeart/2005/8/layout/process1"/>
    <dgm:cxn modelId="{0496ED73-9EEA-44E0-8B22-8BDD5DDD4AAC}" type="presParOf" srcId="{3B903C97-9512-4A8F-BBEF-2C1A5028C97F}" destId="{C8B629C0-6360-449F-95D1-5959B959F4B8}" srcOrd="2" destOrd="0" presId="urn:microsoft.com/office/officeart/2005/8/layout/process1"/>
    <dgm:cxn modelId="{21B85E18-CB19-4748-B20A-3DC4FDF50F81}" type="presParOf" srcId="{3B903C97-9512-4A8F-BBEF-2C1A5028C97F}" destId="{1CD882D0-A02C-4BAD-92CD-44D3AB237FFF}" srcOrd="3" destOrd="0" presId="urn:microsoft.com/office/officeart/2005/8/layout/process1"/>
    <dgm:cxn modelId="{788B1D5D-5C8D-44B4-AF04-7D9A852D58E0}" type="presParOf" srcId="{1CD882D0-A02C-4BAD-92CD-44D3AB237FFF}" destId="{85194A65-8F04-4DAE-BE25-E5F105AB2591}" srcOrd="0" destOrd="0" presId="urn:microsoft.com/office/officeart/2005/8/layout/process1"/>
    <dgm:cxn modelId="{C7727BC4-E125-44E1-B1A3-A60BAF9027D7}" type="presParOf" srcId="{3B903C97-9512-4A8F-BBEF-2C1A5028C97F}" destId="{17243E6C-4922-4C3F-94D7-D2BF1CFD7CE8}"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solidFill>
          <a:schemeClr val="accent5">
            <a:lumMod val="75000"/>
          </a:schemeClr>
        </a:solidFill>
      </dgm:spPr>
      <dgm:t>
        <a:bodyPr anchor="t"/>
        <a:lstStyle/>
        <a:p>
          <a:r>
            <a:rPr lang="en-US" sz="1400"/>
            <a:t>SESSION 1: Setting up for Success</a:t>
          </a:r>
        </a:p>
      </dgm:t>
    </dgm:pt>
    <dgm:pt modelId="{CA69EC14-8F26-4324-9465-B228833C3D9E}" type="parTrans" cxnId="{8DB8FAB8-F8BE-4232-8E1A-61CBAFE1B3A6}">
      <dgm:prSet/>
      <dgm:spPr/>
      <dgm:t>
        <a:bodyPr/>
        <a:lstStyle/>
        <a:p>
          <a:endParaRPr lang="en-US"/>
        </a:p>
      </dgm:t>
    </dgm:pt>
    <dgm:pt modelId="{095AE3E2-7CB6-43CA-A532-FBE35E2C2239}" type="sibTrans" cxnId="{8DB8FAB8-F8BE-4232-8E1A-61CBAFE1B3A6}">
      <dgm:prSet/>
      <dgm:spPr/>
      <dgm:t>
        <a:bodyPr/>
        <a:lstStyle/>
        <a:p>
          <a:endParaRPr lang="en-US"/>
        </a:p>
      </dgm:t>
    </dgm:pt>
    <dgm:pt modelId="{4F7AD0EE-0E26-4017-9F94-86272D93EFC3}">
      <dgm:prSet phldrT="[Text]" custT="1"/>
      <dgm:spPr>
        <a:solidFill>
          <a:srgbClr val="EAB200"/>
        </a:solidFill>
      </dgm:spPr>
      <dgm:t>
        <a:bodyPr anchor="t"/>
        <a:lstStyle/>
        <a:p>
          <a:r>
            <a:rPr lang="en-US" sz="1400"/>
            <a:t>SESSION 3: Using Your Data to Inform Instruction</a:t>
          </a:r>
        </a:p>
      </dgm:t>
    </dgm:pt>
    <dgm:pt modelId="{1B378C42-C627-4201-AE52-4BA974618512}" type="parTrans" cxnId="{EE6BF61A-B19F-4C39-8C06-B8706D9BA7BA}">
      <dgm:prSet/>
      <dgm:spPr/>
      <dgm:t>
        <a:bodyPr/>
        <a:lstStyle/>
        <a:p>
          <a:endParaRPr lang="en-US"/>
        </a:p>
      </dgm:t>
    </dgm:pt>
    <dgm:pt modelId="{51654D6A-95A4-4E7F-B6C4-FF063E7F512E}" type="sibTrans" cxnId="{EE6BF61A-B19F-4C39-8C06-B8706D9BA7BA}">
      <dgm:prSet/>
      <dgm:spPr/>
      <dgm:t>
        <a:bodyPr/>
        <a:lstStyle/>
        <a:p>
          <a:endParaRPr lang="en-US"/>
        </a:p>
      </dgm:t>
    </dgm:pt>
    <dgm:pt modelId="{DA761F70-B11F-4EA6-915D-15ADF7DDBA23}">
      <dgm:prSet phldrT="[Text]" custT="1"/>
      <dgm:spPr>
        <a:solidFill>
          <a:schemeClr val="accent2">
            <a:lumMod val="75000"/>
          </a:schemeClr>
        </a:solidFill>
      </dgm:spPr>
      <dgm:t>
        <a:bodyPr anchor="t"/>
        <a:lstStyle/>
        <a:p>
          <a:r>
            <a:rPr lang="en-US" sz="1400"/>
            <a:t>SESSION 4: </a:t>
          </a:r>
          <a:br>
            <a:rPr lang="en-US" sz="1400"/>
          </a:br>
          <a:r>
            <a:rPr lang="en-US" sz="1400"/>
            <a:t>True Integration</a:t>
          </a:r>
        </a:p>
      </dgm:t>
    </dgm:pt>
    <dgm:pt modelId="{205211D0-56BC-42B4-8B39-5E0986F07326}" type="parTrans" cxnId="{5EE004A5-3774-4BB1-B9EC-EDCC333FB895}">
      <dgm:prSet/>
      <dgm:spPr/>
      <dgm:t>
        <a:bodyPr/>
        <a:lstStyle/>
        <a:p>
          <a:endParaRPr lang="en-US"/>
        </a:p>
      </dgm:t>
    </dgm:pt>
    <dgm:pt modelId="{8B7B9245-1212-4EA2-8DBA-AB21D24D994E}" type="sibTrans" cxnId="{5EE004A5-3774-4BB1-B9EC-EDCC333FB895}">
      <dgm:prSet/>
      <dgm:spPr/>
      <dgm:t>
        <a:bodyPr/>
        <a:lstStyle/>
        <a:p>
          <a:endParaRPr lang="en-US"/>
        </a:p>
      </dgm:t>
    </dgm:pt>
    <dgm:pt modelId="{0C927F58-D0E1-4B01-A6B6-C603E890F398}">
      <dgm:prSet phldrT="[Text]" custT="1"/>
      <dgm:spPr>
        <a:solidFill>
          <a:schemeClr val="accent6">
            <a:lumMod val="75000"/>
          </a:schemeClr>
        </a:solidFill>
      </dgm:spPr>
      <dgm:t>
        <a:bodyPr anchor="t"/>
        <a:lstStyle/>
        <a:p>
          <a:r>
            <a:rPr lang="en-US" sz="1400"/>
            <a:t>SESSION 2: Monitoring and </a:t>
          </a:r>
          <a:r>
            <a:rPr lang="en-US" sz="1400" err="1"/>
            <a:t>Communi-cating</a:t>
          </a:r>
          <a:r>
            <a:rPr lang="en-US" sz="1400"/>
            <a:t> for Success</a:t>
          </a:r>
        </a:p>
      </dgm:t>
    </dgm:pt>
    <dgm:pt modelId="{79673275-EAE9-4B21-BD17-BA2A2DC472F8}" type="parTrans" cxnId="{CB5E5B09-20CD-4245-A349-FF2971C82599}">
      <dgm:prSet/>
      <dgm:spPr/>
      <dgm:t>
        <a:bodyPr/>
        <a:lstStyle/>
        <a:p>
          <a:endParaRPr lang="en-US"/>
        </a:p>
      </dgm:t>
    </dgm:pt>
    <dgm:pt modelId="{91B44C06-EF03-4B80-B764-56D43105AB17}" type="sibTrans" cxnId="{CB5E5B09-20CD-4245-A349-FF2971C82599}">
      <dgm:prSet/>
      <dgm:spPr/>
      <dgm:t>
        <a:bodyPr/>
        <a:lstStyle/>
        <a:p>
          <a:endParaRPr lang="en-US"/>
        </a:p>
      </dgm:t>
    </dgm:pt>
    <dgm:pt modelId="{87EBC7B2-62CC-4F4D-B8F1-6913234E01AB}">
      <dgm:prSet phldrT="[Text]" custT="1"/>
      <dgm:spPr>
        <a:solidFill>
          <a:schemeClr val="tx2">
            <a:lumMod val="75000"/>
          </a:schemeClr>
        </a:solidFill>
      </dgm:spPr>
      <dgm:t>
        <a:bodyPr anchor="t"/>
        <a:lstStyle/>
        <a:p>
          <a:r>
            <a:rPr lang="en-US" sz="1400"/>
            <a:t>SESSION 5: Planning for the Year Ahead</a:t>
          </a:r>
        </a:p>
      </dgm:t>
    </dgm:pt>
    <dgm:pt modelId="{792074DA-5FA9-4FC5-82A0-319076547753}" type="parTrans" cxnId="{2E1A1579-A6BA-476F-822B-86009E26C1D5}">
      <dgm:prSet/>
      <dgm:spPr/>
      <dgm:t>
        <a:bodyPr/>
        <a:lstStyle/>
        <a:p>
          <a:endParaRPr lang="en-US"/>
        </a:p>
      </dgm:t>
    </dgm:pt>
    <dgm:pt modelId="{B3C296FB-3485-4B9E-A81F-C9229475D8E6}" type="sibTrans" cxnId="{2E1A1579-A6BA-476F-822B-86009E26C1D5}">
      <dgm:prSet/>
      <dgm:spPr/>
      <dgm:t>
        <a:bodyPr/>
        <a:lstStyle/>
        <a:p>
          <a:endParaRPr lang="en-US"/>
        </a:p>
      </dgm:t>
    </dgm:pt>
    <dgm:pt modelId="{EDE82B6F-CA32-4C6B-8BFB-B30D12284093}">
      <dgm:prSet phldrT="[Text]" custT="1"/>
      <dgm:spPr>
        <a:solidFill>
          <a:schemeClr val="accent5">
            <a:lumMod val="75000"/>
          </a:schemeClr>
        </a:solidFill>
      </dgm:spPr>
      <dgm:t>
        <a:bodyPr lIns="0" rIns="0" anchor="t"/>
        <a:lstStyle/>
        <a:p>
          <a:r>
            <a:rPr lang="en-US" sz="1400" i="1">
              <a:solidFill>
                <a:schemeClr val="accent4"/>
              </a:solidFill>
            </a:rPr>
            <a:t>TECHNOLOGY TRAINING PART 1: Preparing</a:t>
          </a:r>
          <a:br>
            <a:rPr lang="en-US" sz="1400" i="1">
              <a:solidFill>
                <a:schemeClr val="accent4"/>
              </a:solidFill>
            </a:rPr>
          </a:br>
          <a:r>
            <a:rPr lang="en-US" sz="1400" i="1">
              <a:solidFill>
                <a:schemeClr val="accent4"/>
              </a:solidFill>
            </a:rPr>
            <a:t>Your Data Structures</a:t>
          </a:r>
          <a:endParaRPr lang="en-US" sz="1400">
            <a:solidFill>
              <a:schemeClr val="accent4"/>
            </a:solidFill>
          </a:endParaRPr>
        </a:p>
      </dgm:t>
    </dgm:pt>
    <dgm:pt modelId="{9B21EF5D-1347-4E9C-B71F-5BDA8B9DA602}" type="parTrans" cxnId="{9E31DBA0-E939-49A6-A6BC-57FBA271E74D}">
      <dgm:prSet/>
      <dgm:spPr/>
      <dgm:t>
        <a:bodyPr/>
        <a:lstStyle/>
        <a:p>
          <a:endParaRPr lang="en-US"/>
        </a:p>
      </dgm:t>
    </dgm:pt>
    <dgm:pt modelId="{4B7087D8-60F7-45B3-90E8-83EEE7316E5B}" type="sibTrans" cxnId="{9E31DBA0-E939-49A6-A6BC-57FBA271E74D}">
      <dgm:prSet/>
      <dgm:spPr/>
      <dgm:t>
        <a:bodyPr/>
        <a:lstStyle/>
        <a:p>
          <a:endParaRPr lang="en-US"/>
        </a:p>
      </dgm:t>
    </dgm:pt>
    <dgm:pt modelId="{167BF358-8434-4987-B85A-37964861114E}">
      <dgm:prSet phldrT="[Text]" custT="1"/>
      <dgm:spPr>
        <a:solidFill>
          <a:schemeClr val="accent6">
            <a:lumMod val="75000"/>
          </a:schemeClr>
        </a:solidFill>
      </dgm:spPr>
      <dgm:t>
        <a:bodyPr lIns="0" rIns="0" anchor="t"/>
        <a:lstStyle/>
        <a:p>
          <a:r>
            <a:rPr lang="en-US" sz="1400" i="1">
              <a:solidFill>
                <a:schemeClr val="accent4"/>
              </a:solidFill>
            </a:rPr>
            <a:t>TECHNOLOGY TRAINING PART 2: Preparing </a:t>
          </a:r>
          <a:r>
            <a:rPr lang="en-US" sz="1400" i="1" err="1">
              <a:solidFill>
                <a:schemeClr val="accent4"/>
              </a:solidFill>
            </a:rPr>
            <a:t>Implementa-tion</a:t>
          </a:r>
          <a:r>
            <a:rPr lang="en-US" sz="1400" i="1">
              <a:solidFill>
                <a:schemeClr val="accent4"/>
              </a:solidFill>
            </a:rPr>
            <a:t> Reports</a:t>
          </a:r>
        </a:p>
      </dgm:t>
    </dgm:pt>
    <dgm:pt modelId="{CAB79F3C-EB84-4F7C-A9F7-2D2507D5DBE7}" type="parTrans" cxnId="{9697DD3F-1923-415C-B9D3-CEE56720C4CC}">
      <dgm:prSet/>
      <dgm:spPr/>
      <dgm:t>
        <a:bodyPr/>
        <a:lstStyle/>
        <a:p>
          <a:endParaRPr lang="en-US"/>
        </a:p>
      </dgm:t>
    </dgm:pt>
    <dgm:pt modelId="{23117442-D303-468D-9B1A-74E04914477C}" type="sibTrans" cxnId="{9697DD3F-1923-415C-B9D3-CEE56720C4CC}">
      <dgm:prSet/>
      <dgm:spPr/>
      <dgm:t>
        <a:bodyPr/>
        <a:lstStyle/>
        <a:p>
          <a:endParaRPr lang="en-US"/>
        </a:p>
      </dgm:t>
    </dgm:pt>
    <dgm:pt modelId="{5DE23A1F-B828-4AED-93AF-CB385BE40F90}">
      <dgm:prSet phldrT="[Text]" custT="1"/>
      <dgm:spPr>
        <a:solidFill>
          <a:schemeClr val="tx2">
            <a:lumMod val="75000"/>
          </a:schemeClr>
        </a:solidFill>
      </dgm:spPr>
      <dgm:t>
        <a:bodyPr anchor="t"/>
        <a:lstStyle/>
        <a:p>
          <a:r>
            <a:rPr lang="en-US" sz="1400" i="1">
              <a:solidFill>
                <a:schemeClr val="accent4"/>
              </a:solidFill>
            </a:rPr>
            <a:t>SUMMER SUPPORT</a:t>
          </a:r>
        </a:p>
      </dgm:t>
    </dgm:pt>
    <dgm:pt modelId="{AC415565-C001-469D-988D-42CCD55DFDCC}" type="parTrans" cxnId="{57F181F1-6B71-4EAF-824A-3C3569D63AC5}">
      <dgm:prSet/>
      <dgm:spPr/>
      <dgm:t>
        <a:bodyPr/>
        <a:lstStyle/>
        <a:p>
          <a:endParaRPr lang="en-US"/>
        </a:p>
      </dgm:t>
    </dgm:pt>
    <dgm:pt modelId="{4F72BF1C-5C6D-4106-A1C4-ECB77BA1216C}" type="sibTrans" cxnId="{57F181F1-6B71-4EAF-824A-3C3569D63AC5}">
      <dgm:prSet/>
      <dgm:spPr/>
      <dgm:t>
        <a:bodyPr/>
        <a:lstStyle/>
        <a:p>
          <a:endParaRPr lang="en-US"/>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Y="-14710"/>
      <dgm:spPr>
        <a:prstGeom prst="rightArrow">
          <a:avLst/>
        </a:prstGeom>
        <a:solidFill>
          <a:srgbClr val="8679EF"/>
        </a:solidFill>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8"/>
      <dgm:spPr/>
    </dgm:pt>
    <dgm:pt modelId="{80C6CD21-4D30-4F02-A5E3-108A4E386C2A}" type="pres">
      <dgm:prSet presAssocID="{82ED9815-0689-437F-AB55-8011A9589219}" presName="nodeTx" presStyleLbl="node1" presStyleIdx="0" presStyleCnt="8">
        <dgm:presLayoutVars>
          <dgm:bulletEnabled val="1"/>
        </dgm:presLayoutVars>
      </dgm:prSet>
      <dgm:spPr/>
    </dgm:pt>
    <dgm:pt modelId="{76216FFC-B42E-47B5-BEF6-E584E61758BE}" type="pres">
      <dgm:prSet presAssocID="{82ED9815-0689-437F-AB55-8011A9589219}" presName="invisiNode" presStyleLbl="node1" presStyleIdx="0" presStyleCnt="8"/>
      <dgm:spPr/>
    </dgm:pt>
    <dgm:pt modelId="{0304F202-A9F3-479D-BEB1-3ABB9CCAFAF9}" type="pres">
      <dgm:prSet presAssocID="{82ED9815-0689-437F-AB55-8011A9589219}" presName="imagNode" presStyleLbl="fgImgPlace1" presStyleIdx="0" presStyleCnt="8"/>
      <dgm:spPr>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8"/>
      <dgm:spPr/>
    </dgm:pt>
    <dgm:pt modelId="{4010F67F-62A0-45F8-9086-6325303267DE}" type="pres">
      <dgm:prSet presAssocID="{EDE82B6F-CA32-4C6B-8BFB-B30D12284093}" presName="nodeTx" presStyleLbl="node1" presStyleIdx="1" presStyleCnt="8">
        <dgm:presLayoutVars>
          <dgm:bulletEnabled val="1"/>
        </dgm:presLayoutVars>
      </dgm:prSet>
      <dgm:spPr/>
    </dgm:pt>
    <dgm:pt modelId="{BA70FC0A-0E40-43D4-9CED-0E9CD2687E95}" type="pres">
      <dgm:prSet presAssocID="{EDE82B6F-CA32-4C6B-8BFB-B30D12284093}" presName="invisiNode" presStyleLbl="node1" presStyleIdx="1" presStyleCnt="8"/>
      <dgm:spPr/>
    </dgm:pt>
    <dgm:pt modelId="{AF799562-D0FE-4304-8CBE-F6EBFAE4013A}" type="pres">
      <dgm:prSet presAssocID="{EDE82B6F-CA32-4C6B-8BFB-B30D12284093}" presName="imagNode" presStyleLbl="fgImgPlace1" presStyleIdx="1" presStyleCnt="8"/>
      <dgm:spPr>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8"/>
      <dgm:spPr/>
    </dgm:pt>
    <dgm:pt modelId="{9214762E-771B-4644-B4EF-48158964CAF7}" type="pres">
      <dgm:prSet presAssocID="{0C927F58-D0E1-4B01-A6B6-C603E890F398}" presName="nodeTx" presStyleLbl="node1" presStyleIdx="2" presStyleCnt="8">
        <dgm:presLayoutVars>
          <dgm:bulletEnabled val="1"/>
        </dgm:presLayoutVars>
      </dgm:prSet>
      <dgm:spPr/>
    </dgm:pt>
    <dgm:pt modelId="{FB25865C-F5C6-44CB-B4D2-3814AA594E66}" type="pres">
      <dgm:prSet presAssocID="{0C927F58-D0E1-4B01-A6B6-C603E890F398}" presName="invisiNode" presStyleLbl="node1" presStyleIdx="2" presStyleCnt="8"/>
      <dgm:spPr/>
    </dgm:pt>
    <dgm:pt modelId="{069CDC01-BE12-484D-9486-671E87A5E1A9}" type="pres">
      <dgm:prSet presAssocID="{0C927F58-D0E1-4B01-A6B6-C603E890F398}" presName="imagNode" presStyleLbl="fgImgPlace1" presStyleIdx="2" presStyleCnt="8"/>
      <dgm:spPr>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8"/>
      <dgm:spPr/>
    </dgm:pt>
    <dgm:pt modelId="{0B0F9D5E-01B5-4D70-8912-3735DC726156}" type="pres">
      <dgm:prSet presAssocID="{167BF358-8434-4987-B85A-37964861114E}" presName="nodeTx" presStyleLbl="node1" presStyleIdx="3" presStyleCnt="8">
        <dgm:presLayoutVars>
          <dgm:bulletEnabled val="1"/>
        </dgm:presLayoutVars>
      </dgm:prSet>
      <dgm:spPr/>
    </dgm:pt>
    <dgm:pt modelId="{FC7B3C5D-EC91-4467-AF60-0E5515B36ED2}" type="pres">
      <dgm:prSet presAssocID="{167BF358-8434-4987-B85A-37964861114E}" presName="invisiNode" presStyleLbl="node1" presStyleIdx="3" presStyleCnt="8"/>
      <dgm:spPr/>
    </dgm:pt>
    <dgm:pt modelId="{640B4EA2-5D13-4CA1-86A9-3221B0994580}" type="pres">
      <dgm:prSet presAssocID="{167BF358-8434-4987-B85A-37964861114E}" presName="imagNode" presStyleLbl="fgImgPlace1" presStyleIdx="3" presStyleCnt="8"/>
      <dgm:spPr>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8"/>
      <dgm:spPr/>
    </dgm:pt>
    <dgm:pt modelId="{8D07021B-273A-4B9A-9F4E-3DC526DA65BD}" type="pres">
      <dgm:prSet presAssocID="{4F7AD0EE-0E26-4017-9F94-86272D93EFC3}" presName="nodeTx" presStyleLbl="node1" presStyleIdx="4" presStyleCnt="8">
        <dgm:presLayoutVars>
          <dgm:bulletEnabled val="1"/>
        </dgm:presLayoutVars>
      </dgm:prSet>
      <dgm:spPr/>
    </dgm:pt>
    <dgm:pt modelId="{D5E502C2-DE8D-4346-877A-9C40A3864E73}" type="pres">
      <dgm:prSet presAssocID="{4F7AD0EE-0E26-4017-9F94-86272D93EFC3}" presName="invisiNode" presStyleLbl="node1" presStyleIdx="4" presStyleCnt="8"/>
      <dgm:spPr/>
    </dgm:pt>
    <dgm:pt modelId="{1722C8D5-9191-4617-9A5C-B2D813A9D915}" type="pres">
      <dgm:prSet presAssocID="{4F7AD0EE-0E26-4017-9F94-86272D93EFC3}" presName="imagNode" presStyleLbl="fgImgPlace1" presStyleIdx="4" presStyleCnt="8"/>
      <dgm:spPr>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8"/>
      <dgm:spPr/>
    </dgm:pt>
    <dgm:pt modelId="{3A3CCAAA-9391-4727-92C0-D8017A0163A3}" type="pres">
      <dgm:prSet presAssocID="{DA761F70-B11F-4EA6-915D-15ADF7DDBA23}" presName="nodeTx" presStyleLbl="node1" presStyleIdx="5" presStyleCnt="8">
        <dgm:presLayoutVars>
          <dgm:bulletEnabled val="1"/>
        </dgm:presLayoutVars>
      </dgm:prSet>
      <dgm:spPr/>
    </dgm:pt>
    <dgm:pt modelId="{57AF0E7A-6E2A-4DFD-8782-FF6ACFBFE49A}" type="pres">
      <dgm:prSet presAssocID="{DA761F70-B11F-4EA6-915D-15ADF7DDBA23}" presName="invisiNode" presStyleLbl="node1" presStyleIdx="5" presStyleCnt="8"/>
      <dgm:spPr/>
    </dgm:pt>
    <dgm:pt modelId="{0ED1F304-354B-4320-B27C-70A3951670CA}" type="pres">
      <dgm:prSet presAssocID="{DA761F70-B11F-4EA6-915D-15ADF7DDBA23}" presName="imagNode" presStyleLbl="fgImgPlace1" presStyleIdx="5" presStyleCnt="8"/>
      <dgm:spPr>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8"/>
      <dgm:spPr/>
    </dgm:pt>
    <dgm:pt modelId="{EFEA8269-3FA8-4E67-A41C-D7364A1F0F81}" type="pres">
      <dgm:prSet presAssocID="{87EBC7B2-62CC-4F4D-B8F1-6913234E01AB}" presName="nodeTx" presStyleLbl="node1" presStyleIdx="6" presStyleCnt="8">
        <dgm:presLayoutVars>
          <dgm:bulletEnabled val="1"/>
        </dgm:presLayoutVars>
      </dgm:prSet>
      <dgm:spPr/>
    </dgm:pt>
    <dgm:pt modelId="{0EA924EF-8D1F-47B0-BF16-25A8EDEA9546}" type="pres">
      <dgm:prSet presAssocID="{87EBC7B2-62CC-4F4D-B8F1-6913234E01AB}" presName="invisiNode" presStyleLbl="node1" presStyleIdx="6" presStyleCnt="8"/>
      <dgm:spPr/>
    </dgm:pt>
    <dgm:pt modelId="{92DE6F99-74F9-48AD-8F0A-3356A4758B7E}" type="pres">
      <dgm:prSet presAssocID="{87EBC7B2-62CC-4F4D-B8F1-6913234E01AB}" presName="imagNode" presStyleLbl="fgImgPlace1" presStyleIdx="6" presStyleCnt="8"/>
      <dgm:spPr>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8"/>
      <dgm:spPr/>
    </dgm:pt>
    <dgm:pt modelId="{597A3276-0637-471F-8C39-62B3791F94E7}" type="pres">
      <dgm:prSet presAssocID="{5DE23A1F-B828-4AED-93AF-CB385BE40F90}" presName="nodeTx" presStyleLbl="node1" presStyleIdx="7" presStyleCnt="8">
        <dgm:presLayoutVars>
          <dgm:bulletEnabled val="1"/>
        </dgm:presLayoutVars>
      </dgm:prSet>
      <dgm:spPr/>
    </dgm:pt>
    <dgm:pt modelId="{0206AF53-D451-4267-AC81-68C6CC03F37B}" type="pres">
      <dgm:prSet presAssocID="{5DE23A1F-B828-4AED-93AF-CB385BE40F90}" presName="invisiNode" presStyleLbl="node1" presStyleIdx="7" presStyleCnt="8"/>
      <dgm:spPr/>
    </dgm:pt>
    <dgm:pt modelId="{55472D87-4270-4864-9513-C4EF84F48593}" type="pres">
      <dgm:prSet presAssocID="{5DE23A1F-B828-4AED-93AF-CB385BE40F90}" presName="imagNode" presStyleLbl="fgImgPlace1" presStyleIdx="7" presStyleCnt="8"/>
      <dgm:spPr>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a:stretch>
        </a:blipFill>
      </dgm:spPr>
    </dgm:pt>
  </dgm:ptLst>
  <dgm:cxnLst>
    <dgm:cxn modelId="{CB5E5B09-20CD-4245-A349-FF2971C82599}" srcId="{76CDA518-BC6C-454C-8425-289DBEFA6303}" destId="{0C927F58-D0E1-4B01-A6B6-C603E890F398}" srcOrd="2" destOrd="0" parTransId="{79673275-EAE9-4B21-BD17-BA2A2DC472F8}" sibTransId="{91B44C06-EF03-4B80-B764-56D43105AB17}"/>
    <dgm:cxn modelId="{1C523813-002F-4E06-BB09-C5D00C73709B}" type="presOf" srcId="{51654D6A-95A4-4E7F-B6C4-FF063E7F512E}" destId="{EBD88C52-2018-48D1-9314-C17CB78960E1}" srcOrd="0" destOrd="0" presId="urn:microsoft.com/office/officeart/2005/8/layout/hList7"/>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FD129340-CF0F-477F-A459-E8CF5EAE52B1}"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5CF64D29-BC71-47A4-9403-4CD78D2A69F0}">
      <dgm:prSet phldrT="[Text]" custT="1"/>
      <dgm:spPr>
        <a:xfrm>
          <a:off x="7292" y="1492503"/>
          <a:ext cx="2179683" cy="2288667"/>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000">
              <a:solidFill>
                <a:sysClr val="window" lastClr="FFFFFF"/>
              </a:solidFill>
              <a:latin typeface="Calibri" panose="020F0502020204030204"/>
              <a:ea typeface="+mn-ea"/>
              <a:cs typeface="+mn-cs"/>
            </a:rPr>
            <a:t>Fall</a:t>
          </a:r>
        </a:p>
      </dgm:t>
    </dgm:pt>
    <dgm:pt modelId="{24AB32FB-F612-4389-8F99-C5A078722030}" type="parTrans" cxnId="{A66C06F4-DA35-4286-8516-8637F6048AF6}">
      <dgm:prSet/>
      <dgm:spPr/>
      <dgm:t>
        <a:bodyPr/>
        <a:lstStyle/>
        <a:p>
          <a:endParaRPr lang="en-US"/>
        </a:p>
      </dgm:t>
    </dgm:pt>
    <dgm:pt modelId="{2978165E-65DD-43BB-9231-9ECCD98F16CA}" type="sibTrans" cxnId="{A66C06F4-DA35-4286-8516-8637F6048AF6}">
      <dgm:prSet/>
      <dgm:spPr>
        <a:xfrm>
          <a:off x="2404944" y="2366556"/>
          <a:ext cx="462092" cy="540561"/>
        </a:xfrm>
        <a:prstGeom prst="rightArrow">
          <a:avLst>
            <a:gd name="adj1" fmla="val 60000"/>
            <a:gd name="adj2" fmla="val 50000"/>
          </a:avLst>
        </a:prstGeom>
        <a:solidFill>
          <a:srgbClr val="5B9BD5"/>
        </a:solidFill>
        <a:ln>
          <a:noFill/>
        </a:ln>
        <a:effectLst/>
      </dgm:spPr>
      <dgm:t>
        <a:bodyPr/>
        <a:lstStyle/>
        <a:p>
          <a:pPr>
            <a:buNone/>
          </a:pPr>
          <a:endParaRPr lang="en-US">
            <a:solidFill>
              <a:sysClr val="window" lastClr="FFFFFF"/>
            </a:solidFill>
            <a:latin typeface="Calibri" panose="020F0502020204030204"/>
            <a:ea typeface="+mn-ea"/>
            <a:cs typeface="+mn-cs"/>
          </a:endParaRPr>
        </a:p>
      </dgm:t>
    </dgm:pt>
    <dgm:pt modelId="{183C1B73-E93D-4AFA-812D-C8EF3B11E471}">
      <dgm:prSet phldrT="[Text]"/>
      <dgm:spPr>
        <a:xfrm>
          <a:off x="3058849" y="1492503"/>
          <a:ext cx="2179683" cy="2288667"/>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Winter</a:t>
          </a:r>
        </a:p>
      </dgm:t>
    </dgm:pt>
    <dgm:pt modelId="{D19D6353-E673-4BB1-B67E-B11E93D60CFC}" type="parTrans" cxnId="{2B4BB541-E96E-4E63-931D-CB8BD96EB490}">
      <dgm:prSet/>
      <dgm:spPr/>
      <dgm:t>
        <a:bodyPr/>
        <a:lstStyle/>
        <a:p>
          <a:endParaRPr lang="en-US"/>
        </a:p>
      </dgm:t>
    </dgm:pt>
    <dgm:pt modelId="{B87B560E-133A-44D1-8F98-E97480469CF7}" type="sibTrans" cxnId="{2B4BB541-E96E-4E63-931D-CB8BD96EB490}">
      <dgm:prSet/>
      <dgm:spPr>
        <a:xfrm>
          <a:off x="5456501" y="2366556"/>
          <a:ext cx="462092" cy="540561"/>
        </a:xfrm>
        <a:prstGeom prst="rightArrow">
          <a:avLst>
            <a:gd name="adj1" fmla="val 60000"/>
            <a:gd name="adj2" fmla="val 50000"/>
          </a:avLst>
        </a:prstGeom>
        <a:solidFill>
          <a:srgbClr val="5B9BD5"/>
        </a:solidFill>
        <a:ln>
          <a:noFill/>
        </a:ln>
        <a:effectLst/>
      </dgm:spPr>
      <dgm:t>
        <a:bodyPr/>
        <a:lstStyle/>
        <a:p>
          <a:pPr>
            <a:buNone/>
          </a:pPr>
          <a:endParaRPr lang="en-US">
            <a:solidFill>
              <a:sysClr val="window" lastClr="FFFFFF"/>
            </a:solidFill>
            <a:latin typeface="Calibri" panose="020F0502020204030204"/>
            <a:ea typeface="+mn-ea"/>
            <a:cs typeface="+mn-cs"/>
          </a:endParaRPr>
        </a:p>
      </dgm:t>
    </dgm:pt>
    <dgm:pt modelId="{522F6D46-D52A-4BEE-8FEA-A3FFD210D3C8}">
      <dgm:prSet phldrT="[Text]"/>
      <dgm:spPr>
        <a:xfrm>
          <a:off x="6110406" y="1492503"/>
          <a:ext cx="2179683" cy="2288667"/>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Spring</a:t>
          </a:r>
        </a:p>
        <a:p>
          <a:pPr>
            <a:buNone/>
          </a:pPr>
          <a:r>
            <a:rPr lang="en-US">
              <a:solidFill>
                <a:sysClr val="window" lastClr="FFFFFF"/>
              </a:solidFill>
              <a:latin typeface="Calibri" panose="020F0502020204030204"/>
              <a:ea typeface="+mn-ea"/>
              <a:cs typeface="+mn-cs"/>
            </a:rPr>
            <a:t>GPA</a:t>
          </a:r>
        </a:p>
        <a:p>
          <a:pPr>
            <a:buNone/>
          </a:pPr>
          <a:r>
            <a:rPr lang="en-US">
              <a:solidFill>
                <a:sysClr val="window" lastClr="FFFFFF"/>
              </a:solidFill>
              <a:latin typeface="Calibri" panose="020F0502020204030204"/>
              <a:ea typeface="+mn-ea"/>
              <a:cs typeface="+mn-cs"/>
            </a:rPr>
            <a:t>Course Failures</a:t>
          </a:r>
        </a:p>
        <a:p>
          <a:pPr>
            <a:buNone/>
          </a:pPr>
          <a:r>
            <a:rPr lang="en-US">
              <a:solidFill>
                <a:sysClr val="window" lastClr="FFFFFF"/>
              </a:solidFill>
              <a:latin typeface="Calibri" panose="020F0502020204030204"/>
              <a:ea typeface="+mn-ea"/>
              <a:cs typeface="+mn-cs"/>
            </a:rPr>
            <a:t>Nurse Visit</a:t>
          </a:r>
        </a:p>
        <a:p>
          <a:pPr>
            <a:buNone/>
          </a:pPr>
          <a:r>
            <a:rPr lang="en-US">
              <a:solidFill>
                <a:sysClr val="window" lastClr="FFFFFF"/>
              </a:solidFill>
              <a:latin typeface="Calibri" panose="020F0502020204030204"/>
              <a:ea typeface="+mn-ea"/>
              <a:cs typeface="+mn-cs"/>
            </a:rPr>
            <a:t>ODR</a:t>
          </a:r>
        </a:p>
        <a:p>
          <a:pPr>
            <a:buNone/>
          </a:pPr>
          <a:r>
            <a:rPr lang="en-US">
              <a:solidFill>
                <a:sysClr val="window" lastClr="FFFFFF"/>
              </a:solidFill>
              <a:latin typeface="Calibri" panose="020F0502020204030204"/>
              <a:ea typeface="+mn-ea"/>
              <a:cs typeface="+mn-cs"/>
            </a:rPr>
            <a:t>Suspensions</a:t>
          </a:r>
        </a:p>
      </dgm:t>
    </dgm:pt>
    <dgm:pt modelId="{12A5F743-5D61-470F-87B3-08BADD9CBA42}" type="parTrans" cxnId="{F996855A-BC04-480D-88FB-2FE8F8E734F4}">
      <dgm:prSet/>
      <dgm:spPr/>
      <dgm:t>
        <a:bodyPr/>
        <a:lstStyle/>
        <a:p>
          <a:endParaRPr lang="en-US"/>
        </a:p>
      </dgm:t>
    </dgm:pt>
    <dgm:pt modelId="{795DC735-050D-47F3-866D-2D8DCED42FBE}" type="sibTrans" cxnId="{F996855A-BC04-480D-88FB-2FE8F8E734F4}">
      <dgm:prSet/>
      <dgm:spPr/>
      <dgm:t>
        <a:bodyPr/>
        <a:lstStyle/>
        <a:p>
          <a:endParaRPr lang="en-US"/>
        </a:p>
      </dgm:t>
    </dgm:pt>
    <dgm:pt modelId="{3B903C97-9512-4A8F-BBEF-2C1A5028C97F}" type="pres">
      <dgm:prSet presAssocID="{FD129340-CF0F-477F-A459-E8CF5EAE52B1}" presName="Name0" presStyleCnt="0">
        <dgm:presLayoutVars>
          <dgm:dir/>
          <dgm:resizeHandles val="exact"/>
        </dgm:presLayoutVars>
      </dgm:prSet>
      <dgm:spPr/>
    </dgm:pt>
    <dgm:pt modelId="{B4203C09-C91D-4B05-AE9C-74BD9F619BFF}" type="pres">
      <dgm:prSet presAssocID="{5CF64D29-BC71-47A4-9403-4CD78D2A69F0}" presName="node" presStyleLbl="node1" presStyleIdx="0" presStyleCnt="3">
        <dgm:presLayoutVars>
          <dgm:bulletEnabled val="1"/>
        </dgm:presLayoutVars>
      </dgm:prSet>
      <dgm:spPr/>
    </dgm:pt>
    <dgm:pt modelId="{4076A3E5-BAA9-4E10-9A81-88B8ED6592DF}" type="pres">
      <dgm:prSet presAssocID="{2978165E-65DD-43BB-9231-9ECCD98F16CA}" presName="sibTrans" presStyleLbl="sibTrans2D1" presStyleIdx="0" presStyleCnt="2"/>
      <dgm:spPr/>
    </dgm:pt>
    <dgm:pt modelId="{86389679-1C11-4F84-AA04-DC3D04336B2A}" type="pres">
      <dgm:prSet presAssocID="{2978165E-65DD-43BB-9231-9ECCD98F16CA}" presName="connectorText" presStyleLbl="sibTrans2D1" presStyleIdx="0" presStyleCnt="2"/>
      <dgm:spPr/>
    </dgm:pt>
    <dgm:pt modelId="{C8B629C0-6360-449F-95D1-5959B959F4B8}" type="pres">
      <dgm:prSet presAssocID="{183C1B73-E93D-4AFA-812D-C8EF3B11E471}" presName="node" presStyleLbl="node1" presStyleIdx="1" presStyleCnt="3">
        <dgm:presLayoutVars>
          <dgm:bulletEnabled val="1"/>
        </dgm:presLayoutVars>
      </dgm:prSet>
      <dgm:spPr/>
    </dgm:pt>
    <dgm:pt modelId="{1CD882D0-A02C-4BAD-92CD-44D3AB237FFF}" type="pres">
      <dgm:prSet presAssocID="{B87B560E-133A-44D1-8F98-E97480469CF7}" presName="sibTrans" presStyleLbl="sibTrans2D1" presStyleIdx="1" presStyleCnt="2"/>
      <dgm:spPr/>
    </dgm:pt>
    <dgm:pt modelId="{85194A65-8F04-4DAE-BE25-E5F105AB2591}" type="pres">
      <dgm:prSet presAssocID="{B87B560E-133A-44D1-8F98-E97480469CF7}" presName="connectorText" presStyleLbl="sibTrans2D1" presStyleIdx="1" presStyleCnt="2"/>
      <dgm:spPr/>
    </dgm:pt>
    <dgm:pt modelId="{17243E6C-4922-4C3F-94D7-D2BF1CFD7CE8}" type="pres">
      <dgm:prSet presAssocID="{522F6D46-D52A-4BEE-8FEA-A3FFD210D3C8}" presName="node" presStyleLbl="node1" presStyleIdx="2" presStyleCnt="3">
        <dgm:presLayoutVars>
          <dgm:bulletEnabled val="1"/>
        </dgm:presLayoutVars>
      </dgm:prSet>
      <dgm:spPr/>
    </dgm:pt>
  </dgm:ptLst>
  <dgm:cxnLst>
    <dgm:cxn modelId="{8E3B7900-0D09-4840-B497-CCCCC1484212}" type="presOf" srcId="{FD129340-CF0F-477F-A459-E8CF5EAE52B1}" destId="{3B903C97-9512-4A8F-BBEF-2C1A5028C97F}" srcOrd="0" destOrd="0" presId="urn:microsoft.com/office/officeart/2005/8/layout/process1"/>
    <dgm:cxn modelId="{2B4BB541-E96E-4E63-931D-CB8BD96EB490}" srcId="{FD129340-CF0F-477F-A459-E8CF5EAE52B1}" destId="{183C1B73-E93D-4AFA-812D-C8EF3B11E471}" srcOrd="1" destOrd="0" parTransId="{D19D6353-E673-4BB1-B67E-B11E93D60CFC}" sibTransId="{B87B560E-133A-44D1-8F98-E97480469CF7}"/>
    <dgm:cxn modelId="{885BC266-9055-4016-8608-736496A25202}" type="presOf" srcId="{183C1B73-E93D-4AFA-812D-C8EF3B11E471}" destId="{C8B629C0-6360-449F-95D1-5959B959F4B8}" srcOrd="0" destOrd="0" presId="urn:microsoft.com/office/officeart/2005/8/layout/process1"/>
    <dgm:cxn modelId="{92DF747A-6931-464A-9431-B2688281FE14}" type="presOf" srcId="{5CF64D29-BC71-47A4-9403-4CD78D2A69F0}" destId="{B4203C09-C91D-4B05-AE9C-74BD9F619BFF}" srcOrd="0" destOrd="0" presId="urn:microsoft.com/office/officeart/2005/8/layout/process1"/>
    <dgm:cxn modelId="{F996855A-BC04-480D-88FB-2FE8F8E734F4}" srcId="{FD129340-CF0F-477F-A459-E8CF5EAE52B1}" destId="{522F6D46-D52A-4BEE-8FEA-A3FFD210D3C8}" srcOrd="2" destOrd="0" parTransId="{12A5F743-5D61-470F-87B3-08BADD9CBA42}" sibTransId="{795DC735-050D-47F3-866D-2D8DCED42FBE}"/>
    <dgm:cxn modelId="{7ED6C4AE-ECEF-4AD8-938C-43F48E686CAB}" type="presOf" srcId="{522F6D46-D52A-4BEE-8FEA-A3FFD210D3C8}" destId="{17243E6C-4922-4C3F-94D7-D2BF1CFD7CE8}" srcOrd="0" destOrd="0" presId="urn:microsoft.com/office/officeart/2005/8/layout/process1"/>
    <dgm:cxn modelId="{EAB640C9-95E8-46DB-B18F-463794AD677B}" type="presOf" srcId="{B87B560E-133A-44D1-8F98-E97480469CF7}" destId="{1CD882D0-A02C-4BAD-92CD-44D3AB237FFF}" srcOrd="0" destOrd="0" presId="urn:microsoft.com/office/officeart/2005/8/layout/process1"/>
    <dgm:cxn modelId="{323382E5-67AC-44C9-A3A4-5856C864B8CA}" type="presOf" srcId="{2978165E-65DD-43BB-9231-9ECCD98F16CA}" destId="{4076A3E5-BAA9-4E10-9A81-88B8ED6592DF}" srcOrd="0" destOrd="0" presId="urn:microsoft.com/office/officeart/2005/8/layout/process1"/>
    <dgm:cxn modelId="{16450DE8-677C-45AC-B827-EB4559404070}" type="presOf" srcId="{2978165E-65DD-43BB-9231-9ECCD98F16CA}" destId="{86389679-1C11-4F84-AA04-DC3D04336B2A}" srcOrd="1" destOrd="0" presId="urn:microsoft.com/office/officeart/2005/8/layout/process1"/>
    <dgm:cxn modelId="{1CCF0DF1-E6DF-43FD-9C80-F50A98E4A26C}" type="presOf" srcId="{B87B560E-133A-44D1-8F98-E97480469CF7}" destId="{85194A65-8F04-4DAE-BE25-E5F105AB2591}" srcOrd="1" destOrd="0" presId="urn:microsoft.com/office/officeart/2005/8/layout/process1"/>
    <dgm:cxn modelId="{A66C06F4-DA35-4286-8516-8637F6048AF6}" srcId="{FD129340-CF0F-477F-A459-E8CF5EAE52B1}" destId="{5CF64D29-BC71-47A4-9403-4CD78D2A69F0}" srcOrd="0" destOrd="0" parTransId="{24AB32FB-F612-4389-8F99-C5A078722030}" sibTransId="{2978165E-65DD-43BB-9231-9ECCD98F16CA}"/>
    <dgm:cxn modelId="{DA78FF62-A4FF-4544-97A3-4325CB8ED627}" type="presParOf" srcId="{3B903C97-9512-4A8F-BBEF-2C1A5028C97F}" destId="{B4203C09-C91D-4B05-AE9C-74BD9F619BFF}" srcOrd="0" destOrd="0" presId="urn:microsoft.com/office/officeart/2005/8/layout/process1"/>
    <dgm:cxn modelId="{612446C8-D0FE-4D81-99BE-0A72B13FFF34}" type="presParOf" srcId="{3B903C97-9512-4A8F-BBEF-2C1A5028C97F}" destId="{4076A3E5-BAA9-4E10-9A81-88B8ED6592DF}" srcOrd="1" destOrd="0" presId="urn:microsoft.com/office/officeart/2005/8/layout/process1"/>
    <dgm:cxn modelId="{BAE692CF-FEE8-4613-8362-64B3B690DB6A}" type="presParOf" srcId="{4076A3E5-BAA9-4E10-9A81-88B8ED6592DF}" destId="{86389679-1C11-4F84-AA04-DC3D04336B2A}" srcOrd="0" destOrd="0" presId="urn:microsoft.com/office/officeart/2005/8/layout/process1"/>
    <dgm:cxn modelId="{0496ED73-9EEA-44E0-8B22-8BDD5DDD4AAC}" type="presParOf" srcId="{3B903C97-9512-4A8F-BBEF-2C1A5028C97F}" destId="{C8B629C0-6360-449F-95D1-5959B959F4B8}" srcOrd="2" destOrd="0" presId="urn:microsoft.com/office/officeart/2005/8/layout/process1"/>
    <dgm:cxn modelId="{21B85E18-CB19-4748-B20A-3DC4FDF50F81}" type="presParOf" srcId="{3B903C97-9512-4A8F-BBEF-2C1A5028C97F}" destId="{1CD882D0-A02C-4BAD-92CD-44D3AB237FFF}" srcOrd="3" destOrd="0" presId="urn:microsoft.com/office/officeart/2005/8/layout/process1"/>
    <dgm:cxn modelId="{788B1D5D-5C8D-44B4-AF04-7D9A852D58E0}" type="presParOf" srcId="{1CD882D0-A02C-4BAD-92CD-44D3AB237FFF}" destId="{85194A65-8F04-4DAE-BE25-E5F105AB2591}" srcOrd="0" destOrd="0" presId="urn:microsoft.com/office/officeart/2005/8/layout/process1"/>
    <dgm:cxn modelId="{C7727BC4-E125-44E1-B1A3-A60BAF9027D7}" type="presParOf" srcId="{3B903C97-9512-4A8F-BBEF-2C1A5028C97F}" destId="{17243E6C-4922-4C3F-94D7-D2BF1CFD7CE8}"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2CD1929C-5BA7-4187-AC03-DC24ED9278EB}" type="doc">
      <dgm:prSet loTypeId="urn:microsoft.com/office/officeart/2009/3/layout/BlockDescendingList" loCatId="list" qsTypeId="urn:microsoft.com/office/officeart/2005/8/quickstyle/simple1" qsCatId="simple" csTypeId="urn:microsoft.com/office/officeart/2005/8/colors/accent0_1" csCatId="mainScheme" phldr="1"/>
      <dgm:spPr/>
      <dgm:t>
        <a:bodyPr/>
        <a:lstStyle/>
        <a:p>
          <a:endParaRPr lang="en-US"/>
        </a:p>
      </dgm:t>
    </dgm:pt>
    <dgm:pt modelId="{4E86641B-3E75-414A-92C8-C6257FC059CA}">
      <dgm:prSet phldrT="[Text]" custT="1"/>
      <dgm:spPr/>
      <dgm:t>
        <a:bodyPr/>
        <a:lstStyle/>
        <a:p>
          <a:pPr algn="r">
            <a:lnSpc>
              <a:spcPct val="100000"/>
            </a:lnSpc>
            <a:spcAft>
              <a:spcPts val="300"/>
            </a:spcAft>
          </a:pPr>
          <a:r>
            <a:rPr lang="en-US" sz="1200">
              <a:latin typeface="Times New Roman" pitchFamily="18" charset="0"/>
              <a:cs typeface="Times New Roman" pitchFamily="18" charset="0"/>
            </a:rPr>
            <a:t>CI3T: Primary Prevention</a:t>
          </a:r>
        </a:p>
      </dgm:t>
    </dgm:pt>
    <dgm:pt modelId="{C14BEA9B-8A37-4E03-8F66-B0E6840B032D}" type="parTrans" cxnId="{27EA48FA-CE99-4C20-96DE-A9D07ECF0C1A}">
      <dgm:prSet/>
      <dgm:spPr/>
      <dgm:t>
        <a:bodyPr/>
        <a:lstStyle/>
        <a:p>
          <a:endParaRPr lang="en-US" sz="1200">
            <a:latin typeface="Times New Roman" pitchFamily="18" charset="0"/>
            <a:cs typeface="Times New Roman" pitchFamily="18" charset="0"/>
          </a:endParaRPr>
        </a:p>
      </dgm:t>
    </dgm:pt>
    <dgm:pt modelId="{DB29448A-9FBA-485A-9E41-A13C780DA8D7}" type="sibTrans" cxnId="{27EA48FA-CE99-4C20-96DE-A9D07ECF0C1A}">
      <dgm:prSet/>
      <dgm:spPr/>
      <dgm:t>
        <a:bodyPr/>
        <a:lstStyle/>
        <a:p>
          <a:endParaRPr lang="en-US" sz="1200">
            <a:latin typeface="Times New Roman" pitchFamily="18" charset="0"/>
            <a:cs typeface="Times New Roman" pitchFamily="18" charset="0"/>
          </a:endParaRPr>
        </a:p>
      </dgm:t>
    </dgm:pt>
    <dgm:pt modelId="{8A1B6728-0BEA-46FF-91C7-9EA42BC7D602}">
      <dgm:prSet phldrT="[Text]" custT="1"/>
      <dgm:spPr/>
      <dgm:t>
        <a:bodyPr/>
        <a:lstStyle/>
        <a:p>
          <a:r>
            <a:rPr lang="en-US" sz="1200" b="1">
              <a:latin typeface="Times New Roman" pitchFamily="18" charset="0"/>
              <a:cs typeface="Times New Roman" pitchFamily="18" charset="0"/>
            </a:rPr>
            <a:t>Session 1: </a:t>
          </a:r>
        </a:p>
      </dgm:t>
    </dgm:pt>
    <dgm:pt modelId="{E0B18581-7FA8-4BD4-9852-7C849A324D9B}" type="parTrans" cxnId="{F48608D7-C85C-477C-8702-1D72640B5748}">
      <dgm:prSet/>
      <dgm:spPr/>
      <dgm:t>
        <a:bodyPr/>
        <a:lstStyle/>
        <a:p>
          <a:endParaRPr lang="en-US" sz="1200">
            <a:latin typeface="Times New Roman" pitchFamily="18" charset="0"/>
            <a:cs typeface="Times New Roman" pitchFamily="18" charset="0"/>
          </a:endParaRPr>
        </a:p>
      </dgm:t>
    </dgm:pt>
    <dgm:pt modelId="{C128EFC2-F7D9-4DAB-A10E-4DE8C7726C60}" type="sibTrans" cxnId="{F48608D7-C85C-477C-8702-1D72640B5748}">
      <dgm:prSet/>
      <dgm:spPr/>
      <dgm:t>
        <a:bodyPr/>
        <a:lstStyle/>
        <a:p>
          <a:endParaRPr lang="en-US" sz="1200">
            <a:latin typeface="Times New Roman" pitchFamily="18" charset="0"/>
            <a:cs typeface="Times New Roman" pitchFamily="18" charset="0"/>
          </a:endParaRPr>
        </a:p>
      </dgm:t>
    </dgm:pt>
    <dgm:pt modelId="{1F3525A5-DA50-434B-AE26-90481C0C160A}">
      <dgm:prSet phldrT="[Text]" custT="1"/>
      <dgm:spPr/>
      <dgm:t>
        <a:bodyPr/>
        <a:lstStyle/>
        <a:p>
          <a:r>
            <a:rPr lang="en-US" sz="1200">
              <a:latin typeface="Times New Roman" pitchFamily="18" charset="0"/>
              <a:cs typeface="Times New Roman" pitchFamily="18" charset="0"/>
            </a:rPr>
            <a:t>Overview of CI3T Prevention Models</a:t>
          </a:r>
        </a:p>
        <a:p>
          <a:r>
            <a:rPr lang="en-US" sz="1200">
              <a:latin typeface="Times New Roman" pitchFamily="18" charset="0"/>
              <a:cs typeface="Times New Roman" pitchFamily="18" charset="0"/>
            </a:rPr>
            <a:t>Setting a Purpose</a:t>
          </a:r>
        </a:p>
        <a:p>
          <a:r>
            <a:rPr lang="en-US" sz="1200">
              <a:latin typeface="Times New Roman" pitchFamily="18" charset="0"/>
              <a:cs typeface="Times New Roman" pitchFamily="18" charset="0"/>
            </a:rPr>
            <a:t>Establish team meetings and roles</a:t>
          </a:r>
        </a:p>
        <a:p>
          <a:r>
            <a:rPr lang="en-US" sz="1200" b="1">
              <a:latin typeface="Times New Roman" pitchFamily="18" charset="0"/>
              <a:cs typeface="Times New Roman" pitchFamily="18" charset="0"/>
            </a:rPr>
            <a:t>Session 2:</a:t>
          </a:r>
        </a:p>
        <a:p>
          <a:r>
            <a:rPr lang="en-US" sz="1200">
              <a:latin typeface="Times New Roman" pitchFamily="18" charset="0"/>
              <a:cs typeface="Times New Roman" pitchFamily="18" charset="0"/>
            </a:rPr>
            <a:t>Mission and Purpose</a:t>
          </a:r>
        </a:p>
        <a:p>
          <a:r>
            <a:rPr lang="en-US" sz="1200">
              <a:latin typeface="Times New Roman" pitchFamily="18" charset="0"/>
              <a:cs typeface="Times New Roman" pitchFamily="18" charset="0"/>
            </a:rPr>
            <a:t>Establish Roles and Responsibilities</a:t>
          </a:r>
        </a:p>
        <a:p>
          <a:r>
            <a:rPr lang="en-US" sz="1200">
              <a:latin typeface="Times New Roman" pitchFamily="18" charset="0"/>
              <a:cs typeface="Times New Roman" pitchFamily="18" charset="0"/>
            </a:rPr>
            <a:t>Procedures for Teaching</a:t>
          </a:r>
        </a:p>
        <a:p>
          <a:r>
            <a:rPr lang="en-US" sz="1200">
              <a:latin typeface="Times New Roman" pitchFamily="18" charset="0"/>
              <a:cs typeface="Times New Roman" pitchFamily="18" charset="0"/>
            </a:rPr>
            <a:t>Procedures for Reinforcing</a:t>
          </a:r>
        </a:p>
        <a:p>
          <a:r>
            <a:rPr lang="en-US" sz="1200">
              <a:latin typeface="Times New Roman" pitchFamily="18" charset="0"/>
              <a:cs typeface="Times New Roman" pitchFamily="18" charset="0"/>
            </a:rPr>
            <a:t>Reactive Plan</a:t>
          </a:r>
        </a:p>
        <a:p>
          <a:r>
            <a:rPr lang="en-US" sz="1200" b="1">
              <a:latin typeface="Times New Roman" pitchFamily="18" charset="0"/>
              <a:cs typeface="Times New Roman" pitchFamily="18" charset="0"/>
            </a:rPr>
            <a:t>Session 3:</a:t>
          </a:r>
        </a:p>
        <a:p>
          <a:r>
            <a:rPr lang="en-US" sz="1200" b="0">
              <a:latin typeface="Times New Roman" pitchFamily="18" charset="0"/>
              <a:cs typeface="Times New Roman" pitchFamily="18" charset="0"/>
            </a:rPr>
            <a:t>Procedures for Monitoring</a:t>
          </a:r>
        </a:p>
        <a:p>
          <a:r>
            <a:rPr lang="en-US" sz="1200" b="1">
              <a:latin typeface="Times New Roman" pitchFamily="18" charset="0"/>
              <a:cs typeface="Times New Roman" pitchFamily="18" charset="0"/>
            </a:rPr>
            <a:t>Session 4: </a:t>
          </a:r>
        </a:p>
        <a:p>
          <a:r>
            <a:rPr lang="en-US" sz="1200" b="0">
              <a:latin typeface="Times New Roman" pitchFamily="18" charset="0"/>
              <a:cs typeface="Times New Roman" pitchFamily="18" charset="0"/>
            </a:rPr>
            <a:t>Revise Primary Plan using Stakeholder feedback</a:t>
          </a:r>
        </a:p>
        <a:p>
          <a:r>
            <a:rPr lang="en-US" sz="1200" b="0">
              <a:latin typeface="Times New Roman" pitchFamily="18" charset="0"/>
              <a:cs typeface="Times New Roman" pitchFamily="18" charset="0"/>
            </a:rPr>
            <a:t>Prepare presentation</a:t>
          </a:r>
        </a:p>
        <a:p>
          <a:endParaRPr lang="en-US" sz="1200">
            <a:latin typeface="Times New Roman" pitchFamily="18" charset="0"/>
            <a:cs typeface="Times New Roman" pitchFamily="18" charset="0"/>
          </a:endParaRPr>
        </a:p>
        <a:p>
          <a:endParaRPr lang="en-US" sz="1200">
            <a:latin typeface="Times New Roman" pitchFamily="18" charset="0"/>
            <a:cs typeface="Times New Roman" pitchFamily="18" charset="0"/>
          </a:endParaRPr>
        </a:p>
        <a:p>
          <a:endParaRPr lang="en-US" sz="1200">
            <a:latin typeface="Times New Roman" pitchFamily="18" charset="0"/>
            <a:cs typeface="Times New Roman" pitchFamily="18" charset="0"/>
          </a:endParaRPr>
        </a:p>
      </dgm:t>
    </dgm:pt>
    <dgm:pt modelId="{1734DBD4-9379-4E26-94D5-511C92813279}" type="parTrans" cxnId="{F8B21C00-BD45-4B37-8ED0-E90DFC035080}">
      <dgm:prSet/>
      <dgm:spPr/>
      <dgm:t>
        <a:bodyPr/>
        <a:lstStyle/>
        <a:p>
          <a:endParaRPr lang="en-US" sz="1200">
            <a:latin typeface="Times New Roman" pitchFamily="18" charset="0"/>
            <a:cs typeface="Times New Roman" pitchFamily="18" charset="0"/>
          </a:endParaRPr>
        </a:p>
      </dgm:t>
    </dgm:pt>
    <dgm:pt modelId="{322F9EFB-D11A-4705-9E65-DCF370254C35}" type="sibTrans" cxnId="{F8B21C00-BD45-4B37-8ED0-E90DFC035080}">
      <dgm:prSet/>
      <dgm:spPr/>
      <dgm:t>
        <a:bodyPr/>
        <a:lstStyle/>
        <a:p>
          <a:endParaRPr lang="en-US" sz="1200">
            <a:latin typeface="Times New Roman" pitchFamily="18" charset="0"/>
            <a:cs typeface="Times New Roman" pitchFamily="18" charset="0"/>
          </a:endParaRPr>
        </a:p>
      </dgm:t>
    </dgm:pt>
    <dgm:pt modelId="{9DC7668C-7233-4928-B301-0B8625561F43}">
      <dgm:prSet phldrT="[Text]" custT="1"/>
      <dgm:spPr/>
      <dgm:t>
        <a:bodyPr/>
        <a:lstStyle/>
        <a:p>
          <a:r>
            <a:rPr lang="en-US" sz="1200">
              <a:latin typeface="Times New Roman" pitchFamily="18" charset="0"/>
              <a:cs typeface="Times New Roman" pitchFamily="18" charset="0"/>
            </a:rPr>
            <a:t>CI3T: Secondary Prevention</a:t>
          </a:r>
        </a:p>
      </dgm:t>
    </dgm:pt>
    <dgm:pt modelId="{3B59BFEA-50D2-4E9D-923C-B81986CD7E8D}" type="parTrans" cxnId="{8E8E128E-0EAE-4E71-9274-7B779218C38A}">
      <dgm:prSet/>
      <dgm:spPr/>
      <dgm:t>
        <a:bodyPr/>
        <a:lstStyle/>
        <a:p>
          <a:endParaRPr lang="en-US" sz="1200">
            <a:latin typeface="Times New Roman" pitchFamily="18" charset="0"/>
            <a:cs typeface="Times New Roman" pitchFamily="18" charset="0"/>
          </a:endParaRPr>
        </a:p>
      </dgm:t>
    </dgm:pt>
    <dgm:pt modelId="{5019D038-AB76-4AB3-A1B3-804FE0569F82}" type="sibTrans" cxnId="{8E8E128E-0EAE-4E71-9274-7B779218C38A}">
      <dgm:prSet/>
      <dgm:spPr/>
      <dgm:t>
        <a:bodyPr/>
        <a:lstStyle/>
        <a:p>
          <a:endParaRPr lang="en-US" sz="1200">
            <a:latin typeface="Times New Roman" pitchFamily="18" charset="0"/>
            <a:cs typeface="Times New Roman" pitchFamily="18" charset="0"/>
          </a:endParaRPr>
        </a:p>
      </dgm:t>
    </dgm:pt>
    <dgm:pt modelId="{ECCCE70E-49E3-41BC-BB16-1FA56B2816F7}">
      <dgm:prSet phldrT="[Text]" custT="1"/>
      <dgm:spPr/>
      <dgm:t>
        <a:bodyPr/>
        <a:lstStyle/>
        <a:p>
          <a:r>
            <a:rPr lang="en-US" sz="1200" b="1">
              <a:latin typeface="Times New Roman" pitchFamily="18" charset="0"/>
              <a:cs typeface="Times New Roman" pitchFamily="18" charset="0"/>
            </a:rPr>
            <a:t>Session 5:</a:t>
          </a:r>
        </a:p>
      </dgm:t>
    </dgm:pt>
    <dgm:pt modelId="{3E6F1F52-EBF9-4EE4-935F-D988E456E06A}" type="parTrans" cxnId="{90ED159B-3DB5-4F19-8218-3707ADE1A936}">
      <dgm:prSet/>
      <dgm:spPr/>
      <dgm:t>
        <a:bodyPr/>
        <a:lstStyle/>
        <a:p>
          <a:endParaRPr lang="en-US" sz="1200">
            <a:latin typeface="Times New Roman" pitchFamily="18" charset="0"/>
            <a:cs typeface="Times New Roman" pitchFamily="18" charset="0"/>
          </a:endParaRPr>
        </a:p>
      </dgm:t>
    </dgm:pt>
    <dgm:pt modelId="{5D4BA9A8-9CB4-4875-AF15-6B7E03DDF17B}" type="sibTrans" cxnId="{90ED159B-3DB5-4F19-8218-3707ADE1A936}">
      <dgm:prSet/>
      <dgm:spPr/>
      <dgm:t>
        <a:bodyPr/>
        <a:lstStyle/>
        <a:p>
          <a:endParaRPr lang="en-US" sz="1200">
            <a:latin typeface="Times New Roman" pitchFamily="18" charset="0"/>
            <a:cs typeface="Times New Roman" pitchFamily="18" charset="0"/>
          </a:endParaRPr>
        </a:p>
      </dgm:t>
    </dgm:pt>
    <dgm:pt modelId="{9E104B74-8C8C-4A37-AA38-44BFAD17368B}">
      <dgm:prSet phldrT="[Text]" custT="1"/>
      <dgm:spPr/>
      <dgm:t>
        <a:bodyPr/>
        <a:lstStyle/>
        <a:p>
          <a:r>
            <a:rPr lang="en-US" sz="1200">
              <a:latin typeface="Times New Roman" pitchFamily="18" charset="0"/>
              <a:cs typeface="Times New Roman" pitchFamily="18" charset="0"/>
            </a:rPr>
            <a:t>Overview of Teacher focused Strategies</a:t>
          </a:r>
        </a:p>
        <a:p>
          <a:r>
            <a:rPr lang="en-US" sz="1200">
              <a:latin typeface="Times New Roman" pitchFamily="18" charset="0"/>
              <a:cs typeface="Times New Roman" pitchFamily="18" charset="0"/>
            </a:rPr>
            <a:t>Overview of Student Focused Strategies</a:t>
          </a:r>
        </a:p>
        <a:p>
          <a:r>
            <a:rPr lang="en-US" sz="1200">
              <a:latin typeface="Times New Roman" pitchFamily="18" charset="0"/>
              <a:cs typeface="Times New Roman" pitchFamily="18" charset="0"/>
            </a:rPr>
            <a:t>Using data to determine</a:t>
          </a:r>
        </a:p>
        <a:p>
          <a:r>
            <a:rPr lang="en-US" sz="1200">
              <a:latin typeface="Times New Roman" pitchFamily="18" charset="0"/>
              <a:cs typeface="Times New Roman" pitchFamily="18" charset="0"/>
            </a:rPr>
            <a:t>Draft the Secondary Intervention Grid based on existing supports</a:t>
          </a:r>
        </a:p>
        <a:p>
          <a:endParaRPr lang="en-US" sz="1200">
            <a:latin typeface="Times New Roman" pitchFamily="18" charset="0"/>
            <a:cs typeface="Times New Roman" pitchFamily="18" charset="0"/>
          </a:endParaRPr>
        </a:p>
      </dgm:t>
    </dgm:pt>
    <dgm:pt modelId="{F3E1163E-5A32-4565-AAE3-1544E03C57C0}" type="parTrans" cxnId="{B745CB68-E1EB-417B-A8F2-4383AB7D15DC}">
      <dgm:prSet/>
      <dgm:spPr/>
      <dgm:t>
        <a:bodyPr/>
        <a:lstStyle/>
        <a:p>
          <a:endParaRPr lang="en-US" sz="1200">
            <a:latin typeface="Times New Roman" pitchFamily="18" charset="0"/>
            <a:cs typeface="Times New Roman" pitchFamily="18" charset="0"/>
          </a:endParaRPr>
        </a:p>
      </dgm:t>
    </dgm:pt>
    <dgm:pt modelId="{678BAE50-D993-41C4-A455-19212F4B227C}" type="sibTrans" cxnId="{B745CB68-E1EB-417B-A8F2-4383AB7D15DC}">
      <dgm:prSet/>
      <dgm:spPr/>
      <dgm:t>
        <a:bodyPr/>
        <a:lstStyle/>
        <a:p>
          <a:endParaRPr lang="en-US" sz="1200">
            <a:latin typeface="Times New Roman" pitchFamily="18" charset="0"/>
            <a:cs typeface="Times New Roman" pitchFamily="18" charset="0"/>
          </a:endParaRPr>
        </a:p>
      </dgm:t>
    </dgm:pt>
    <dgm:pt modelId="{6EB99CF1-753E-4DAD-9945-BCB591DDA653}">
      <dgm:prSet phldrT="[Text]" custT="1"/>
      <dgm:spPr/>
      <dgm:t>
        <a:bodyPr/>
        <a:lstStyle/>
        <a:p>
          <a:r>
            <a:rPr lang="en-US" sz="1200">
              <a:latin typeface="Times New Roman" pitchFamily="18" charset="0"/>
              <a:cs typeface="Times New Roman" pitchFamily="18" charset="0"/>
            </a:rPr>
            <a:t> CI3T: Tertiary Prevention</a:t>
          </a:r>
        </a:p>
      </dgm:t>
    </dgm:pt>
    <dgm:pt modelId="{F61BDD37-21EF-4EBA-AA56-DB2615008E5E}" type="parTrans" cxnId="{A1C16BA1-468B-46A9-AAE2-047CB0591335}">
      <dgm:prSet/>
      <dgm:spPr/>
      <dgm:t>
        <a:bodyPr/>
        <a:lstStyle/>
        <a:p>
          <a:endParaRPr lang="en-US" sz="1200">
            <a:latin typeface="Times New Roman" pitchFamily="18" charset="0"/>
            <a:cs typeface="Times New Roman" pitchFamily="18" charset="0"/>
          </a:endParaRPr>
        </a:p>
      </dgm:t>
    </dgm:pt>
    <dgm:pt modelId="{0BA90FC8-E8B3-455E-BAC2-697B40BF1AA2}" type="sibTrans" cxnId="{A1C16BA1-468B-46A9-AAE2-047CB0591335}">
      <dgm:prSet/>
      <dgm:spPr/>
      <dgm:t>
        <a:bodyPr/>
        <a:lstStyle/>
        <a:p>
          <a:endParaRPr lang="en-US" sz="1200">
            <a:latin typeface="Times New Roman" pitchFamily="18" charset="0"/>
            <a:cs typeface="Times New Roman" pitchFamily="18" charset="0"/>
          </a:endParaRPr>
        </a:p>
      </dgm:t>
    </dgm:pt>
    <dgm:pt modelId="{B5F79758-A5A9-42EC-A484-D17798226E2D}">
      <dgm:prSet phldrT="[Text]" custT="1"/>
      <dgm:spPr/>
      <dgm:t>
        <a:bodyPr/>
        <a:lstStyle/>
        <a:p>
          <a:r>
            <a:rPr lang="en-US" sz="1200" b="1">
              <a:latin typeface="Times New Roman" pitchFamily="18" charset="0"/>
              <a:cs typeface="Times New Roman" pitchFamily="18" charset="0"/>
            </a:rPr>
            <a:t>Session 6:</a:t>
          </a:r>
        </a:p>
      </dgm:t>
    </dgm:pt>
    <dgm:pt modelId="{A49B111F-9EF8-48F6-9DCE-B7648FF60119}" type="parTrans" cxnId="{007E9BD3-33F4-489E-9763-24B5B25AE434}">
      <dgm:prSet/>
      <dgm:spPr/>
      <dgm:t>
        <a:bodyPr/>
        <a:lstStyle/>
        <a:p>
          <a:endParaRPr lang="en-US" sz="1200">
            <a:latin typeface="Times New Roman" pitchFamily="18" charset="0"/>
            <a:cs typeface="Times New Roman" pitchFamily="18" charset="0"/>
          </a:endParaRPr>
        </a:p>
      </dgm:t>
    </dgm:pt>
    <dgm:pt modelId="{7D799EC4-7BE2-4E09-BF1C-942C2F2080D7}" type="sibTrans" cxnId="{007E9BD3-33F4-489E-9763-24B5B25AE434}">
      <dgm:prSet/>
      <dgm:spPr/>
      <dgm:t>
        <a:bodyPr/>
        <a:lstStyle/>
        <a:p>
          <a:endParaRPr lang="en-US" sz="1200">
            <a:latin typeface="Times New Roman" pitchFamily="18" charset="0"/>
            <a:cs typeface="Times New Roman" pitchFamily="18" charset="0"/>
          </a:endParaRPr>
        </a:p>
      </dgm:t>
    </dgm:pt>
    <dgm:pt modelId="{FFC32F24-B43C-4A9C-8CF2-41548106BC13}">
      <dgm:prSet phldrT="[Text]" custT="1"/>
      <dgm:spPr/>
      <dgm:t>
        <a:bodyPr/>
        <a:lstStyle/>
        <a:p>
          <a:r>
            <a:rPr lang="en-US" sz="1200">
              <a:latin typeface="Times New Roman" pitchFamily="18" charset="0"/>
              <a:cs typeface="Times New Roman" pitchFamily="18" charset="0"/>
            </a:rPr>
            <a:t>Final revisions of CI3T Plan based on stakeholder feedback</a:t>
          </a:r>
        </a:p>
        <a:p>
          <a:r>
            <a:rPr lang="en-US" sz="1200">
              <a:latin typeface="Times New Roman" pitchFamily="18" charset="0"/>
              <a:cs typeface="Times New Roman" pitchFamily="18" charset="0"/>
            </a:rPr>
            <a:t>Draft Tertiary Prevention Intervention Grids</a:t>
          </a:r>
        </a:p>
        <a:p>
          <a:r>
            <a:rPr lang="en-US" sz="1200">
              <a:latin typeface="Times New Roman" pitchFamily="18" charset="0"/>
              <a:cs typeface="Times New Roman" pitchFamily="18" charset="0"/>
            </a:rPr>
            <a:t>Design Implementation Manual and Plan for roll out to faculty, students, and parents</a:t>
          </a:r>
        </a:p>
        <a:p>
          <a:endParaRPr lang="en-US" sz="1200">
            <a:latin typeface="Times New Roman" pitchFamily="18" charset="0"/>
            <a:cs typeface="Times New Roman" pitchFamily="18" charset="0"/>
          </a:endParaRPr>
        </a:p>
      </dgm:t>
    </dgm:pt>
    <dgm:pt modelId="{7994BEBB-E3B8-408A-A4DA-9377ACD4C1F2}" type="parTrans" cxnId="{8DDAD3D3-BA7B-4274-B33A-8B3EAA345378}">
      <dgm:prSet/>
      <dgm:spPr/>
      <dgm:t>
        <a:bodyPr/>
        <a:lstStyle/>
        <a:p>
          <a:endParaRPr lang="en-US" sz="1200">
            <a:latin typeface="Times New Roman" pitchFamily="18" charset="0"/>
            <a:cs typeface="Times New Roman" pitchFamily="18" charset="0"/>
          </a:endParaRPr>
        </a:p>
      </dgm:t>
    </dgm:pt>
    <dgm:pt modelId="{12495495-3A5E-4671-B455-4F8828F17530}" type="sibTrans" cxnId="{8DDAD3D3-BA7B-4274-B33A-8B3EAA345378}">
      <dgm:prSet/>
      <dgm:spPr/>
      <dgm:t>
        <a:bodyPr/>
        <a:lstStyle/>
        <a:p>
          <a:endParaRPr lang="en-US" sz="1200">
            <a:latin typeface="Times New Roman" pitchFamily="18" charset="0"/>
            <a:cs typeface="Times New Roman" pitchFamily="18" charset="0"/>
          </a:endParaRPr>
        </a:p>
      </dgm:t>
    </dgm:pt>
    <dgm:pt modelId="{BD54107B-3B8F-4038-B65A-69D3D8E139BE}" type="pres">
      <dgm:prSet presAssocID="{2CD1929C-5BA7-4187-AC03-DC24ED9278EB}" presName="Name0" presStyleCnt="0">
        <dgm:presLayoutVars>
          <dgm:chMax val="7"/>
          <dgm:chPref val="7"/>
          <dgm:dir/>
          <dgm:animLvl val="lvl"/>
        </dgm:presLayoutVars>
      </dgm:prSet>
      <dgm:spPr/>
    </dgm:pt>
    <dgm:pt modelId="{630E10FB-4553-4461-A006-A299B904ABEE}" type="pres">
      <dgm:prSet presAssocID="{4E86641B-3E75-414A-92C8-C6257FC059CA}" presName="parentText_1" presStyleLbl="node1" presStyleIdx="0" presStyleCnt="3">
        <dgm:presLayoutVars>
          <dgm:chMax val="1"/>
          <dgm:chPref val="1"/>
          <dgm:bulletEnabled val="1"/>
        </dgm:presLayoutVars>
      </dgm:prSet>
      <dgm:spPr/>
    </dgm:pt>
    <dgm:pt modelId="{438BD05C-7066-4A3F-BF09-0A3D5A9E0E57}" type="pres">
      <dgm:prSet presAssocID="{4E86641B-3E75-414A-92C8-C6257FC059CA}" presName="childText_1" presStyleLbl="node1" presStyleIdx="0" presStyleCnt="3" custScaleX="167998" custLinFactNeighborX="-61144">
        <dgm:presLayoutVars>
          <dgm:chMax val="0"/>
          <dgm:chPref val="0"/>
          <dgm:bulletEnabled val="1"/>
        </dgm:presLayoutVars>
      </dgm:prSet>
      <dgm:spPr/>
    </dgm:pt>
    <dgm:pt modelId="{E4BF9C64-0696-41C1-ADDB-5D141825DC12}" type="pres">
      <dgm:prSet presAssocID="{4E86641B-3E75-414A-92C8-C6257FC059CA}" presName="accentShape_1" presStyleCnt="0"/>
      <dgm:spPr/>
    </dgm:pt>
    <dgm:pt modelId="{7D55B0F5-2046-44DB-9447-7177F48EB517}" type="pres">
      <dgm:prSet presAssocID="{4E86641B-3E75-414A-92C8-C6257FC059CA}" presName="imageRepeatNode" presStyleLbl="node1" presStyleIdx="0" presStyleCnt="3" custScaleX="147298" custLinFactNeighborX="-47358" custLinFactNeighborY="482"/>
      <dgm:spPr/>
    </dgm:pt>
    <dgm:pt modelId="{CA186FCF-FF9A-4278-B3FF-EAA6B789E606}" type="pres">
      <dgm:prSet presAssocID="{9DC7668C-7233-4928-B301-0B8625561F43}" presName="parentText_2" presStyleLbl="node1" presStyleIdx="0" presStyleCnt="3">
        <dgm:presLayoutVars>
          <dgm:chMax val="1"/>
          <dgm:chPref val="1"/>
          <dgm:bulletEnabled val="1"/>
        </dgm:presLayoutVars>
      </dgm:prSet>
      <dgm:spPr/>
    </dgm:pt>
    <dgm:pt modelId="{E06FA8CB-696A-4A94-948C-946E34183266}" type="pres">
      <dgm:prSet presAssocID="{9DC7668C-7233-4928-B301-0B8625561F43}" presName="childText_2" presStyleLbl="node2" presStyleIdx="0" presStyleCnt="0" custScaleX="154486" custScaleY="73801" custLinFactNeighborX="-13866" custLinFactNeighborY="8951">
        <dgm:presLayoutVars>
          <dgm:chMax val="0"/>
          <dgm:chPref val="0"/>
          <dgm:bulletEnabled val="1"/>
        </dgm:presLayoutVars>
      </dgm:prSet>
      <dgm:spPr/>
    </dgm:pt>
    <dgm:pt modelId="{D62F3881-8782-4479-8B64-19CA4DC4780C}" type="pres">
      <dgm:prSet presAssocID="{9DC7668C-7233-4928-B301-0B8625561F43}" presName="accentShape_2" presStyleCnt="0"/>
      <dgm:spPr/>
    </dgm:pt>
    <dgm:pt modelId="{DC30BB0B-13B9-4E17-A4CA-5BA185C94FAE}" type="pres">
      <dgm:prSet presAssocID="{9DC7668C-7233-4928-B301-0B8625561F43}" presName="imageRepeatNode" presStyleLbl="node1" presStyleIdx="1" presStyleCnt="3" custScaleX="142099" custScaleY="81516" custLinFactNeighborX="-11764" custLinFactNeighborY="9735"/>
      <dgm:spPr/>
    </dgm:pt>
    <dgm:pt modelId="{D2EB37DC-1301-4AF4-B951-7916DF097BCA}" type="pres">
      <dgm:prSet presAssocID="{6EB99CF1-753E-4DAD-9945-BCB591DDA653}" presName="parentText_3" presStyleLbl="node1" presStyleIdx="1" presStyleCnt="3">
        <dgm:presLayoutVars>
          <dgm:chMax val="1"/>
          <dgm:chPref val="1"/>
          <dgm:bulletEnabled val="1"/>
        </dgm:presLayoutVars>
      </dgm:prSet>
      <dgm:spPr/>
    </dgm:pt>
    <dgm:pt modelId="{EEF357A7-AB32-4831-A684-5154DE7AB191}" type="pres">
      <dgm:prSet presAssocID="{6EB99CF1-753E-4DAD-9945-BCB591DDA653}" presName="childText_3" presStyleLbl="node2" presStyleIdx="0" presStyleCnt="0" custScaleX="131881" custScaleY="65718" custLinFactNeighborX="21932" custLinFactNeighborY="10198">
        <dgm:presLayoutVars>
          <dgm:chMax val="0"/>
          <dgm:chPref val="0"/>
          <dgm:bulletEnabled val="1"/>
        </dgm:presLayoutVars>
      </dgm:prSet>
      <dgm:spPr/>
    </dgm:pt>
    <dgm:pt modelId="{61F254AF-04EE-4074-8DEF-1E2B443BBC4E}" type="pres">
      <dgm:prSet presAssocID="{6EB99CF1-753E-4DAD-9945-BCB591DDA653}" presName="accentShape_3" presStyleCnt="0"/>
      <dgm:spPr/>
    </dgm:pt>
    <dgm:pt modelId="{F12353C5-0B7D-429C-B02E-9CF01484525F}" type="pres">
      <dgm:prSet presAssocID="{6EB99CF1-753E-4DAD-9945-BCB591DDA653}" presName="imageRepeatNode" presStyleLbl="node1" presStyleIdx="2" presStyleCnt="3" custScaleX="136773" custScaleY="73358" custLinFactNeighborX="18345" custLinFactNeighborY="13907"/>
      <dgm:spPr/>
    </dgm:pt>
  </dgm:ptLst>
  <dgm:cxnLst>
    <dgm:cxn modelId="{F8B21C00-BD45-4B37-8ED0-E90DFC035080}" srcId="{4E86641B-3E75-414A-92C8-C6257FC059CA}" destId="{1F3525A5-DA50-434B-AE26-90481C0C160A}" srcOrd="1" destOrd="0" parTransId="{1734DBD4-9379-4E26-94D5-511C92813279}" sibTransId="{322F9EFB-D11A-4705-9E65-DCF370254C35}"/>
    <dgm:cxn modelId="{E71F2618-480C-4070-98F3-AC40051FF378}" type="presOf" srcId="{6EB99CF1-753E-4DAD-9945-BCB591DDA653}" destId="{D2EB37DC-1301-4AF4-B951-7916DF097BCA}" srcOrd="0" destOrd="0" presId="urn:microsoft.com/office/officeart/2009/3/layout/BlockDescendingList"/>
    <dgm:cxn modelId="{88129B1F-DA3C-423C-9CE7-EAB4E231FA5A}" type="presOf" srcId="{FFC32F24-B43C-4A9C-8CF2-41548106BC13}" destId="{EEF357A7-AB32-4831-A684-5154DE7AB191}" srcOrd="0" destOrd="1" presId="urn:microsoft.com/office/officeart/2009/3/layout/BlockDescendingList"/>
    <dgm:cxn modelId="{86E0D836-B33D-4932-9AF6-E23B2D984D8F}" type="presOf" srcId="{4E86641B-3E75-414A-92C8-C6257FC059CA}" destId="{630E10FB-4553-4461-A006-A299B904ABEE}" srcOrd="0" destOrd="0" presId="urn:microsoft.com/office/officeart/2009/3/layout/BlockDescendingList"/>
    <dgm:cxn modelId="{18719862-C8FF-4D6F-92F8-7E1FD5AF1E26}" type="presOf" srcId="{6EB99CF1-753E-4DAD-9945-BCB591DDA653}" destId="{F12353C5-0B7D-429C-B02E-9CF01484525F}" srcOrd="1" destOrd="0" presId="urn:microsoft.com/office/officeart/2009/3/layout/BlockDescendingList"/>
    <dgm:cxn modelId="{16F00943-C328-4722-9267-6A0DA5D0CBE3}" type="presOf" srcId="{B5F79758-A5A9-42EC-A484-D17798226E2D}" destId="{EEF357A7-AB32-4831-A684-5154DE7AB191}" srcOrd="0" destOrd="0" presId="urn:microsoft.com/office/officeart/2009/3/layout/BlockDescendingList"/>
    <dgm:cxn modelId="{B745CB68-E1EB-417B-A8F2-4383AB7D15DC}" srcId="{9DC7668C-7233-4928-B301-0B8625561F43}" destId="{9E104B74-8C8C-4A37-AA38-44BFAD17368B}" srcOrd="1" destOrd="0" parTransId="{F3E1163E-5A32-4565-AAE3-1544E03C57C0}" sibTransId="{678BAE50-D993-41C4-A455-19212F4B227C}"/>
    <dgm:cxn modelId="{1994BE4C-9A36-4D7A-83FA-9A58581CEE77}" type="presOf" srcId="{4E86641B-3E75-414A-92C8-C6257FC059CA}" destId="{7D55B0F5-2046-44DB-9447-7177F48EB517}" srcOrd="1" destOrd="0" presId="urn:microsoft.com/office/officeart/2009/3/layout/BlockDescendingList"/>
    <dgm:cxn modelId="{23587C57-9281-46B8-8DDB-74C3C46BC53B}" type="presOf" srcId="{1F3525A5-DA50-434B-AE26-90481C0C160A}" destId="{438BD05C-7066-4A3F-BF09-0A3D5A9E0E57}" srcOrd="0" destOrd="1" presId="urn:microsoft.com/office/officeart/2009/3/layout/BlockDescendingList"/>
    <dgm:cxn modelId="{EF232483-5866-4A58-877A-DFE061D925F0}" type="presOf" srcId="{ECCCE70E-49E3-41BC-BB16-1FA56B2816F7}" destId="{E06FA8CB-696A-4A94-948C-946E34183266}" srcOrd="0" destOrd="0" presId="urn:microsoft.com/office/officeart/2009/3/layout/BlockDescendingList"/>
    <dgm:cxn modelId="{8E8E128E-0EAE-4E71-9274-7B779218C38A}" srcId="{2CD1929C-5BA7-4187-AC03-DC24ED9278EB}" destId="{9DC7668C-7233-4928-B301-0B8625561F43}" srcOrd="1" destOrd="0" parTransId="{3B59BFEA-50D2-4E9D-923C-B81986CD7E8D}" sibTransId="{5019D038-AB76-4AB3-A1B3-804FE0569F82}"/>
    <dgm:cxn modelId="{84FD0E98-3F72-44FC-90E0-787CEC65F1D0}" type="presOf" srcId="{8A1B6728-0BEA-46FF-91C7-9EA42BC7D602}" destId="{438BD05C-7066-4A3F-BF09-0A3D5A9E0E57}" srcOrd="0" destOrd="0" presId="urn:microsoft.com/office/officeart/2009/3/layout/BlockDescendingList"/>
    <dgm:cxn modelId="{90ED159B-3DB5-4F19-8218-3707ADE1A936}" srcId="{9DC7668C-7233-4928-B301-0B8625561F43}" destId="{ECCCE70E-49E3-41BC-BB16-1FA56B2816F7}" srcOrd="0" destOrd="0" parTransId="{3E6F1F52-EBF9-4EE4-935F-D988E456E06A}" sibTransId="{5D4BA9A8-9CB4-4875-AF15-6B7E03DDF17B}"/>
    <dgm:cxn modelId="{A1C16BA1-468B-46A9-AAE2-047CB0591335}" srcId="{2CD1929C-5BA7-4187-AC03-DC24ED9278EB}" destId="{6EB99CF1-753E-4DAD-9945-BCB591DDA653}" srcOrd="2" destOrd="0" parTransId="{F61BDD37-21EF-4EBA-AA56-DB2615008E5E}" sibTransId="{0BA90FC8-E8B3-455E-BAC2-697B40BF1AA2}"/>
    <dgm:cxn modelId="{673F61C9-4E3E-4C39-B103-7293115C1878}" type="presOf" srcId="{9E104B74-8C8C-4A37-AA38-44BFAD17368B}" destId="{E06FA8CB-696A-4A94-948C-946E34183266}" srcOrd="0" destOrd="1" presId="urn:microsoft.com/office/officeart/2009/3/layout/BlockDescendingList"/>
    <dgm:cxn modelId="{007E9BD3-33F4-489E-9763-24B5B25AE434}" srcId="{6EB99CF1-753E-4DAD-9945-BCB591DDA653}" destId="{B5F79758-A5A9-42EC-A484-D17798226E2D}" srcOrd="0" destOrd="0" parTransId="{A49B111F-9EF8-48F6-9DCE-B7648FF60119}" sibTransId="{7D799EC4-7BE2-4E09-BF1C-942C2F2080D7}"/>
    <dgm:cxn modelId="{8DDAD3D3-BA7B-4274-B33A-8B3EAA345378}" srcId="{6EB99CF1-753E-4DAD-9945-BCB591DDA653}" destId="{FFC32F24-B43C-4A9C-8CF2-41548106BC13}" srcOrd="1" destOrd="0" parTransId="{7994BEBB-E3B8-408A-A4DA-9377ACD4C1F2}" sibTransId="{12495495-3A5E-4671-B455-4F8828F17530}"/>
    <dgm:cxn modelId="{5D17BBD6-0152-4D99-B0F9-ADF41A06AB26}" type="presOf" srcId="{2CD1929C-5BA7-4187-AC03-DC24ED9278EB}" destId="{BD54107B-3B8F-4038-B65A-69D3D8E139BE}" srcOrd="0" destOrd="0" presId="urn:microsoft.com/office/officeart/2009/3/layout/BlockDescendingList"/>
    <dgm:cxn modelId="{F48608D7-C85C-477C-8702-1D72640B5748}" srcId="{4E86641B-3E75-414A-92C8-C6257FC059CA}" destId="{8A1B6728-0BEA-46FF-91C7-9EA42BC7D602}" srcOrd="0" destOrd="0" parTransId="{E0B18581-7FA8-4BD4-9852-7C849A324D9B}" sibTransId="{C128EFC2-F7D9-4DAB-A10E-4DE8C7726C60}"/>
    <dgm:cxn modelId="{0F37EEE3-8E47-476B-9161-BB35C8293150}" type="presOf" srcId="{9DC7668C-7233-4928-B301-0B8625561F43}" destId="{CA186FCF-FF9A-4278-B3FF-EAA6B789E606}" srcOrd="0" destOrd="0" presId="urn:microsoft.com/office/officeart/2009/3/layout/BlockDescendingList"/>
    <dgm:cxn modelId="{6BDDA0ED-91E5-4EAA-91D3-0984B08C66D8}" type="presOf" srcId="{9DC7668C-7233-4928-B301-0B8625561F43}" destId="{DC30BB0B-13B9-4E17-A4CA-5BA185C94FAE}" srcOrd="1" destOrd="0" presId="urn:microsoft.com/office/officeart/2009/3/layout/BlockDescendingList"/>
    <dgm:cxn modelId="{27EA48FA-CE99-4C20-96DE-A9D07ECF0C1A}" srcId="{2CD1929C-5BA7-4187-AC03-DC24ED9278EB}" destId="{4E86641B-3E75-414A-92C8-C6257FC059CA}" srcOrd="0" destOrd="0" parTransId="{C14BEA9B-8A37-4E03-8F66-B0E6840B032D}" sibTransId="{DB29448A-9FBA-485A-9E41-A13C780DA8D7}"/>
    <dgm:cxn modelId="{D2BDE726-9C97-4995-857B-95320289A365}" type="presParOf" srcId="{BD54107B-3B8F-4038-B65A-69D3D8E139BE}" destId="{630E10FB-4553-4461-A006-A299B904ABEE}" srcOrd="0" destOrd="0" presId="urn:microsoft.com/office/officeart/2009/3/layout/BlockDescendingList"/>
    <dgm:cxn modelId="{021F3573-BB68-4F72-BD9F-82E63F464A40}" type="presParOf" srcId="{BD54107B-3B8F-4038-B65A-69D3D8E139BE}" destId="{438BD05C-7066-4A3F-BF09-0A3D5A9E0E57}" srcOrd="1" destOrd="0" presId="urn:microsoft.com/office/officeart/2009/3/layout/BlockDescendingList"/>
    <dgm:cxn modelId="{066E81D0-BE29-4C32-927B-FE0EF9E4EBEA}" type="presParOf" srcId="{BD54107B-3B8F-4038-B65A-69D3D8E139BE}" destId="{E4BF9C64-0696-41C1-ADDB-5D141825DC12}" srcOrd="2" destOrd="0" presId="urn:microsoft.com/office/officeart/2009/3/layout/BlockDescendingList"/>
    <dgm:cxn modelId="{DDACD66F-805F-4D69-A50D-270ABBD58D22}" type="presParOf" srcId="{E4BF9C64-0696-41C1-ADDB-5D141825DC12}" destId="{7D55B0F5-2046-44DB-9447-7177F48EB517}" srcOrd="0" destOrd="0" presId="urn:microsoft.com/office/officeart/2009/3/layout/BlockDescendingList"/>
    <dgm:cxn modelId="{930D8757-D3E8-4537-84D0-29EDE537C3AC}" type="presParOf" srcId="{BD54107B-3B8F-4038-B65A-69D3D8E139BE}" destId="{CA186FCF-FF9A-4278-B3FF-EAA6B789E606}" srcOrd="3" destOrd="0" presId="urn:microsoft.com/office/officeart/2009/3/layout/BlockDescendingList"/>
    <dgm:cxn modelId="{52B4A4FE-4EAA-4296-B186-5939FAC404FC}" type="presParOf" srcId="{BD54107B-3B8F-4038-B65A-69D3D8E139BE}" destId="{E06FA8CB-696A-4A94-948C-946E34183266}" srcOrd="4" destOrd="0" presId="urn:microsoft.com/office/officeart/2009/3/layout/BlockDescendingList"/>
    <dgm:cxn modelId="{2996D8C2-7CFF-4AC7-A9AC-5F7847A3D0FE}" type="presParOf" srcId="{BD54107B-3B8F-4038-B65A-69D3D8E139BE}" destId="{D62F3881-8782-4479-8B64-19CA4DC4780C}" srcOrd="5" destOrd="0" presId="urn:microsoft.com/office/officeart/2009/3/layout/BlockDescendingList"/>
    <dgm:cxn modelId="{AE47442A-7858-495F-8D96-45E1D14E6C8C}" type="presParOf" srcId="{D62F3881-8782-4479-8B64-19CA4DC4780C}" destId="{DC30BB0B-13B9-4E17-A4CA-5BA185C94FAE}" srcOrd="0" destOrd="0" presId="urn:microsoft.com/office/officeart/2009/3/layout/BlockDescendingList"/>
    <dgm:cxn modelId="{47445422-184B-4E38-87E5-D0E06D6FF857}" type="presParOf" srcId="{BD54107B-3B8F-4038-B65A-69D3D8E139BE}" destId="{D2EB37DC-1301-4AF4-B951-7916DF097BCA}" srcOrd="6" destOrd="0" presId="urn:microsoft.com/office/officeart/2009/3/layout/BlockDescendingList"/>
    <dgm:cxn modelId="{26224463-1E3D-4BC2-A6FD-04636C31CFFE}" type="presParOf" srcId="{BD54107B-3B8F-4038-B65A-69D3D8E139BE}" destId="{EEF357A7-AB32-4831-A684-5154DE7AB191}" srcOrd="7" destOrd="0" presId="urn:microsoft.com/office/officeart/2009/3/layout/BlockDescendingList"/>
    <dgm:cxn modelId="{7D19FC0D-FAE0-4C89-9AF0-2844A60009CE}" type="presParOf" srcId="{BD54107B-3B8F-4038-B65A-69D3D8E139BE}" destId="{61F254AF-04EE-4074-8DEF-1E2B443BBC4E}" srcOrd="8" destOrd="0" presId="urn:microsoft.com/office/officeart/2009/3/layout/BlockDescendingList"/>
    <dgm:cxn modelId="{C6F191CA-D414-4E70-97B6-D708DE2DF904}" type="presParOf" srcId="{61F254AF-04EE-4074-8DEF-1E2B443BBC4E}" destId="{F12353C5-0B7D-429C-B02E-9CF01484525F}" srcOrd="0" destOrd="0" presId="urn:microsoft.com/office/officeart/2009/3/layout/BlockDescending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5_2" csCatId="accent5"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JULY</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554FFF0B-EB4D-416A-9E8D-951624760804}">
      <dgm:prSet phldrT="[Text]" custT="1"/>
      <dgm:spPr>
        <a:effectLst>
          <a:outerShdw blurRad="50800" dist="38100" dir="2700000" algn="tl" rotWithShape="0">
            <a:prstClr val="black">
              <a:alpha val="40000"/>
            </a:prstClr>
          </a:outerShdw>
        </a:effectLst>
      </dgm:spPr>
      <dgm:t>
        <a:bodyPr/>
        <a:lstStyle/>
        <a:p>
          <a:r>
            <a:rPr lang="en-US" sz="800" b="1"/>
            <a:t>AUGUST</a:t>
          </a:r>
        </a:p>
      </dgm:t>
    </dgm:pt>
    <dgm:pt modelId="{6683CB60-DFC2-4D53-B453-99663709E9FB}" type="parTrans" cxnId="{4BA7894C-F6E9-47A4-907E-362311488B69}">
      <dgm:prSet/>
      <dgm:spPr/>
      <dgm:t>
        <a:bodyPr/>
        <a:lstStyle/>
        <a:p>
          <a:endParaRPr lang="en-US" sz="800" b="1"/>
        </a:p>
      </dgm:t>
    </dgm:pt>
    <dgm:pt modelId="{D38A8102-6684-40D4-8994-56593726C7D9}" type="sibTrans" cxnId="{4BA7894C-F6E9-47A4-907E-362311488B69}">
      <dgm:prSet/>
      <dgm:spPr/>
      <dgm:t>
        <a:bodyPr/>
        <a:lstStyle/>
        <a:p>
          <a:endParaRPr lang="en-US" sz="800" b="1"/>
        </a:p>
      </dgm:t>
    </dgm:pt>
    <dgm:pt modelId="{B381C0A9-074E-4569-9018-7C9813439772}">
      <dgm:prSet phldrT="[Text]" custT="1"/>
      <dgm:spPr>
        <a:effectLst>
          <a:outerShdw blurRad="50800" dist="38100" dir="2700000" algn="tl" rotWithShape="0">
            <a:prstClr val="black">
              <a:alpha val="40000"/>
            </a:prstClr>
          </a:outerShdw>
        </a:effectLst>
      </dgm:spPr>
      <dgm:t>
        <a:bodyPr/>
        <a:lstStyle/>
        <a:p>
          <a:r>
            <a:rPr lang="en-US" sz="800" b="1"/>
            <a:t>SEPTEMBER</a:t>
          </a:r>
        </a:p>
      </dgm:t>
    </dgm:pt>
    <dgm:pt modelId="{F4D50B39-6A20-4F80-A2D2-483B40EC6F50}" type="parTrans" cxnId="{18775188-C713-484F-9499-107322E17660}">
      <dgm:prSet/>
      <dgm:spPr/>
      <dgm:t>
        <a:bodyPr/>
        <a:lstStyle/>
        <a:p>
          <a:endParaRPr lang="en-US" sz="800" b="1"/>
        </a:p>
      </dgm:t>
    </dgm:pt>
    <dgm:pt modelId="{86A152DD-75AE-4287-8E91-0347347EFBB6}" type="sibTrans" cxnId="{18775188-C713-484F-9499-107322E17660}">
      <dgm:prSet/>
      <dgm:spPr/>
      <dgm:t>
        <a:bodyPr/>
        <a:lstStyle/>
        <a:p>
          <a:endParaRPr lang="en-US" sz="800" b="1"/>
        </a:p>
      </dgm:t>
    </dgm:pt>
    <dgm:pt modelId="{03FEF778-99B1-4886-9242-7DEDFCF03EA4}">
      <dgm:prSet phldrT="[Text]" custT="1"/>
      <dgm:spPr>
        <a:effectLst>
          <a:outerShdw blurRad="50800" dist="38100" dir="2700000" algn="tl" rotWithShape="0">
            <a:prstClr val="black">
              <a:alpha val="40000"/>
            </a:prstClr>
          </a:outerShdw>
        </a:effectLst>
      </dgm:spPr>
      <dgm:t>
        <a:bodyPr/>
        <a:lstStyle/>
        <a:p>
          <a:r>
            <a:rPr lang="en-US" sz="800" b="1"/>
            <a:t>OCTOBER</a:t>
          </a:r>
        </a:p>
      </dgm:t>
    </dgm:pt>
    <dgm:pt modelId="{7F477203-E960-4419-9923-828FA78FBB5C}" type="parTrans" cxnId="{3929DF5D-832F-4D2F-A0E0-B03DAF4E4140}">
      <dgm:prSet/>
      <dgm:spPr/>
      <dgm:t>
        <a:bodyPr/>
        <a:lstStyle/>
        <a:p>
          <a:endParaRPr lang="en-US" sz="800" b="1"/>
        </a:p>
      </dgm:t>
    </dgm:pt>
    <dgm:pt modelId="{3DCC19D3-CE4D-4D55-8708-17E10D45E8C9}" type="sibTrans" cxnId="{3929DF5D-832F-4D2F-A0E0-B03DAF4E4140}">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4" custLinFactNeighborY="-1952"/>
      <dgm:spPr/>
    </dgm:pt>
    <dgm:pt modelId="{8DBA6631-669F-405E-9DE8-0FA381224CCB}" type="pres">
      <dgm:prSet presAssocID="{52AC4D52-AC6B-43A5-83D3-92B328BC6853}" presName="parentNode" presStyleLbl="node1" presStyleIdx="0" presStyleCnt="4">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3"/>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B45ABC24-C39B-49D3-A2B7-250FD584F431}" type="pres">
      <dgm:prSet presAssocID="{554FFF0B-EB4D-416A-9E8D-951624760804}" presName="compositeNode" presStyleCnt="0">
        <dgm:presLayoutVars>
          <dgm:bulletEnabled val="1"/>
        </dgm:presLayoutVars>
      </dgm:prSet>
      <dgm:spPr/>
    </dgm:pt>
    <dgm:pt modelId="{016B7851-ED07-41AA-91EF-5A835E3DD507}" type="pres">
      <dgm:prSet presAssocID="{554FFF0B-EB4D-416A-9E8D-951624760804}" presName="bgRect" presStyleLbl="node1" presStyleIdx="1" presStyleCnt="4" custLinFactNeighborY="-1952"/>
      <dgm:spPr/>
    </dgm:pt>
    <dgm:pt modelId="{3C991234-4C45-4AB5-B968-D7D02D36FF07}" type="pres">
      <dgm:prSet presAssocID="{554FFF0B-EB4D-416A-9E8D-951624760804}" presName="parentNode" presStyleLbl="node1" presStyleIdx="1" presStyleCnt="4">
        <dgm:presLayoutVars>
          <dgm:chMax val="0"/>
          <dgm:bulletEnabled val="1"/>
        </dgm:presLayoutVars>
      </dgm:prSet>
      <dgm:spPr/>
    </dgm:pt>
    <dgm:pt modelId="{0D6CEDD9-FE6B-4289-A4E9-FAD5E608FC70}" type="pres">
      <dgm:prSet presAssocID="{D38A8102-6684-40D4-8994-56593726C7D9}" presName="hSp" presStyleCnt="0"/>
      <dgm:spPr/>
    </dgm:pt>
    <dgm:pt modelId="{3CFF5772-D6F9-4CB6-9AC5-B581493FA7EB}" type="pres">
      <dgm:prSet presAssocID="{D38A8102-6684-40D4-8994-56593726C7D9}" presName="vProcSp" presStyleCnt="0"/>
      <dgm:spPr/>
    </dgm:pt>
    <dgm:pt modelId="{E9B83AE6-5384-47B7-AAAB-433BDA8921D8}" type="pres">
      <dgm:prSet presAssocID="{D38A8102-6684-40D4-8994-56593726C7D9}" presName="vSp1" presStyleCnt="0"/>
      <dgm:spPr/>
    </dgm:pt>
    <dgm:pt modelId="{D91F4DFA-AF61-4DA7-B416-261203779B99}" type="pres">
      <dgm:prSet presAssocID="{D38A8102-6684-40D4-8994-56593726C7D9}" presName="simulatedConn" presStyleLbl="solidFgAcc1" presStyleIdx="1" presStyleCnt="3"/>
      <dgm:spPr/>
    </dgm:pt>
    <dgm:pt modelId="{372FA5E4-2668-4906-BA19-38B7056279DA}" type="pres">
      <dgm:prSet presAssocID="{D38A8102-6684-40D4-8994-56593726C7D9}" presName="vSp2" presStyleCnt="0"/>
      <dgm:spPr/>
    </dgm:pt>
    <dgm:pt modelId="{ABB0A569-9C34-4D4E-84EF-865AE0B32515}" type="pres">
      <dgm:prSet presAssocID="{D38A8102-6684-40D4-8994-56593726C7D9}" presName="sibTrans" presStyleCnt="0"/>
      <dgm:spPr/>
    </dgm:pt>
    <dgm:pt modelId="{CB997035-ADEC-42DA-A965-560512AF96AB}" type="pres">
      <dgm:prSet presAssocID="{B381C0A9-074E-4569-9018-7C9813439772}" presName="compositeNode" presStyleCnt="0">
        <dgm:presLayoutVars>
          <dgm:bulletEnabled val="1"/>
        </dgm:presLayoutVars>
      </dgm:prSet>
      <dgm:spPr/>
    </dgm:pt>
    <dgm:pt modelId="{07C15E4C-134F-4BF2-8D38-276CD15FB5CB}" type="pres">
      <dgm:prSet presAssocID="{B381C0A9-074E-4569-9018-7C9813439772}" presName="bgRect" presStyleLbl="node1" presStyleIdx="2" presStyleCnt="4" custLinFactNeighborY="-1952"/>
      <dgm:spPr/>
    </dgm:pt>
    <dgm:pt modelId="{52C6F37B-210A-4D9B-B8BC-E25B0F0E80DC}" type="pres">
      <dgm:prSet presAssocID="{B381C0A9-074E-4569-9018-7C9813439772}" presName="parentNode" presStyleLbl="node1" presStyleIdx="2" presStyleCnt="4">
        <dgm:presLayoutVars>
          <dgm:chMax val="0"/>
          <dgm:bulletEnabled val="1"/>
        </dgm:presLayoutVars>
      </dgm:prSet>
      <dgm:spPr/>
    </dgm:pt>
    <dgm:pt modelId="{948589CC-9AF1-4529-868F-F721667C0997}" type="pres">
      <dgm:prSet presAssocID="{86A152DD-75AE-4287-8E91-0347347EFBB6}" presName="hSp" presStyleCnt="0"/>
      <dgm:spPr/>
    </dgm:pt>
    <dgm:pt modelId="{23FBD563-97D6-439A-BF43-01FA53FEE2BA}" type="pres">
      <dgm:prSet presAssocID="{86A152DD-75AE-4287-8E91-0347347EFBB6}" presName="vProcSp" presStyleCnt="0"/>
      <dgm:spPr/>
    </dgm:pt>
    <dgm:pt modelId="{B9A470A8-08B0-44A3-B7B5-A4331B042B8A}" type="pres">
      <dgm:prSet presAssocID="{86A152DD-75AE-4287-8E91-0347347EFBB6}" presName="vSp1" presStyleCnt="0"/>
      <dgm:spPr/>
    </dgm:pt>
    <dgm:pt modelId="{D79CC247-1F61-4E90-9866-DAA70D747B32}" type="pres">
      <dgm:prSet presAssocID="{86A152DD-75AE-4287-8E91-0347347EFBB6}" presName="simulatedConn" presStyleLbl="solidFgAcc1" presStyleIdx="2" presStyleCnt="3"/>
      <dgm:spPr/>
    </dgm:pt>
    <dgm:pt modelId="{45DD9CF7-DECB-49AC-9BD4-9B3930A3B294}" type="pres">
      <dgm:prSet presAssocID="{86A152DD-75AE-4287-8E91-0347347EFBB6}" presName="vSp2" presStyleCnt="0"/>
      <dgm:spPr/>
    </dgm:pt>
    <dgm:pt modelId="{73EAF9D3-6EC6-4107-8357-4A60A231DF80}" type="pres">
      <dgm:prSet presAssocID="{86A152DD-75AE-4287-8E91-0347347EFBB6}" presName="sibTrans" presStyleCnt="0"/>
      <dgm:spPr/>
    </dgm:pt>
    <dgm:pt modelId="{6ABCD757-8B53-407F-9CA6-88EDA2B905BC}" type="pres">
      <dgm:prSet presAssocID="{03FEF778-99B1-4886-9242-7DEDFCF03EA4}" presName="compositeNode" presStyleCnt="0">
        <dgm:presLayoutVars>
          <dgm:bulletEnabled val="1"/>
        </dgm:presLayoutVars>
      </dgm:prSet>
      <dgm:spPr/>
    </dgm:pt>
    <dgm:pt modelId="{880FBCA3-1096-4E7C-874F-8D7904239F28}" type="pres">
      <dgm:prSet presAssocID="{03FEF778-99B1-4886-9242-7DEDFCF03EA4}" presName="bgRect" presStyleLbl="node1" presStyleIdx="3" presStyleCnt="4" custLinFactNeighborY="-1952"/>
      <dgm:spPr/>
    </dgm:pt>
    <dgm:pt modelId="{E0AEE7EF-2D1A-4BD5-90B6-3883A7DF297D}" type="pres">
      <dgm:prSet presAssocID="{03FEF778-99B1-4886-9242-7DEDFCF03EA4}" presName="parentNode" presStyleLbl="node1" presStyleIdx="3" presStyleCnt="4">
        <dgm:presLayoutVars>
          <dgm:chMax val="0"/>
          <dgm:bulletEnabled val="1"/>
        </dgm:presLayoutVars>
      </dgm:prSet>
      <dgm:spPr/>
    </dgm:pt>
  </dgm:ptLst>
  <dgm:cxnLst>
    <dgm:cxn modelId="{FC2BB10C-A217-482F-83E6-84814AC8DDEE}" type="presOf" srcId="{52AC4D52-AC6B-43A5-83D3-92B328BC6853}" destId="{8DBA6631-669F-405E-9DE8-0FA381224CCB}" srcOrd="1" destOrd="0" presId="urn:microsoft.com/office/officeart/2005/8/layout/hProcess7"/>
    <dgm:cxn modelId="{38B1BD21-B579-4D68-A821-3C8DAE39F534}" type="presOf" srcId="{554FFF0B-EB4D-416A-9E8D-951624760804}" destId="{3C991234-4C45-4AB5-B968-D7D02D36FF07}" srcOrd="1" destOrd="0" presId="urn:microsoft.com/office/officeart/2005/8/layout/hProcess7"/>
    <dgm:cxn modelId="{C662A923-B024-4CED-AC8A-7F5DF72D4C08}" type="presOf" srcId="{B381C0A9-074E-4569-9018-7C9813439772}" destId="{52C6F37B-210A-4D9B-B8BC-E25B0F0E80DC}" srcOrd="1" destOrd="0" presId="urn:microsoft.com/office/officeart/2005/8/layout/hProcess7"/>
    <dgm:cxn modelId="{47004640-D7CE-4240-81A4-C3B91D89B896}" type="presOf" srcId="{F3CC4D8D-51D0-4CAB-A7E0-F3C82C757EE3}" destId="{2358811D-AD16-4485-B83D-7E120D5A3EBA}" srcOrd="0" destOrd="0" presId="urn:microsoft.com/office/officeart/2005/8/layout/hProcess7"/>
    <dgm:cxn modelId="{3929DF5D-832F-4D2F-A0E0-B03DAF4E4140}" srcId="{F3CC4D8D-51D0-4CAB-A7E0-F3C82C757EE3}" destId="{03FEF778-99B1-4886-9242-7DEDFCF03EA4}" srcOrd="3" destOrd="0" parTransId="{7F477203-E960-4419-9923-828FA78FBB5C}" sibTransId="{3DCC19D3-CE4D-4D55-8708-17E10D45E8C9}"/>
    <dgm:cxn modelId="{FA66FD4A-F9A1-4E82-9016-A696EA36D040}" type="presOf" srcId="{03FEF778-99B1-4886-9242-7DEDFCF03EA4}" destId="{E0AEE7EF-2D1A-4BD5-90B6-3883A7DF297D}" srcOrd="1" destOrd="0" presId="urn:microsoft.com/office/officeart/2005/8/layout/hProcess7"/>
    <dgm:cxn modelId="{4BA7894C-F6E9-47A4-907E-362311488B69}" srcId="{F3CC4D8D-51D0-4CAB-A7E0-F3C82C757EE3}" destId="{554FFF0B-EB4D-416A-9E8D-951624760804}" srcOrd="1" destOrd="0" parTransId="{6683CB60-DFC2-4D53-B453-99663709E9FB}" sibTransId="{D38A8102-6684-40D4-8994-56593726C7D9}"/>
    <dgm:cxn modelId="{18775188-C713-484F-9499-107322E17660}" srcId="{F3CC4D8D-51D0-4CAB-A7E0-F3C82C757EE3}" destId="{B381C0A9-074E-4569-9018-7C9813439772}" srcOrd="2" destOrd="0" parTransId="{F4D50B39-6A20-4F80-A2D2-483B40EC6F50}" sibTransId="{86A152DD-75AE-4287-8E91-0347347EFBB6}"/>
    <dgm:cxn modelId="{64BD1A94-364D-4485-9BF6-01286B224229}" type="presOf" srcId="{B381C0A9-074E-4569-9018-7C9813439772}" destId="{07C15E4C-134F-4BF2-8D38-276CD15FB5CB}" srcOrd="0" destOrd="0" presId="urn:microsoft.com/office/officeart/2005/8/layout/hProcess7"/>
    <dgm:cxn modelId="{0BABC599-B461-4DAE-8E28-D13C23C17396}" type="presOf" srcId="{554FFF0B-EB4D-416A-9E8D-951624760804}" destId="{016B7851-ED07-41AA-91EF-5A835E3DD507}"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461102A5-9DDA-4EAA-9F13-7ACBA40A7C74}" type="presOf" srcId="{03FEF778-99B1-4886-9242-7DEDFCF03EA4}" destId="{880FBCA3-1096-4E7C-874F-8D7904239F28}" srcOrd="0" destOrd="0" presId="urn:microsoft.com/office/officeart/2005/8/layout/hProcess7"/>
    <dgm:cxn modelId="{FCE28AAA-2816-49F6-B284-B2E317603930}" type="presOf" srcId="{52AC4D52-AC6B-43A5-83D3-92B328BC6853}" destId="{4F4D0479-E343-4435-B0DE-6E8EA1D63082}" srcOrd="0"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0D0323C0-4703-4B16-A160-0DBEE462A16B}" type="presParOf" srcId="{2358811D-AD16-4485-B83D-7E120D5A3EBA}" destId="{FEF3A57A-DA77-4CFC-ACAF-52A56EB8CC18}" srcOrd="1" destOrd="0" presId="urn:microsoft.com/office/officeart/2005/8/layout/hProcess7"/>
    <dgm:cxn modelId="{79B8E80B-9B9A-4C12-80F2-977B8D7A63BE}" type="presParOf" srcId="{2358811D-AD16-4485-B83D-7E120D5A3EBA}" destId="{3E288028-4220-4E47-BBEB-1D5D19141B31}" srcOrd="2" destOrd="0" presId="urn:microsoft.com/office/officeart/2005/8/layout/hProcess7"/>
    <dgm:cxn modelId="{FC03C264-8D5F-4D8C-B401-30D3FDC8AE71}" type="presParOf" srcId="{3E288028-4220-4E47-BBEB-1D5D19141B31}" destId="{3AB04FDB-C8A5-4B67-B663-AEC9684C0F1B}" srcOrd="0" destOrd="0" presId="urn:microsoft.com/office/officeart/2005/8/layout/hProcess7"/>
    <dgm:cxn modelId="{B7418DD3-6C5F-41B5-B8F1-7AE7A4684498}" type="presParOf" srcId="{3E288028-4220-4E47-BBEB-1D5D19141B31}" destId="{427FC1E3-0593-4C6D-B81C-9EA4B510122F}" srcOrd="1" destOrd="0" presId="urn:microsoft.com/office/officeart/2005/8/layout/hProcess7"/>
    <dgm:cxn modelId="{1438EAD4-F4B3-4DA4-9D20-433455E741AB}" type="presParOf" srcId="{3E288028-4220-4E47-BBEB-1D5D19141B31}" destId="{C139935C-F600-418F-A856-64BDD8CDFB88}" srcOrd="2" destOrd="0" presId="urn:microsoft.com/office/officeart/2005/8/layout/hProcess7"/>
    <dgm:cxn modelId="{1F97E04D-7A59-4BE8-8CEC-B78AD2A348FA}" type="presParOf" srcId="{2358811D-AD16-4485-B83D-7E120D5A3EBA}" destId="{CF0066F2-CC70-4EA8-8000-C53F5C1F24B1}" srcOrd="3" destOrd="0" presId="urn:microsoft.com/office/officeart/2005/8/layout/hProcess7"/>
    <dgm:cxn modelId="{DAD4EE1F-3037-4221-9C4F-7E726D4B3144}" type="presParOf" srcId="{2358811D-AD16-4485-B83D-7E120D5A3EBA}" destId="{B45ABC24-C39B-49D3-A2B7-250FD584F431}" srcOrd="4" destOrd="0" presId="urn:microsoft.com/office/officeart/2005/8/layout/hProcess7"/>
    <dgm:cxn modelId="{0F2E3E06-426E-4094-B04D-2B5668BF5F3A}" type="presParOf" srcId="{B45ABC24-C39B-49D3-A2B7-250FD584F431}" destId="{016B7851-ED07-41AA-91EF-5A835E3DD507}" srcOrd="0" destOrd="0" presId="urn:microsoft.com/office/officeart/2005/8/layout/hProcess7"/>
    <dgm:cxn modelId="{621DC790-A712-46AB-87A7-B1F34FB3AB2D}" type="presParOf" srcId="{B45ABC24-C39B-49D3-A2B7-250FD584F431}" destId="{3C991234-4C45-4AB5-B968-D7D02D36FF07}" srcOrd="1" destOrd="0" presId="urn:microsoft.com/office/officeart/2005/8/layout/hProcess7"/>
    <dgm:cxn modelId="{D0FFA00A-027B-4565-A360-88C336749A25}" type="presParOf" srcId="{2358811D-AD16-4485-B83D-7E120D5A3EBA}" destId="{0D6CEDD9-FE6B-4289-A4E9-FAD5E608FC70}" srcOrd="5" destOrd="0" presId="urn:microsoft.com/office/officeart/2005/8/layout/hProcess7"/>
    <dgm:cxn modelId="{AF78D372-299A-40B5-8FCE-8C166D939BF5}" type="presParOf" srcId="{2358811D-AD16-4485-B83D-7E120D5A3EBA}" destId="{3CFF5772-D6F9-4CB6-9AC5-B581493FA7EB}" srcOrd="6" destOrd="0" presId="urn:microsoft.com/office/officeart/2005/8/layout/hProcess7"/>
    <dgm:cxn modelId="{2E1561F0-7604-4D79-B186-261BEE576AE0}" type="presParOf" srcId="{3CFF5772-D6F9-4CB6-9AC5-B581493FA7EB}" destId="{E9B83AE6-5384-47B7-AAAB-433BDA8921D8}" srcOrd="0" destOrd="0" presId="urn:microsoft.com/office/officeart/2005/8/layout/hProcess7"/>
    <dgm:cxn modelId="{5987655B-1864-4659-8A4D-65418305CE60}" type="presParOf" srcId="{3CFF5772-D6F9-4CB6-9AC5-B581493FA7EB}" destId="{D91F4DFA-AF61-4DA7-B416-261203779B99}" srcOrd="1" destOrd="0" presId="urn:microsoft.com/office/officeart/2005/8/layout/hProcess7"/>
    <dgm:cxn modelId="{2967A5E4-0586-4265-90BA-B9DE9B9E623D}" type="presParOf" srcId="{3CFF5772-D6F9-4CB6-9AC5-B581493FA7EB}" destId="{372FA5E4-2668-4906-BA19-38B7056279DA}" srcOrd="2" destOrd="0" presId="urn:microsoft.com/office/officeart/2005/8/layout/hProcess7"/>
    <dgm:cxn modelId="{F8CFD819-889D-4C1B-883E-388389948EC5}" type="presParOf" srcId="{2358811D-AD16-4485-B83D-7E120D5A3EBA}" destId="{ABB0A569-9C34-4D4E-84EF-865AE0B32515}" srcOrd="7" destOrd="0" presId="urn:microsoft.com/office/officeart/2005/8/layout/hProcess7"/>
    <dgm:cxn modelId="{1BCC4B25-FA64-4315-A576-08D32658E560}" type="presParOf" srcId="{2358811D-AD16-4485-B83D-7E120D5A3EBA}" destId="{CB997035-ADEC-42DA-A965-560512AF96AB}" srcOrd="8" destOrd="0" presId="urn:microsoft.com/office/officeart/2005/8/layout/hProcess7"/>
    <dgm:cxn modelId="{B09A0891-C825-486D-9E7B-73126E752F28}" type="presParOf" srcId="{CB997035-ADEC-42DA-A965-560512AF96AB}" destId="{07C15E4C-134F-4BF2-8D38-276CD15FB5CB}" srcOrd="0" destOrd="0" presId="urn:microsoft.com/office/officeart/2005/8/layout/hProcess7"/>
    <dgm:cxn modelId="{83348A1D-42B8-451C-B361-2E4C4ADBF3F6}" type="presParOf" srcId="{CB997035-ADEC-42DA-A965-560512AF96AB}" destId="{52C6F37B-210A-4D9B-B8BC-E25B0F0E80DC}" srcOrd="1" destOrd="0" presId="urn:microsoft.com/office/officeart/2005/8/layout/hProcess7"/>
    <dgm:cxn modelId="{0DD9B9F3-6C5F-4EF9-9FC5-8C597DA2C186}" type="presParOf" srcId="{2358811D-AD16-4485-B83D-7E120D5A3EBA}" destId="{948589CC-9AF1-4529-868F-F721667C0997}" srcOrd="9" destOrd="0" presId="urn:microsoft.com/office/officeart/2005/8/layout/hProcess7"/>
    <dgm:cxn modelId="{284D6991-587B-4022-86C3-229CC9D1B0A7}" type="presParOf" srcId="{2358811D-AD16-4485-B83D-7E120D5A3EBA}" destId="{23FBD563-97D6-439A-BF43-01FA53FEE2BA}" srcOrd="10" destOrd="0" presId="urn:microsoft.com/office/officeart/2005/8/layout/hProcess7"/>
    <dgm:cxn modelId="{5E4CFF1A-8CA6-481C-9BCA-AEF48D010C25}" type="presParOf" srcId="{23FBD563-97D6-439A-BF43-01FA53FEE2BA}" destId="{B9A470A8-08B0-44A3-B7B5-A4331B042B8A}" srcOrd="0" destOrd="0" presId="urn:microsoft.com/office/officeart/2005/8/layout/hProcess7"/>
    <dgm:cxn modelId="{3223D08D-349B-4DEC-A2CF-6D2A032F9C89}" type="presParOf" srcId="{23FBD563-97D6-439A-BF43-01FA53FEE2BA}" destId="{D79CC247-1F61-4E90-9866-DAA70D747B32}" srcOrd="1" destOrd="0" presId="urn:microsoft.com/office/officeart/2005/8/layout/hProcess7"/>
    <dgm:cxn modelId="{65D5E233-7E54-4B0B-86EF-0DAF6C4B5826}" type="presParOf" srcId="{23FBD563-97D6-439A-BF43-01FA53FEE2BA}" destId="{45DD9CF7-DECB-49AC-9BD4-9B3930A3B294}" srcOrd="2" destOrd="0" presId="urn:microsoft.com/office/officeart/2005/8/layout/hProcess7"/>
    <dgm:cxn modelId="{93034C6D-282B-478D-B547-22ABE89CD0C3}" type="presParOf" srcId="{2358811D-AD16-4485-B83D-7E120D5A3EBA}" destId="{73EAF9D3-6EC6-4107-8357-4A60A231DF80}" srcOrd="11" destOrd="0" presId="urn:microsoft.com/office/officeart/2005/8/layout/hProcess7"/>
    <dgm:cxn modelId="{BCDBA993-B9D3-43EA-A901-0D3A587D0D32}" type="presParOf" srcId="{2358811D-AD16-4485-B83D-7E120D5A3EBA}" destId="{6ABCD757-8B53-407F-9CA6-88EDA2B905BC}" srcOrd="12" destOrd="0" presId="urn:microsoft.com/office/officeart/2005/8/layout/hProcess7"/>
    <dgm:cxn modelId="{ACBF964C-83F6-4CFA-B15C-3656B03740FF}" type="presParOf" srcId="{6ABCD757-8B53-407F-9CA6-88EDA2B905BC}" destId="{880FBCA3-1096-4E7C-874F-8D7904239F28}" srcOrd="0" destOrd="0" presId="urn:microsoft.com/office/officeart/2005/8/layout/hProcess7"/>
    <dgm:cxn modelId="{AFEDA3C4-43FA-492E-96D2-5EAC47F3CE7D}" type="presParOf" srcId="{6ABCD757-8B53-407F-9CA6-88EDA2B905BC}" destId="{E0AEE7EF-2D1A-4BD5-90B6-3883A7DF297D}" srcOrd="1" destOrd="0" presId="urn:microsoft.com/office/officeart/2005/8/layout/hProcess7"/>
  </dgm:cxnLst>
  <dgm:bg>
    <a:effect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6_2" csCatId="accent6"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NOVEMBER</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EBB1B637-C7A6-4FB0-A677-16961CC89DBF}">
      <dgm:prSet phldrT="[Text]" custT="1"/>
      <dgm:spPr>
        <a:effectLst>
          <a:outerShdw blurRad="50800" dist="38100" dir="2700000" algn="tl" rotWithShape="0">
            <a:prstClr val="black">
              <a:alpha val="40000"/>
            </a:prstClr>
          </a:outerShdw>
        </a:effectLst>
      </dgm:spPr>
      <dgm:t>
        <a:bodyPr/>
        <a:lstStyle/>
        <a:p>
          <a:r>
            <a:rPr lang="en-US" sz="800" b="1"/>
            <a:t>DECEMBER</a:t>
          </a:r>
        </a:p>
      </dgm:t>
    </dgm:pt>
    <dgm:pt modelId="{9152080C-04A0-4A9C-8236-DAB33AFEFD46}" type="parTrans" cxnId="{FC74EC21-45C6-4431-A8D0-9AB10D7F5D1E}">
      <dgm:prSet/>
      <dgm:spPr/>
      <dgm:t>
        <a:bodyPr/>
        <a:lstStyle/>
        <a:p>
          <a:endParaRPr lang="en-US" sz="800" b="1"/>
        </a:p>
      </dgm:t>
    </dgm:pt>
    <dgm:pt modelId="{5F4F1DFB-B445-486F-80FC-689DC44D05C5}" type="sibTrans" cxnId="{FC74EC21-45C6-4431-A8D0-9AB10D7F5D1E}">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2" custLinFactNeighborX="-11385"/>
      <dgm:spPr/>
    </dgm:pt>
    <dgm:pt modelId="{8DBA6631-669F-405E-9DE8-0FA381224CCB}" type="pres">
      <dgm:prSet presAssocID="{52AC4D52-AC6B-43A5-83D3-92B328BC6853}" presName="parentNode" presStyleLbl="node1" presStyleIdx="0" presStyleCnt="2">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1"/>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7E54EF28-F8B3-4243-A076-5C3E61512D4F}" type="pres">
      <dgm:prSet presAssocID="{EBB1B637-C7A6-4FB0-A677-16961CC89DBF}" presName="compositeNode" presStyleCnt="0">
        <dgm:presLayoutVars>
          <dgm:bulletEnabled val="1"/>
        </dgm:presLayoutVars>
      </dgm:prSet>
      <dgm:spPr/>
    </dgm:pt>
    <dgm:pt modelId="{64520AE6-CA28-44A4-BD01-EAAB20F3659C}" type="pres">
      <dgm:prSet presAssocID="{EBB1B637-C7A6-4FB0-A677-16961CC89DBF}" presName="bgRect" presStyleLbl="node1" presStyleIdx="1" presStyleCnt="2"/>
      <dgm:spPr/>
    </dgm:pt>
    <dgm:pt modelId="{28A1B819-FD77-4B28-83B2-66168443303B}" type="pres">
      <dgm:prSet presAssocID="{EBB1B637-C7A6-4FB0-A677-16961CC89DBF}" presName="parentNode" presStyleLbl="node1" presStyleIdx="1" presStyleCnt="2">
        <dgm:presLayoutVars>
          <dgm:chMax val="0"/>
          <dgm:bulletEnabled val="1"/>
        </dgm:presLayoutVars>
      </dgm:prSet>
      <dgm:spPr/>
    </dgm:pt>
  </dgm:ptLst>
  <dgm:cxnLst>
    <dgm:cxn modelId="{FC2BB10C-A217-482F-83E6-84814AC8DDEE}" type="presOf" srcId="{52AC4D52-AC6B-43A5-83D3-92B328BC6853}" destId="{8DBA6631-669F-405E-9DE8-0FA381224CCB}" srcOrd="1" destOrd="0" presId="urn:microsoft.com/office/officeart/2005/8/layout/hProcess7"/>
    <dgm:cxn modelId="{FC74EC21-45C6-4431-A8D0-9AB10D7F5D1E}" srcId="{F3CC4D8D-51D0-4CAB-A7E0-F3C82C757EE3}" destId="{EBB1B637-C7A6-4FB0-A677-16961CC89DBF}" srcOrd="1" destOrd="0" parTransId="{9152080C-04A0-4A9C-8236-DAB33AFEFD46}" sibTransId="{5F4F1DFB-B445-486F-80FC-689DC44D05C5}"/>
    <dgm:cxn modelId="{3E47702F-5B6D-4297-BD8A-20753A23DC42}" type="presOf" srcId="{EBB1B637-C7A6-4FB0-A677-16961CC89DBF}" destId="{64520AE6-CA28-44A4-BD01-EAAB20F3659C}" srcOrd="0" destOrd="0" presId="urn:microsoft.com/office/officeart/2005/8/layout/hProcess7"/>
    <dgm:cxn modelId="{47004640-D7CE-4240-81A4-C3B91D89B896}" type="presOf" srcId="{F3CC4D8D-51D0-4CAB-A7E0-F3C82C757EE3}" destId="{2358811D-AD16-4485-B83D-7E120D5A3EBA}"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67D2F0F4-21D5-4AC7-A53E-30A6AA0B0CC8}" type="presOf" srcId="{EBB1B637-C7A6-4FB0-A677-16961CC89DBF}" destId="{28A1B819-FD77-4B28-83B2-66168443303B}" srcOrd="1"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DD468344-B610-47A4-BE5A-7BA394CAE2B7}" type="presParOf" srcId="{2358811D-AD16-4485-B83D-7E120D5A3EBA}" destId="{FEF3A57A-DA77-4CFC-ACAF-52A56EB8CC18}" srcOrd="1" destOrd="0" presId="urn:microsoft.com/office/officeart/2005/8/layout/hProcess7"/>
    <dgm:cxn modelId="{4005ACEA-8AF0-4E3D-8928-D74104F26A44}" type="presParOf" srcId="{2358811D-AD16-4485-B83D-7E120D5A3EBA}" destId="{3E288028-4220-4E47-BBEB-1D5D19141B31}" srcOrd="2" destOrd="0" presId="urn:microsoft.com/office/officeart/2005/8/layout/hProcess7"/>
    <dgm:cxn modelId="{56B25509-35F8-40FA-B868-F422A2BD787F}" type="presParOf" srcId="{3E288028-4220-4E47-BBEB-1D5D19141B31}" destId="{3AB04FDB-C8A5-4B67-B663-AEC9684C0F1B}" srcOrd="0" destOrd="0" presId="urn:microsoft.com/office/officeart/2005/8/layout/hProcess7"/>
    <dgm:cxn modelId="{7937DBBC-139E-4FB5-B7F0-49A24738E6D9}" type="presParOf" srcId="{3E288028-4220-4E47-BBEB-1D5D19141B31}" destId="{427FC1E3-0593-4C6D-B81C-9EA4B510122F}" srcOrd="1" destOrd="0" presId="urn:microsoft.com/office/officeart/2005/8/layout/hProcess7"/>
    <dgm:cxn modelId="{C7DDC9DE-3F63-4B35-94C9-1B2A668E062E}" type="presParOf" srcId="{3E288028-4220-4E47-BBEB-1D5D19141B31}" destId="{C139935C-F600-418F-A856-64BDD8CDFB88}" srcOrd="2" destOrd="0" presId="urn:microsoft.com/office/officeart/2005/8/layout/hProcess7"/>
    <dgm:cxn modelId="{C6B81CD1-23CA-4C10-BA09-E6855FAFE057}" type="presParOf" srcId="{2358811D-AD16-4485-B83D-7E120D5A3EBA}" destId="{CF0066F2-CC70-4EA8-8000-C53F5C1F24B1}" srcOrd="3" destOrd="0" presId="urn:microsoft.com/office/officeart/2005/8/layout/hProcess7"/>
    <dgm:cxn modelId="{15361BC1-18F3-4A5B-AF33-E423BBA3D62D}" type="presParOf" srcId="{2358811D-AD16-4485-B83D-7E120D5A3EBA}" destId="{7E54EF28-F8B3-4243-A076-5C3E61512D4F}" srcOrd="4" destOrd="0" presId="urn:microsoft.com/office/officeart/2005/8/layout/hProcess7"/>
    <dgm:cxn modelId="{9052410A-F99C-4C13-B78F-A96E8B57FDF9}" type="presParOf" srcId="{7E54EF28-F8B3-4243-A076-5C3E61512D4F}" destId="{64520AE6-CA28-44A4-BD01-EAAB20F3659C}" srcOrd="0" destOrd="0" presId="urn:microsoft.com/office/officeart/2005/8/layout/hProcess7"/>
    <dgm:cxn modelId="{016878EA-90AE-4DCA-80B4-625FBAC10CD8}" type="presParOf" srcId="{7E54EF28-F8B3-4243-A076-5C3E61512D4F}" destId="{28A1B819-FD77-4B28-83B2-66168443303B}" srcOrd="1" destOrd="0" presId="urn:microsoft.com/office/officeart/2005/8/layout/hProcess7"/>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4_2" csCatId="accent4"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JANUARY</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555B6739-710A-4B4D-9EBD-6F3E0D5E4D89}">
      <dgm:prSet phldrT="[Text]" custT="1"/>
      <dgm:spPr>
        <a:effectLst>
          <a:outerShdw blurRad="50800" dist="38100" dir="2700000" algn="tl" rotWithShape="0">
            <a:prstClr val="black">
              <a:alpha val="40000"/>
            </a:prstClr>
          </a:outerShdw>
        </a:effectLst>
      </dgm:spPr>
      <dgm:t>
        <a:bodyPr/>
        <a:lstStyle/>
        <a:p>
          <a:r>
            <a:rPr lang="en-US" sz="800" b="1"/>
            <a:t>FEBRUARY</a:t>
          </a:r>
        </a:p>
      </dgm:t>
    </dgm:pt>
    <dgm:pt modelId="{BE4071A8-D943-469B-971A-C9DD1E11C579}" type="parTrans" cxnId="{44149030-9C13-4EEE-BD15-1C774FB8E2DB}">
      <dgm:prSet/>
      <dgm:spPr/>
      <dgm:t>
        <a:bodyPr/>
        <a:lstStyle/>
        <a:p>
          <a:endParaRPr lang="en-US" sz="800" b="1"/>
        </a:p>
      </dgm:t>
    </dgm:pt>
    <dgm:pt modelId="{C8630810-E520-4CBC-B08B-16CFA55F1689}" type="sibTrans" cxnId="{44149030-9C13-4EEE-BD15-1C774FB8E2DB}">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2" custScaleY="103219"/>
      <dgm:spPr/>
    </dgm:pt>
    <dgm:pt modelId="{8DBA6631-669F-405E-9DE8-0FA381224CCB}" type="pres">
      <dgm:prSet presAssocID="{52AC4D52-AC6B-43A5-83D3-92B328BC6853}" presName="parentNode" presStyleLbl="node1" presStyleIdx="0" presStyleCnt="2">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1"/>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541A5A60-12CA-4B2E-A81F-DB448263A5D1}" type="pres">
      <dgm:prSet presAssocID="{555B6739-710A-4B4D-9EBD-6F3E0D5E4D89}" presName="compositeNode" presStyleCnt="0">
        <dgm:presLayoutVars>
          <dgm:bulletEnabled val="1"/>
        </dgm:presLayoutVars>
      </dgm:prSet>
      <dgm:spPr/>
    </dgm:pt>
    <dgm:pt modelId="{E0A01FB4-1D39-44C8-BE71-7169CCA8ECD3}" type="pres">
      <dgm:prSet presAssocID="{555B6739-710A-4B4D-9EBD-6F3E0D5E4D89}" presName="bgRect" presStyleLbl="node1" presStyleIdx="1" presStyleCnt="2" custScaleY="103219"/>
      <dgm:spPr/>
    </dgm:pt>
    <dgm:pt modelId="{2B04F61E-F09D-4572-A85C-17147C8ACF18}" type="pres">
      <dgm:prSet presAssocID="{555B6739-710A-4B4D-9EBD-6F3E0D5E4D89}" presName="parentNode" presStyleLbl="node1" presStyleIdx="1" presStyleCnt="2">
        <dgm:presLayoutVars>
          <dgm:chMax val="0"/>
          <dgm:bulletEnabled val="1"/>
        </dgm:presLayoutVars>
      </dgm:prSet>
      <dgm:spPr/>
    </dgm:pt>
  </dgm:ptLst>
  <dgm:cxnLst>
    <dgm:cxn modelId="{FC2BB10C-A217-482F-83E6-84814AC8DDEE}" type="presOf" srcId="{52AC4D52-AC6B-43A5-83D3-92B328BC6853}" destId="{8DBA6631-669F-405E-9DE8-0FA381224CCB}" srcOrd="1" destOrd="0" presId="urn:microsoft.com/office/officeart/2005/8/layout/hProcess7"/>
    <dgm:cxn modelId="{44149030-9C13-4EEE-BD15-1C774FB8E2DB}" srcId="{F3CC4D8D-51D0-4CAB-A7E0-F3C82C757EE3}" destId="{555B6739-710A-4B4D-9EBD-6F3E0D5E4D89}" srcOrd="1" destOrd="0" parTransId="{BE4071A8-D943-469B-971A-C9DD1E11C579}" sibTransId="{C8630810-E520-4CBC-B08B-16CFA55F1689}"/>
    <dgm:cxn modelId="{47004640-D7CE-4240-81A4-C3B91D89B896}" type="presOf" srcId="{F3CC4D8D-51D0-4CAB-A7E0-F3C82C757EE3}" destId="{2358811D-AD16-4485-B83D-7E120D5A3EBA}" srcOrd="0" destOrd="0" presId="urn:microsoft.com/office/officeart/2005/8/layout/hProcess7"/>
    <dgm:cxn modelId="{C7995B50-B2EC-4B7A-8EDC-193948AFE33D}" type="presOf" srcId="{555B6739-710A-4B4D-9EBD-6F3E0D5E4D89}" destId="{E0A01FB4-1D39-44C8-BE71-7169CCA8ECD3}"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A391BEF9-A702-4414-B0C5-F7070ABBB233}" type="presOf" srcId="{555B6739-710A-4B4D-9EBD-6F3E0D5E4D89}" destId="{2B04F61E-F09D-4572-A85C-17147C8ACF18}" srcOrd="1"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8C9189C4-A90F-40C6-9AF8-A3575EFE71C6}" type="presParOf" srcId="{2358811D-AD16-4485-B83D-7E120D5A3EBA}" destId="{FEF3A57A-DA77-4CFC-ACAF-52A56EB8CC18}" srcOrd="1" destOrd="0" presId="urn:microsoft.com/office/officeart/2005/8/layout/hProcess7"/>
    <dgm:cxn modelId="{26E50F10-DEB5-46CF-BC69-36075799C1E6}" type="presParOf" srcId="{2358811D-AD16-4485-B83D-7E120D5A3EBA}" destId="{3E288028-4220-4E47-BBEB-1D5D19141B31}" srcOrd="2" destOrd="0" presId="urn:microsoft.com/office/officeart/2005/8/layout/hProcess7"/>
    <dgm:cxn modelId="{E402CA12-CBB4-4281-9724-FB7252E31CAC}" type="presParOf" srcId="{3E288028-4220-4E47-BBEB-1D5D19141B31}" destId="{3AB04FDB-C8A5-4B67-B663-AEC9684C0F1B}" srcOrd="0" destOrd="0" presId="urn:microsoft.com/office/officeart/2005/8/layout/hProcess7"/>
    <dgm:cxn modelId="{955438AF-5128-44A4-B1BC-80FD6FB8D9F4}" type="presParOf" srcId="{3E288028-4220-4E47-BBEB-1D5D19141B31}" destId="{427FC1E3-0593-4C6D-B81C-9EA4B510122F}" srcOrd="1" destOrd="0" presId="urn:microsoft.com/office/officeart/2005/8/layout/hProcess7"/>
    <dgm:cxn modelId="{7053B697-A9C2-45D5-B19F-9D9DC843CB8C}" type="presParOf" srcId="{3E288028-4220-4E47-BBEB-1D5D19141B31}" destId="{C139935C-F600-418F-A856-64BDD8CDFB88}" srcOrd="2" destOrd="0" presId="urn:microsoft.com/office/officeart/2005/8/layout/hProcess7"/>
    <dgm:cxn modelId="{3AD4FAD1-92BA-4383-BE1C-BBC707BC0668}" type="presParOf" srcId="{2358811D-AD16-4485-B83D-7E120D5A3EBA}" destId="{CF0066F2-CC70-4EA8-8000-C53F5C1F24B1}" srcOrd="3" destOrd="0" presId="urn:microsoft.com/office/officeart/2005/8/layout/hProcess7"/>
    <dgm:cxn modelId="{4E038536-0307-4C83-922A-61B0CBAD6397}" type="presParOf" srcId="{2358811D-AD16-4485-B83D-7E120D5A3EBA}" destId="{541A5A60-12CA-4B2E-A81F-DB448263A5D1}" srcOrd="4" destOrd="0" presId="urn:microsoft.com/office/officeart/2005/8/layout/hProcess7"/>
    <dgm:cxn modelId="{E3514386-801C-4413-B9E7-2533C44414EA}" type="presParOf" srcId="{541A5A60-12CA-4B2E-A81F-DB448263A5D1}" destId="{E0A01FB4-1D39-44C8-BE71-7169CCA8ECD3}" srcOrd="0" destOrd="0" presId="urn:microsoft.com/office/officeart/2005/8/layout/hProcess7"/>
    <dgm:cxn modelId="{3FFD1008-D2A8-4573-A616-B53A9B85C44C}" type="presParOf" srcId="{541A5A60-12CA-4B2E-A81F-DB448263A5D1}" destId="{2B04F61E-F09D-4572-A85C-17147C8ACF18}" srcOrd="1" destOrd="0" presId="urn:microsoft.com/office/officeart/2005/8/layout/hProcess7"/>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0_3" csCatId="mainScheme" phldr="1"/>
      <dgm:spPr/>
      <dgm:t>
        <a:bodyPr/>
        <a:lstStyle/>
        <a:p>
          <a:endParaRPr lang="en-US"/>
        </a:p>
      </dgm:t>
    </dgm:pt>
    <dgm:pt modelId="{52AC4D52-AC6B-43A5-83D3-92B328BC6853}">
      <dgm:prSet phldrT="[Text]" custT="1"/>
      <dgm:spPr>
        <a:solidFill>
          <a:schemeClr val="accent2"/>
        </a:solidFill>
        <a:effectLst>
          <a:outerShdw blurRad="50800" dist="38100" dir="2700000" algn="tl" rotWithShape="0">
            <a:prstClr val="black">
              <a:alpha val="40000"/>
            </a:prstClr>
          </a:outerShdw>
        </a:effectLst>
      </dgm:spPr>
      <dgm:t>
        <a:bodyPr/>
        <a:lstStyle/>
        <a:p>
          <a:r>
            <a:rPr lang="en-US" sz="800" b="1"/>
            <a:t>MARCH</a:t>
          </a:r>
        </a:p>
      </dgm:t>
    </dgm:pt>
    <dgm:pt modelId="{581199FB-FCCF-4315-B0DB-6D33F0196465}" type="parTrans" cxnId="{8A2045A0-E317-45C6-944C-E0E4192C535C}">
      <dgm:prSet/>
      <dgm:spPr/>
      <dgm:t>
        <a:bodyPr/>
        <a:lstStyle/>
        <a:p>
          <a:endParaRPr lang="en-US" b="1"/>
        </a:p>
      </dgm:t>
    </dgm:pt>
    <dgm:pt modelId="{1254B334-7EDA-4AF8-88C3-3EB9B35C40A4}" type="sibTrans" cxnId="{8A2045A0-E317-45C6-944C-E0E4192C535C}">
      <dgm:prSet/>
      <dgm:spPr/>
      <dgm:t>
        <a:bodyPr/>
        <a:lstStyle/>
        <a:p>
          <a:endParaRPr lang="en-US"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1" custLinFactNeighborX="-31734" custLinFactNeighborY="5074"/>
      <dgm:spPr/>
    </dgm:pt>
    <dgm:pt modelId="{8DBA6631-669F-405E-9DE8-0FA381224CCB}" type="pres">
      <dgm:prSet presAssocID="{52AC4D52-AC6B-43A5-83D3-92B328BC6853}" presName="parentNode" presStyleLbl="node1" presStyleIdx="0" presStyleCnt="1">
        <dgm:presLayoutVars>
          <dgm:chMax val="0"/>
          <dgm:bulletEnabled val="1"/>
        </dgm:presLayoutVars>
      </dgm:prSet>
      <dgm:spPr/>
    </dgm:pt>
  </dgm:ptLst>
  <dgm:cxnLst>
    <dgm:cxn modelId="{FC2BB10C-A217-482F-83E6-84814AC8DDEE}" type="presOf" srcId="{52AC4D52-AC6B-43A5-83D3-92B328BC6853}" destId="{8DBA6631-669F-405E-9DE8-0FA381224CCB}" srcOrd="1" destOrd="0" presId="urn:microsoft.com/office/officeart/2005/8/layout/hProcess7"/>
    <dgm:cxn modelId="{47004640-D7CE-4240-81A4-C3B91D89B896}" type="presOf" srcId="{F3CC4D8D-51D0-4CAB-A7E0-F3C82C757EE3}" destId="{2358811D-AD16-4485-B83D-7E120D5A3EBA}"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2_2" csCatId="accent2" phldr="1"/>
      <dgm:spPr/>
      <dgm:t>
        <a:bodyPr/>
        <a:lstStyle/>
        <a:p>
          <a:endParaRPr lang="en-US"/>
        </a:p>
      </dgm:t>
    </dgm:pt>
    <dgm:pt modelId="{52AC4D52-AC6B-43A5-83D3-92B328BC6853}">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APRIL</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4F64E705-69E2-475F-99FF-BEC892AAB192}">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MAY</a:t>
          </a:r>
        </a:p>
      </dgm:t>
    </dgm:pt>
    <dgm:pt modelId="{D5DEE5B9-A91E-4C8C-B744-55E0C1493245}" type="parTrans" cxnId="{ABD8A239-8EFE-43AB-9CA7-50FD1D7DA839}">
      <dgm:prSet/>
      <dgm:spPr/>
      <dgm:t>
        <a:bodyPr/>
        <a:lstStyle/>
        <a:p>
          <a:endParaRPr lang="en-US" sz="800" b="1"/>
        </a:p>
      </dgm:t>
    </dgm:pt>
    <dgm:pt modelId="{41FE7F1B-7513-4CEB-9C8A-912B5A5F81B1}" type="sibTrans" cxnId="{ABD8A239-8EFE-43AB-9CA7-50FD1D7DA839}">
      <dgm:prSet/>
      <dgm:spPr/>
      <dgm:t>
        <a:bodyPr/>
        <a:lstStyle/>
        <a:p>
          <a:endParaRPr lang="en-US" sz="800" b="1"/>
        </a:p>
      </dgm:t>
    </dgm:pt>
    <dgm:pt modelId="{941D8FAD-1923-4504-9E1C-EE474DAC5009}">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JUNE</a:t>
          </a:r>
        </a:p>
      </dgm:t>
    </dgm:pt>
    <dgm:pt modelId="{F325BDD1-915E-4022-8C27-2910FF4D4120}" type="parTrans" cxnId="{2BCA0057-8692-4F6E-B881-23DCD90A896F}">
      <dgm:prSet/>
      <dgm:spPr/>
      <dgm:t>
        <a:bodyPr/>
        <a:lstStyle/>
        <a:p>
          <a:endParaRPr lang="en-US" sz="800" b="1"/>
        </a:p>
      </dgm:t>
    </dgm:pt>
    <dgm:pt modelId="{8700EE5E-F7E0-465B-8D24-1F8A31DE3286}" type="sibTrans" cxnId="{2BCA0057-8692-4F6E-B881-23DCD90A896F}">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3"/>
      <dgm:spPr/>
    </dgm:pt>
    <dgm:pt modelId="{8DBA6631-669F-405E-9DE8-0FA381224CCB}" type="pres">
      <dgm:prSet presAssocID="{52AC4D52-AC6B-43A5-83D3-92B328BC6853}" presName="parentNode" presStyleLbl="node1" presStyleIdx="0" presStyleCnt="3">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2"/>
      <dgm:spPr>
        <a:ln>
          <a:solidFill>
            <a:schemeClr val="tx2"/>
          </a:solidFill>
        </a:ln>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8DF83716-D5F9-463A-8AF3-4F280F01A457}" type="pres">
      <dgm:prSet presAssocID="{4F64E705-69E2-475F-99FF-BEC892AAB192}" presName="compositeNode" presStyleCnt="0">
        <dgm:presLayoutVars>
          <dgm:bulletEnabled val="1"/>
        </dgm:presLayoutVars>
      </dgm:prSet>
      <dgm:spPr/>
    </dgm:pt>
    <dgm:pt modelId="{168CDFC9-90CE-424B-A4E8-278ACC8BE182}" type="pres">
      <dgm:prSet presAssocID="{4F64E705-69E2-475F-99FF-BEC892AAB192}" presName="bgRect" presStyleLbl="node1" presStyleIdx="1" presStyleCnt="3"/>
      <dgm:spPr/>
    </dgm:pt>
    <dgm:pt modelId="{0A64D82D-49F7-4CC1-8D0C-96DB8D3D2055}" type="pres">
      <dgm:prSet presAssocID="{4F64E705-69E2-475F-99FF-BEC892AAB192}" presName="parentNode" presStyleLbl="node1" presStyleIdx="1" presStyleCnt="3">
        <dgm:presLayoutVars>
          <dgm:chMax val="0"/>
          <dgm:bulletEnabled val="1"/>
        </dgm:presLayoutVars>
      </dgm:prSet>
      <dgm:spPr/>
    </dgm:pt>
    <dgm:pt modelId="{7A97E7EF-DFC5-4F2B-BF3D-1ADC4F8FBF71}" type="pres">
      <dgm:prSet presAssocID="{41FE7F1B-7513-4CEB-9C8A-912B5A5F81B1}" presName="hSp" presStyleCnt="0"/>
      <dgm:spPr/>
    </dgm:pt>
    <dgm:pt modelId="{95AA93D9-143A-4179-94D5-A324117C7B13}" type="pres">
      <dgm:prSet presAssocID="{41FE7F1B-7513-4CEB-9C8A-912B5A5F81B1}" presName="vProcSp" presStyleCnt="0"/>
      <dgm:spPr/>
    </dgm:pt>
    <dgm:pt modelId="{4A6FDF96-32D7-482F-B970-27A45A97B9C6}" type="pres">
      <dgm:prSet presAssocID="{41FE7F1B-7513-4CEB-9C8A-912B5A5F81B1}" presName="vSp1" presStyleCnt="0"/>
      <dgm:spPr/>
    </dgm:pt>
    <dgm:pt modelId="{FE0A7E94-0825-4074-865F-1ACA6778AEB4}" type="pres">
      <dgm:prSet presAssocID="{41FE7F1B-7513-4CEB-9C8A-912B5A5F81B1}" presName="simulatedConn" presStyleLbl="solidFgAcc1" presStyleIdx="1" presStyleCnt="2"/>
      <dgm:spPr>
        <a:ln>
          <a:solidFill>
            <a:schemeClr val="tx2"/>
          </a:solidFill>
        </a:ln>
      </dgm:spPr>
    </dgm:pt>
    <dgm:pt modelId="{54FFFE83-7910-47CC-B537-4925EB1249C5}" type="pres">
      <dgm:prSet presAssocID="{41FE7F1B-7513-4CEB-9C8A-912B5A5F81B1}" presName="vSp2" presStyleCnt="0"/>
      <dgm:spPr/>
    </dgm:pt>
    <dgm:pt modelId="{014C3815-FB34-466B-AB2D-073A7779C233}" type="pres">
      <dgm:prSet presAssocID="{41FE7F1B-7513-4CEB-9C8A-912B5A5F81B1}" presName="sibTrans" presStyleCnt="0"/>
      <dgm:spPr/>
    </dgm:pt>
    <dgm:pt modelId="{04CE0C97-649D-40F9-8D53-611012A258F1}" type="pres">
      <dgm:prSet presAssocID="{941D8FAD-1923-4504-9E1C-EE474DAC5009}" presName="compositeNode" presStyleCnt="0">
        <dgm:presLayoutVars>
          <dgm:bulletEnabled val="1"/>
        </dgm:presLayoutVars>
      </dgm:prSet>
      <dgm:spPr/>
    </dgm:pt>
    <dgm:pt modelId="{430438FA-20BF-47B3-A949-A405D0DB09CD}" type="pres">
      <dgm:prSet presAssocID="{941D8FAD-1923-4504-9E1C-EE474DAC5009}" presName="bgRect" presStyleLbl="node1" presStyleIdx="2" presStyleCnt="3"/>
      <dgm:spPr/>
    </dgm:pt>
    <dgm:pt modelId="{529C4210-6100-40EB-89AC-75DE350AA14D}" type="pres">
      <dgm:prSet presAssocID="{941D8FAD-1923-4504-9E1C-EE474DAC5009}" presName="parentNode" presStyleLbl="node1" presStyleIdx="2" presStyleCnt="3">
        <dgm:presLayoutVars>
          <dgm:chMax val="0"/>
          <dgm:bulletEnabled val="1"/>
        </dgm:presLayoutVars>
      </dgm:prSet>
      <dgm:spPr/>
    </dgm:pt>
  </dgm:ptLst>
  <dgm:cxnLst>
    <dgm:cxn modelId="{1F2B7008-3410-4426-ACFA-102E44041719}" type="presOf" srcId="{941D8FAD-1923-4504-9E1C-EE474DAC5009}" destId="{430438FA-20BF-47B3-A949-A405D0DB09CD}" srcOrd="0" destOrd="0" presId="urn:microsoft.com/office/officeart/2005/8/layout/hProcess7"/>
    <dgm:cxn modelId="{FC2BB10C-A217-482F-83E6-84814AC8DDEE}" type="presOf" srcId="{52AC4D52-AC6B-43A5-83D3-92B328BC6853}" destId="{8DBA6631-669F-405E-9DE8-0FA381224CCB}" srcOrd="1" destOrd="0" presId="urn:microsoft.com/office/officeart/2005/8/layout/hProcess7"/>
    <dgm:cxn modelId="{E533C116-35AB-4BCC-916E-558A82A8DCB4}" type="presOf" srcId="{4F64E705-69E2-475F-99FF-BEC892AAB192}" destId="{0A64D82D-49F7-4CC1-8D0C-96DB8D3D2055}" srcOrd="1" destOrd="0" presId="urn:microsoft.com/office/officeart/2005/8/layout/hProcess7"/>
    <dgm:cxn modelId="{8FD70635-769F-4576-9704-224DCE82311E}" type="presOf" srcId="{4F64E705-69E2-475F-99FF-BEC892AAB192}" destId="{168CDFC9-90CE-424B-A4E8-278ACC8BE182}" srcOrd="0" destOrd="0" presId="urn:microsoft.com/office/officeart/2005/8/layout/hProcess7"/>
    <dgm:cxn modelId="{ABD8A239-8EFE-43AB-9CA7-50FD1D7DA839}" srcId="{F3CC4D8D-51D0-4CAB-A7E0-F3C82C757EE3}" destId="{4F64E705-69E2-475F-99FF-BEC892AAB192}" srcOrd="1" destOrd="0" parTransId="{D5DEE5B9-A91E-4C8C-B744-55E0C1493245}" sibTransId="{41FE7F1B-7513-4CEB-9C8A-912B5A5F81B1}"/>
    <dgm:cxn modelId="{47004640-D7CE-4240-81A4-C3B91D89B896}" type="presOf" srcId="{F3CC4D8D-51D0-4CAB-A7E0-F3C82C757EE3}" destId="{2358811D-AD16-4485-B83D-7E120D5A3EBA}" srcOrd="0" destOrd="0" presId="urn:microsoft.com/office/officeart/2005/8/layout/hProcess7"/>
    <dgm:cxn modelId="{2BCA0057-8692-4F6E-B881-23DCD90A896F}" srcId="{F3CC4D8D-51D0-4CAB-A7E0-F3C82C757EE3}" destId="{941D8FAD-1923-4504-9E1C-EE474DAC5009}" srcOrd="2" destOrd="0" parTransId="{F325BDD1-915E-4022-8C27-2910FF4D4120}" sibTransId="{8700EE5E-F7E0-465B-8D24-1F8A31DE3286}"/>
    <dgm:cxn modelId="{B2EEA894-5F21-4F31-B4AE-7A170A80A4AB}" type="presOf" srcId="{941D8FAD-1923-4504-9E1C-EE474DAC5009}" destId="{529C4210-6100-40EB-89AC-75DE350AA14D}" srcOrd="1"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7A5CC103-99AC-45E2-8071-6D5FC564999D}" type="presParOf" srcId="{2358811D-AD16-4485-B83D-7E120D5A3EBA}" destId="{FEF3A57A-DA77-4CFC-ACAF-52A56EB8CC18}" srcOrd="1" destOrd="0" presId="urn:microsoft.com/office/officeart/2005/8/layout/hProcess7"/>
    <dgm:cxn modelId="{59831372-D8DC-46A2-AD10-05D59FBD82D2}" type="presParOf" srcId="{2358811D-AD16-4485-B83D-7E120D5A3EBA}" destId="{3E288028-4220-4E47-BBEB-1D5D19141B31}" srcOrd="2" destOrd="0" presId="urn:microsoft.com/office/officeart/2005/8/layout/hProcess7"/>
    <dgm:cxn modelId="{C61A96E3-4440-47BE-90A5-741B170E1890}" type="presParOf" srcId="{3E288028-4220-4E47-BBEB-1D5D19141B31}" destId="{3AB04FDB-C8A5-4B67-B663-AEC9684C0F1B}" srcOrd="0" destOrd="0" presId="urn:microsoft.com/office/officeart/2005/8/layout/hProcess7"/>
    <dgm:cxn modelId="{3FC5A30C-63CC-4AB1-8B4B-2EB013E28C19}" type="presParOf" srcId="{3E288028-4220-4E47-BBEB-1D5D19141B31}" destId="{427FC1E3-0593-4C6D-B81C-9EA4B510122F}" srcOrd="1" destOrd="0" presId="urn:microsoft.com/office/officeart/2005/8/layout/hProcess7"/>
    <dgm:cxn modelId="{40728E14-3455-4D8C-AEFA-19CA105070D1}" type="presParOf" srcId="{3E288028-4220-4E47-BBEB-1D5D19141B31}" destId="{C139935C-F600-418F-A856-64BDD8CDFB88}" srcOrd="2" destOrd="0" presId="urn:microsoft.com/office/officeart/2005/8/layout/hProcess7"/>
    <dgm:cxn modelId="{4912032B-EAA5-4E85-BA0D-BB2A5E905DC1}" type="presParOf" srcId="{2358811D-AD16-4485-B83D-7E120D5A3EBA}" destId="{CF0066F2-CC70-4EA8-8000-C53F5C1F24B1}" srcOrd="3" destOrd="0" presId="urn:microsoft.com/office/officeart/2005/8/layout/hProcess7"/>
    <dgm:cxn modelId="{32447CE3-3FE3-415E-B033-8B6DFFCB6BD0}" type="presParOf" srcId="{2358811D-AD16-4485-B83D-7E120D5A3EBA}" destId="{8DF83716-D5F9-463A-8AF3-4F280F01A457}" srcOrd="4" destOrd="0" presId="urn:microsoft.com/office/officeart/2005/8/layout/hProcess7"/>
    <dgm:cxn modelId="{B265CF01-F0F4-4FD1-95DA-2AA92F046175}" type="presParOf" srcId="{8DF83716-D5F9-463A-8AF3-4F280F01A457}" destId="{168CDFC9-90CE-424B-A4E8-278ACC8BE182}" srcOrd="0" destOrd="0" presId="urn:microsoft.com/office/officeart/2005/8/layout/hProcess7"/>
    <dgm:cxn modelId="{682EF37E-E4B0-489D-B2BC-82C5978C1828}" type="presParOf" srcId="{8DF83716-D5F9-463A-8AF3-4F280F01A457}" destId="{0A64D82D-49F7-4CC1-8D0C-96DB8D3D2055}" srcOrd="1" destOrd="0" presId="urn:microsoft.com/office/officeart/2005/8/layout/hProcess7"/>
    <dgm:cxn modelId="{2EB30C55-66FE-4975-8F23-4A5A0EFB0721}" type="presParOf" srcId="{2358811D-AD16-4485-B83D-7E120D5A3EBA}" destId="{7A97E7EF-DFC5-4F2B-BF3D-1ADC4F8FBF71}" srcOrd="5" destOrd="0" presId="urn:microsoft.com/office/officeart/2005/8/layout/hProcess7"/>
    <dgm:cxn modelId="{2CC0B553-2585-4AE6-876D-7A1DAA7BF85D}" type="presParOf" srcId="{2358811D-AD16-4485-B83D-7E120D5A3EBA}" destId="{95AA93D9-143A-4179-94D5-A324117C7B13}" srcOrd="6" destOrd="0" presId="urn:microsoft.com/office/officeart/2005/8/layout/hProcess7"/>
    <dgm:cxn modelId="{C720F0FD-75B8-4A04-AF30-CB9F91520CAA}" type="presParOf" srcId="{95AA93D9-143A-4179-94D5-A324117C7B13}" destId="{4A6FDF96-32D7-482F-B970-27A45A97B9C6}" srcOrd="0" destOrd="0" presId="urn:microsoft.com/office/officeart/2005/8/layout/hProcess7"/>
    <dgm:cxn modelId="{E6419EEF-B068-4A01-BAB0-ADA288C0485E}" type="presParOf" srcId="{95AA93D9-143A-4179-94D5-A324117C7B13}" destId="{FE0A7E94-0825-4074-865F-1ACA6778AEB4}" srcOrd="1" destOrd="0" presId="urn:microsoft.com/office/officeart/2005/8/layout/hProcess7"/>
    <dgm:cxn modelId="{EB031F11-75D0-4608-9F87-983494A109BC}" type="presParOf" srcId="{95AA93D9-143A-4179-94D5-A324117C7B13}" destId="{54FFFE83-7910-47CC-B537-4925EB1249C5}" srcOrd="2" destOrd="0" presId="urn:microsoft.com/office/officeart/2005/8/layout/hProcess7"/>
    <dgm:cxn modelId="{614A8EF1-0F05-4C27-A431-C040A9A2C322}" type="presParOf" srcId="{2358811D-AD16-4485-B83D-7E120D5A3EBA}" destId="{014C3815-FB34-466B-AB2D-073A7779C233}" srcOrd="7" destOrd="0" presId="urn:microsoft.com/office/officeart/2005/8/layout/hProcess7"/>
    <dgm:cxn modelId="{345D2892-B988-4146-9BF6-08F30DD8B6A4}" type="presParOf" srcId="{2358811D-AD16-4485-B83D-7E120D5A3EBA}" destId="{04CE0C97-649D-40F9-8D53-611012A258F1}" srcOrd="8" destOrd="0" presId="urn:microsoft.com/office/officeart/2005/8/layout/hProcess7"/>
    <dgm:cxn modelId="{1EF82391-D5B9-4771-8112-4C886A816E2C}" type="presParOf" srcId="{04CE0C97-649D-40F9-8D53-611012A258F1}" destId="{430438FA-20BF-47B3-A949-A405D0DB09CD}" srcOrd="0" destOrd="0" presId="urn:microsoft.com/office/officeart/2005/8/layout/hProcess7"/>
    <dgm:cxn modelId="{91927034-A8CE-4D0C-AF77-DEAE01D8BB91}" type="presParOf" srcId="{04CE0C97-649D-40F9-8D53-611012A258F1}" destId="{529C4210-6100-40EB-89AC-75DE350AA14D}" srcOrd="1" destOrd="0" presId="urn:microsoft.com/office/officeart/2005/8/layout/hProcess7"/>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D58FC-D3A4-4404-B3F3-516FAB1C8940}">
      <dsp:nvSpPr>
        <dsp:cNvPr id="0" name=""/>
        <dsp:cNvSpPr/>
      </dsp:nvSpPr>
      <dsp:spPr>
        <a:xfrm>
          <a:off x="467995" y="429970"/>
          <a:ext cx="1546622" cy="1546622"/>
        </a:xfrm>
        <a:prstGeom prst="ellipse">
          <a:avLst/>
        </a:prstGeom>
        <a:solidFill>
          <a:srgbClr val="7030A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6625C065-9CCB-4478-B8B3-41238F5B4862}">
      <dsp:nvSpPr>
        <dsp:cNvPr id="0" name=""/>
        <dsp:cNvSpPr/>
      </dsp:nvSpPr>
      <dsp:spPr>
        <a:xfrm>
          <a:off x="1003153" y="948501"/>
          <a:ext cx="515540" cy="515540"/>
        </a:xfrm>
        <a:prstGeom prst="ellipse">
          <a:avLst/>
        </a:prstGeom>
        <a:solidFill>
          <a:srgbClr val="FFFF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8BEF41C-5B07-4278-A012-D820FB1EAE95}">
      <dsp:nvSpPr>
        <dsp:cNvPr id="0" name=""/>
        <dsp:cNvSpPr/>
      </dsp:nvSpPr>
      <dsp:spPr>
        <a:xfrm>
          <a:off x="1979137" y="37657"/>
          <a:ext cx="1637277" cy="418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a:t>ED &lt;1%</a:t>
          </a:r>
        </a:p>
      </dsp:txBody>
      <dsp:txXfrm>
        <a:off x="1979137" y="37657"/>
        <a:ext cx="1637277" cy="418451"/>
      </dsp:txXfrm>
    </dsp:sp>
    <dsp:sp modelId="{F85020AF-8515-406B-B6E1-03CC05B4F8F1}">
      <dsp:nvSpPr>
        <dsp:cNvPr id="0" name=""/>
        <dsp:cNvSpPr/>
      </dsp:nvSpPr>
      <dsp:spPr>
        <a:xfrm>
          <a:off x="1921564" y="327623"/>
          <a:ext cx="193327" cy="0"/>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5D5127DC-F990-4D10-A3ED-83F4E4094D01}">
      <dsp:nvSpPr>
        <dsp:cNvPr id="0" name=""/>
        <dsp:cNvSpPr/>
      </dsp:nvSpPr>
      <dsp:spPr>
        <a:xfrm rot="5400000">
          <a:off x="1133686" y="448209"/>
          <a:ext cx="908535" cy="671629"/>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9CA21573-BB90-49A1-BE64-A9D7A2BF3678}">
      <dsp:nvSpPr>
        <dsp:cNvPr id="0" name=""/>
        <dsp:cNvSpPr/>
      </dsp:nvSpPr>
      <dsp:spPr>
        <a:xfrm>
          <a:off x="2116980" y="509209"/>
          <a:ext cx="1896986" cy="644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a:t>EBD 12-20%</a:t>
          </a:r>
        </a:p>
      </dsp:txBody>
      <dsp:txXfrm>
        <a:off x="2116980" y="509209"/>
        <a:ext cx="1896986" cy="644425"/>
      </dsp:txXfrm>
    </dsp:sp>
    <dsp:sp modelId="{1E4DC311-4D49-4A44-8224-A248A07C0CCA}">
      <dsp:nvSpPr>
        <dsp:cNvPr id="0" name=""/>
        <dsp:cNvSpPr/>
      </dsp:nvSpPr>
      <dsp:spPr>
        <a:xfrm>
          <a:off x="2060594" y="910145"/>
          <a:ext cx="193327" cy="0"/>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37C521DE-E66D-4861-A4AE-F1EF4BACE376}">
      <dsp:nvSpPr>
        <dsp:cNvPr id="0" name=""/>
        <dsp:cNvSpPr/>
      </dsp:nvSpPr>
      <dsp:spPr>
        <a:xfrm rot="5400000">
          <a:off x="1487519" y="1015650"/>
          <a:ext cx="677008" cy="467853"/>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8A5AB4-9515-4ECE-A943-C19B5B29433B}">
      <dsp:nvSpPr>
        <dsp:cNvPr id="0" name=""/>
        <dsp:cNvSpPr/>
      </dsp:nvSpPr>
      <dsp:spPr>
        <a:xfrm>
          <a:off x="2055605" y="620287"/>
          <a:ext cx="5231801" cy="5231801"/>
        </a:xfrm>
        <a:prstGeom prst="pie">
          <a:avLst>
            <a:gd name="adj1" fmla="val 16200000"/>
            <a:gd name="adj2" fmla="val 20520000"/>
          </a:avLst>
        </a:prstGeom>
        <a:solidFill>
          <a:srgbClr val="FF99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kern="1200"/>
            <a:t>Self-management</a:t>
          </a:r>
        </a:p>
      </dsp:txBody>
      <dsp:txXfrm>
        <a:off x="4737526" y="1401943"/>
        <a:ext cx="1775075" cy="1214525"/>
      </dsp:txXfrm>
    </dsp:sp>
    <dsp:sp modelId="{D5333F48-DE32-42AE-AB81-320C626E9334}">
      <dsp:nvSpPr>
        <dsp:cNvPr id="0" name=""/>
        <dsp:cNvSpPr/>
      </dsp:nvSpPr>
      <dsp:spPr>
        <a:xfrm>
          <a:off x="2062250" y="624390"/>
          <a:ext cx="5231801" cy="5231801"/>
        </a:xfrm>
        <a:prstGeom prst="pie">
          <a:avLst>
            <a:gd name="adj1" fmla="val 20520000"/>
            <a:gd name="adj2" fmla="val 324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kern="1200"/>
            <a:t>Responsible Decision making</a:t>
          </a:r>
        </a:p>
      </dsp:txBody>
      <dsp:txXfrm>
        <a:off x="5481606" y="2991157"/>
        <a:ext cx="1557083" cy="1314178"/>
      </dsp:txXfrm>
    </dsp:sp>
    <dsp:sp modelId="{95CB6879-0173-4AB8-81DC-C86E77B520A0}">
      <dsp:nvSpPr>
        <dsp:cNvPr id="0" name=""/>
        <dsp:cNvSpPr/>
      </dsp:nvSpPr>
      <dsp:spPr>
        <a:xfrm>
          <a:off x="2062250" y="624390"/>
          <a:ext cx="5231801" cy="5231801"/>
        </a:xfrm>
        <a:prstGeom prst="pie">
          <a:avLst>
            <a:gd name="adj1" fmla="val 3240000"/>
            <a:gd name="adj2" fmla="val 756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kern="1200"/>
            <a:t>Relationship Skills</a:t>
          </a:r>
        </a:p>
      </dsp:txBody>
      <dsp:txXfrm>
        <a:off x="3743900" y="4548241"/>
        <a:ext cx="1868500" cy="1121100"/>
      </dsp:txXfrm>
    </dsp:sp>
    <dsp:sp modelId="{D77B76CF-8FEA-45CD-9FC0-26E43694ACF5}">
      <dsp:nvSpPr>
        <dsp:cNvPr id="0" name=""/>
        <dsp:cNvSpPr/>
      </dsp:nvSpPr>
      <dsp:spPr>
        <a:xfrm>
          <a:off x="2062250" y="624390"/>
          <a:ext cx="5231801" cy="5231801"/>
        </a:xfrm>
        <a:prstGeom prst="pie">
          <a:avLst>
            <a:gd name="adj1" fmla="val 7560000"/>
            <a:gd name="adj2" fmla="val 1188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kern="1200"/>
            <a:t>Social Awareness</a:t>
          </a:r>
        </a:p>
      </dsp:txBody>
      <dsp:txXfrm>
        <a:off x="2311383" y="2991157"/>
        <a:ext cx="1557083" cy="1314178"/>
      </dsp:txXfrm>
    </dsp:sp>
    <dsp:sp modelId="{5F2AE312-0465-49AB-AB3E-C1239E06B50C}">
      <dsp:nvSpPr>
        <dsp:cNvPr id="0" name=""/>
        <dsp:cNvSpPr/>
      </dsp:nvSpPr>
      <dsp:spPr>
        <a:xfrm>
          <a:off x="2062250" y="624390"/>
          <a:ext cx="5231801" cy="5231801"/>
        </a:xfrm>
        <a:prstGeom prst="pie">
          <a:avLst>
            <a:gd name="adj1" fmla="val 11880000"/>
            <a:gd name="adj2" fmla="val 16200000"/>
          </a:avLst>
        </a:prstGeom>
        <a:solidFill>
          <a:srgbClr val="FF99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kern="1200"/>
            <a:t>Self-awareness</a:t>
          </a:r>
        </a:p>
      </dsp:txBody>
      <dsp:txXfrm>
        <a:off x="2825221" y="1421617"/>
        <a:ext cx="1775075" cy="121452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DC3C43-B458-4020-A8AF-332C5B166087}">
      <dsp:nvSpPr>
        <dsp:cNvPr id="0" name=""/>
        <dsp:cNvSpPr/>
      </dsp:nvSpPr>
      <dsp:spPr>
        <a:xfrm>
          <a:off x="597670" y="0"/>
          <a:ext cx="6773599" cy="5847594"/>
        </a:xfrm>
        <a:prstGeom prst="rightArrow">
          <a:avLst/>
        </a:prstGeom>
        <a:solidFill>
          <a:srgbClr val="FFC000">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59AFFE60-E2EB-48BE-A796-05545A8D8C77}">
      <dsp:nvSpPr>
        <dsp:cNvPr id="0" name=""/>
        <dsp:cNvSpPr/>
      </dsp:nvSpPr>
      <dsp:spPr>
        <a:xfrm>
          <a:off x="2336" y="1754278"/>
          <a:ext cx="2432185" cy="2339037"/>
        </a:xfrm>
        <a:prstGeom prst="round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ysClr val="windowText" lastClr="000000"/>
              </a:solidFill>
              <a:latin typeface="Calibri" panose="020F0502020204030204"/>
              <a:ea typeface="+mn-ea"/>
              <a:cs typeface="+mn-cs"/>
            </a:rPr>
            <a:t>Explicit social-emotional learning (SEL) skills instruction</a:t>
          </a:r>
        </a:p>
      </dsp:txBody>
      <dsp:txXfrm>
        <a:off x="116518" y="1868460"/>
        <a:ext cx="2203821" cy="2110673"/>
      </dsp:txXfrm>
    </dsp:sp>
    <dsp:sp modelId="{8797D522-5606-4A94-9F5F-76461384A041}">
      <dsp:nvSpPr>
        <dsp:cNvPr id="0" name=""/>
        <dsp:cNvSpPr/>
      </dsp:nvSpPr>
      <dsp:spPr>
        <a:xfrm>
          <a:off x="2768377" y="1754278"/>
          <a:ext cx="2432185" cy="2339037"/>
        </a:xfrm>
        <a:prstGeom prst="roundRect">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ysClr val="windowText" lastClr="000000"/>
              </a:solidFill>
              <a:latin typeface="Calibri" panose="020F0502020204030204"/>
              <a:ea typeface="+mn-ea"/>
              <a:cs typeface="+mn-cs"/>
            </a:rPr>
            <a:t>SEL skills acquisition</a:t>
          </a:r>
        </a:p>
        <a:p>
          <a:pPr marL="0" lvl="0" indent="0" algn="ctr" defTabSz="889000">
            <a:lnSpc>
              <a:spcPct val="90000"/>
            </a:lnSpc>
            <a:spcBef>
              <a:spcPct val="0"/>
            </a:spcBef>
            <a:spcAft>
              <a:spcPct val="35000"/>
            </a:spcAft>
            <a:buNone/>
          </a:pPr>
          <a:endParaRPr lang="en-US" sz="2000" b="1" kern="1200">
            <a:solidFill>
              <a:sysClr val="windowText" lastClr="000000"/>
            </a:solidFill>
            <a:latin typeface="Calibri" panose="020F0502020204030204"/>
            <a:ea typeface="+mn-ea"/>
            <a:cs typeface="+mn-cs"/>
          </a:endParaRPr>
        </a:p>
        <a:p>
          <a:pPr marL="0" lvl="0" indent="0" algn="ctr" defTabSz="889000">
            <a:lnSpc>
              <a:spcPct val="90000"/>
            </a:lnSpc>
            <a:spcBef>
              <a:spcPct val="0"/>
            </a:spcBef>
            <a:spcAft>
              <a:spcPct val="35000"/>
            </a:spcAft>
            <a:buNone/>
          </a:pPr>
          <a:r>
            <a:rPr lang="en-US" sz="2000" b="1" kern="1200">
              <a:solidFill>
                <a:sysClr val="windowText" lastClr="000000"/>
              </a:solidFill>
              <a:latin typeface="Calibri" panose="020F0502020204030204"/>
              <a:ea typeface="+mn-ea"/>
              <a:cs typeface="+mn-cs"/>
            </a:rPr>
            <a:t>Improved attitudes about self, others, and school</a:t>
          </a:r>
        </a:p>
      </dsp:txBody>
      <dsp:txXfrm>
        <a:off x="2882559" y="1868460"/>
        <a:ext cx="2203821" cy="2110673"/>
      </dsp:txXfrm>
    </dsp:sp>
    <dsp:sp modelId="{30F7BA36-94EE-43B3-90B9-D7FF39AFB59D}">
      <dsp:nvSpPr>
        <dsp:cNvPr id="0" name=""/>
        <dsp:cNvSpPr/>
      </dsp:nvSpPr>
      <dsp:spPr>
        <a:xfrm>
          <a:off x="5534417" y="1754278"/>
          <a:ext cx="2432185" cy="2339037"/>
        </a:xfrm>
        <a:prstGeom prst="round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ysClr val="windowText" lastClr="000000"/>
              </a:solidFill>
              <a:latin typeface="Calibri" panose="020F0502020204030204"/>
              <a:ea typeface="+mn-ea"/>
              <a:cs typeface="+mn-cs"/>
            </a:rPr>
            <a:t>Positive social behavior</a:t>
          </a:r>
        </a:p>
        <a:p>
          <a:pPr marL="0" lvl="0" indent="0" algn="ctr" defTabSz="889000">
            <a:lnSpc>
              <a:spcPct val="90000"/>
            </a:lnSpc>
            <a:spcBef>
              <a:spcPct val="0"/>
            </a:spcBef>
            <a:spcAft>
              <a:spcPct val="35000"/>
            </a:spcAft>
            <a:buNone/>
          </a:pPr>
          <a:r>
            <a:rPr lang="en-US" sz="2000" b="1" kern="1200">
              <a:solidFill>
                <a:sysClr val="windowText" lastClr="000000"/>
              </a:solidFill>
              <a:latin typeface="Calibri" panose="020F0502020204030204"/>
              <a:ea typeface="+mn-ea"/>
              <a:cs typeface="+mn-cs"/>
            </a:rPr>
            <a:t>Fewer conduct problems</a:t>
          </a:r>
        </a:p>
        <a:p>
          <a:pPr marL="0" lvl="0" indent="0" algn="ctr" defTabSz="889000">
            <a:lnSpc>
              <a:spcPct val="90000"/>
            </a:lnSpc>
            <a:spcBef>
              <a:spcPct val="0"/>
            </a:spcBef>
            <a:spcAft>
              <a:spcPct val="35000"/>
            </a:spcAft>
            <a:buNone/>
          </a:pPr>
          <a:r>
            <a:rPr lang="en-US" sz="2000" b="1" kern="1200">
              <a:solidFill>
                <a:sysClr val="windowText" lastClr="000000"/>
              </a:solidFill>
              <a:latin typeface="Calibri" panose="020F0502020204030204"/>
              <a:ea typeface="+mn-ea"/>
              <a:cs typeface="+mn-cs"/>
            </a:rPr>
            <a:t>Less emotional distress</a:t>
          </a:r>
        </a:p>
        <a:p>
          <a:pPr marL="0" lvl="0" indent="0" algn="ctr" defTabSz="889000">
            <a:lnSpc>
              <a:spcPct val="90000"/>
            </a:lnSpc>
            <a:spcBef>
              <a:spcPct val="0"/>
            </a:spcBef>
            <a:spcAft>
              <a:spcPct val="35000"/>
            </a:spcAft>
            <a:buNone/>
          </a:pPr>
          <a:r>
            <a:rPr lang="en-US" sz="2000" b="1" kern="1200">
              <a:solidFill>
                <a:sysClr val="windowText" lastClr="000000"/>
              </a:solidFill>
              <a:latin typeface="Calibri" panose="020F0502020204030204"/>
              <a:ea typeface="+mn-ea"/>
              <a:cs typeface="+mn-cs"/>
            </a:rPr>
            <a:t>Academic success</a:t>
          </a:r>
        </a:p>
      </dsp:txBody>
      <dsp:txXfrm>
        <a:off x="5648599" y="1868460"/>
        <a:ext cx="2203821" cy="211067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A744F5-6562-40A2-8A1A-6C98B18D0E8D}">
      <dsp:nvSpPr>
        <dsp:cNvPr id="0" name=""/>
        <dsp:cNvSpPr/>
      </dsp:nvSpPr>
      <dsp:spPr>
        <a:xfrm>
          <a:off x="11" y="-32410"/>
          <a:ext cx="4333214" cy="5197111"/>
        </a:xfrm>
        <a:prstGeom prst="roundRect">
          <a:avLst>
            <a:gd name="adj" fmla="val 5000"/>
          </a:avLst>
        </a:prstGeom>
        <a:solidFill>
          <a:sysClr val="window" lastClr="FFFFFF">
            <a:lumMod val="50000"/>
          </a:sys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3731" rIns="173355" bIns="0" numCol="1" spcCol="1270" anchor="t" anchorCtr="0">
          <a:noAutofit/>
        </a:bodyPr>
        <a:lstStyle/>
        <a:p>
          <a:pPr marL="0" lvl="0" indent="0" algn="r" defTabSz="1733550">
            <a:lnSpc>
              <a:spcPct val="90000"/>
            </a:lnSpc>
            <a:spcBef>
              <a:spcPct val="0"/>
            </a:spcBef>
            <a:spcAft>
              <a:spcPct val="35000"/>
            </a:spcAft>
            <a:buNone/>
          </a:pPr>
          <a:r>
            <a:rPr lang="en-US" sz="3900" kern="1200">
              <a:solidFill>
                <a:sysClr val="window" lastClr="FFFFFF"/>
              </a:solidFill>
              <a:latin typeface="Calibri" panose="020F0502020204030204"/>
              <a:ea typeface="+mn-ea"/>
              <a:cs typeface="+mn-cs"/>
            </a:rPr>
            <a:t>Character Education </a:t>
          </a:r>
        </a:p>
      </dsp:txBody>
      <dsp:txXfrm rot="16200000">
        <a:off x="-1684790" y="1677775"/>
        <a:ext cx="4236247" cy="841258"/>
      </dsp:txXfrm>
    </dsp:sp>
    <dsp:sp modelId="{F3C6A96E-F343-4D62-AB8C-B87AFD692EEB}">
      <dsp:nvSpPr>
        <dsp:cNvPr id="0" name=""/>
        <dsp:cNvSpPr/>
      </dsp:nvSpPr>
      <dsp:spPr>
        <a:xfrm>
          <a:off x="4488280" y="-32410"/>
          <a:ext cx="4333214" cy="5197111"/>
        </a:xfrm>
        <a:prstGeom prst="roundRect">
          <a:avLst>
            <a:gd name="adj" fmla="val 5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3731" rIns="173355" bIns="0" numCol="1" spcCol="1270" anchor="t" anchorCtr="0">
          <a:noAutofit/>
        </a:bodyPr>
        <a:lstStyle/>
        <a:p>
          <a:pPr marL="0" lvl="0" indent="0" algn="r" defTabSz="1733550">
            <a:lnSpc>
              <a:spcPct val="90000"/>
            </a:lnSpc>
            <a:spcBef>
              <a:spcPct val="0"/>
            </a:spcBef>
            <a:spcAft>
              <a:spcPct val="35000"/>
            </a:spcAft>
            <a:buNone/>
          </a:pPr>
          <a:r>
            <a:rPr lang="en-US" sz="3900" kern="1200">
              <a:solidFill>
                <a:sysClr val="window" lastClr="FFFFFF"/>
              </a:solidFill>
              <a:latin typeface="Calibri" panose="020F0502020204030204"/>
              <a:ea typeface="+mn-ea"/>
              <a:cs typeface="+mn-cs"/>
            </a:rPr>
            <a:t>Social-emotional</a:t>
          </a:r>
        </a:p>
      </dsp:txBody>
      <dsp:txXfrm rot="16200000">
        <a:off x="2803477" y="1677775"/>
        <a:ext cx="4236247" cy="841258"/>
      </dsp:txXfrm>
    </dsp:sp>
    <dsp:sp modelId="{73B55BA1-7585-4FD9-A886-2869DD70E3B6}">
      <dsp:nvSpPr>
        <dsp:cNvPr id="0" name=""/>
        <dsp:cNvSpPr/>
      </dsp:nvSpPr>
      <dsp:spPr>
        <a:xfrm rot="5400000">
          <a:off x="4130919" y="4044731"/>
          <a:ext cx="754651" cy="649982"/>
        </a:xfrm>
        <a:prstGeom prst="flowChartExtract">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ln>
        <a:effectLst/>
      </dsp:spPr>
      <dsp:style>
        <a:lnRef idx="1">
          <a:schemeClr val="accent5"/>
        </a:lnRef>
        <a:fillRef idx="2">
          <a:schemeClr val="accent5"/>
        </a:fillRef>
        <a:effectRef idx="1">
          <a:schemeClr val="accent5"/>
        </a:effectRef>
        <a:fontRef idx="minor">
          <a:schemeClr val="dk1"/>
        </a:fontRef>
      </dsp:style>
    </dsp:sp>
    <dsp:sp modelId="{CA298433-8D74-4F23-9DB7-25C88C9C9626}">
      <dsp:nvSpPr>
        <dsp:cNvPr id="0" name=""/>
        <dsp:cNvSpPr/>
      </dsp:nvSpPr>
      <dsp:spPr>
        <a:xfrm>
          <a:off x="5354923" y="-32410"/>
          <a:ext cx="3228245" cy="519711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2296" rIns="0" bIns="0" numCol="1" spcCol="1270" anchor="t" anchorCtr="0">
          <a:noAutofit/>
        </a:bodyPr>
        <a:lstStyle/>
        <a:p>
          <a:pPr marL="0" lvl="0" indent="0" algn="l" defTabSz="1066800">
            <a:lnSpc>
              <a:spcPct val="90000"/>
            </a:lnSpc>
            <a:spcBef>
              <a:spcPct val="0"/>
            </a:spcBef>
            <a:spcAft>
              <a:spcPct val="35000"/>
            </a:spcAft>
            <a:buNone/>
          </a:pPr>
          <a:r>
            <a:rPr lang="en-US" sz="2400" b="1" kern="1200">
              <a:solidFill>
                <a:sysClr val="window" lastClr="FFFFFF"/>
              </a:solidFill>
              <a:latin typeface="Calibri" panose="020F0502020204030204"/>
              <a:ea typeface="+mn-ea"/>
              <a:cs typeface="+mn-cs"/>
            </a:rPr>
            <a:t>Connect With Kids</a:t>
          </a:r>
          <a:br>
            <a:rPr lang="en-US" sz="2400" kern="1200">
              <a:solidFill>
                <a:sysClr val="window" lastClr="FFFFFF"/>
              </a:solidFill>
              <a:latin typeface="Calibri" panose="020F0502020204030204"/>
              <a:ea typeface="+mn-ea"/>
              <a:cs typeface="+mn-cs"/>
            </a:rPr>
          </a:br>
          <a:r>
            <a:rPr lang="en-US" sz="2400" kern="1200" err="1">
              <a:solidFill>
                <a:sysClr val="window" lastClr="FFFFFF"/>
              </a:solidFill>
              <a:latin typeface="Calibri" panose="020F0502020204030204"/>
              <a:ea typeface="+mn-ea"/>
              <a:cs typeface="+mn-cs"/>
            </a:rPr>
            <a:t>connectwithkids.com</a:t>
          </a:r>
          <a:endParaRPr lang="en-US" sz="1800" kern="1200">
            <a:solidFill>
              <a:sysClr val="window" lastClr="FFFFFF"/>
            </a:solidFill>
            <a:latin typeface="Calibri" panose="020F0502020204030204"/>
            <a:ea typeface="+mn-ea"/>
            <a:cs typeface="+mn-cs"/>
          </a:endParaRPr>
        </a:p>
        <a:p>
          <a:pPr marL="228600" lvl="1" indent="-228600" algn="l" defTabSz="889000">
            <a:lnSpc>
              <a:spcPct val="90000"/>
            </a:lnSpc>
            <a:spcBef>
              <a:spcPct val="0"/>
            </a:spcBef>
            <a:spcAft>
              <a:spcPct val="15000"/>
            </a:spcAft>
            <a:buChar char="•"/>
          </a:pPr>
          <a:r>
            <a:rPr lang="en-US" sz="2000" kern="1200">
              <a:solidFill>
                <a:sysClr val="window" lastClr="FFFFFF"/>
              </a:solidFill>
              <a:latin typeface="Calibri" panose="020F0502020204030204"/>
              <a:ea typeface="+mn-ea"/>
              <a:cs typeface="+mn-cs"/>
            </a:rPr>
            <a:t>A curricula using real stories presented through documentary-style videos, non-fiction books,  teaching guides and patent resources. </a:t>
          </a:r>
        </a:p>
        <a:p>
          <a:pPr marL="228600" lvl="1" indent="-228600" algn="l" defTabSz="889000">
            <a:lnSpc>
              <a:spcPct val="90000"/>
            </a:lnSpc>
            <a:spcBef>
              <a:spcPct val="0"/>
            </a:spcBef>
            <a:spcAft>
              <a:spcPct val="15000"/>
            </a:spcAft>
            <a:buChar char="•"/>
          </a:pPr>
          <a:r>
            <a:rPr lang="en-US" sz="2000" kern="1200">
              <a:solidFill>
                <a:sysClr val="window" lastClr="FFFFFF"/>
              </a:solidFill>
              <a:latin typeface="Calibri" panose="020F0502020204030204"/>
              <a:ea typeface="+mn-ea"/>
              <a:cs typeface="+mn-cs"/>
            </a:rPr>
            <a:t>Customizable units are:</a:t>
          </a:r>
        </a:p>
        <a:p>
          <a:pPr marL="0" lvl="1" indent="173038" algn="l" defTabSz="711200">
            <a:lnSpc>
              <a:spcPct val="90000"/>
            </a:lnSpc>
            <a:spcBef>
              <a:spcPct val="0"/>
            </a:spcBef>
            <a:spcAft>
              <a:spcPct val="15000"/>
            </a:spcAft>
            <a:buChar char="•"/>
          </a:pPr>
          <a:r>
            <a:rPr lang="en-US" sz="1600" kern="1200">
              <a:solidFill>
                <a:sysClr val="window" lastClr="FFFFFF"/>
              </a:solidFill>
              <a:latin typeface="Calibri" panose="020F0502020204030204"/>
              <a:ea typeface="+mn-ea"/>
              <a:cs typeface="+mn-cs"/>
            </a:rPr>
            <a:t>Attendance and achievement</a:t>
          </a:r>
        </a:p>
        <a:p>
          <a:pPr marL="0" lvl="1" indent="173038" algn="l" defTabSz="711200">
            <a:lnSpc>
              <a:spcPct val="90000"/>
            </a:lnSpc>
            <a:spcBef>
              <a:spcPct val="0"/>
            </a:spcBef>
            <a:spcAft>
              <a:spcPct val="15000"/>
            </a:spcAft>
            <a:buChar char="•"/>
          </a:pPr>
          <a:r>
            <a:rPr lang="en-US" sz="1600" kern="1200">
              <a:solidFill>
                <a:sysClr val="window" lastClr="FFFFFF"/>
              </a:solidFill>
              <a:latin typeface="Calibri" panose="020F0502020204030204"/>
              <a:ea typeface="+mn-ea"/>
              <a:cs typeface="+mn-cs"/>
            </a:rPr>
            <a:t>Bullying and violence prevention</a:t>
          </a:r>
        </a:p>
        <a:p>
          <a:pPr marL="0" lvl="1" indent="173038" algn="l" defTabSz="711200">
            <a:lnSpc>
              <a:spcPct val="90000"/>
            </a:lnSpc>
            <a:spcBef>
              <a:spcPct val="0"/>
            </a:spcBef>
            <a:spcAft>
              <a:spcPct val="15000"/>
            </a:spcAft>
            <a:buChar char="•"/>
          </a:pPr>
          <a:r>
            <a:rPr lang="en-US" sz="1600" kern="1200">
              <a:solidFill>
                <a:sysClr val="window" lastClr="FFFFFF"/>
              </a:solidFill>
              <a:latin typeface="Calibri" panose="020F0502020204030204"/>
              <a:ea typeface="+mn-ea"/>
              <a:cs typeface="+mn-cs"/>
            </a:rPr>
            <a:t>Character and Life skills</a:t>
          </a:r>
        </a:p>
        <a:p>
          <a:pPr marL="0" lvl="1" indent="173038" algn="l" defTabSz="711200">
            <a:lnSpc>
              <a:spcPct val="90000"/>
            </a:lnSpc>
            <a:spcBef>
              <a:spcPct val="0"/>
            </a:spcBef>
            <a:spcAft>
              <a:spcPct val="15000"/>
            </a:spcAft>
            <a:buChar char="•"/>
          </a:pPr>
          <a:r>
            <a:rPr lang="en-US" sz="1600" kern="1200">
              <a:solidFill>
                <a:sysClr val="window" lastClr="FFFFFF"/>
              </a:solidFill>
              <a:latin typeface="Calibri" panose="020F0502020204030204"/>
              <a:ea typeface="+mn-ea"/>
              <a:cs typeface="+mn-cs"/>
            </a:rPr>
            <a:t>Digital citizenship</a:t>
          </a:r>
        </a:p>
        <a:p>
          <a:pPr marL="0" lvl="1" indent="173038" algn="l" defTabSz="711200">
            <a:lnSpc>
              <a:spcPct val="90000"/>
            </a:lnSpc>
            <a:spcBef>
              <a:spcPct val="0"/>
            </a:spcBef>
            <a:spcAft>
              <a:spcPct val="15000"/>
            </a:spcAft>
            <a:buChar char="•"/>
          </a:pPr>
          <a:r>
            <a:rPr lang="en-US" sz="1600" kern="1200">
              <a:solidFill>
                <a:sysClr val="window" lastClr="FFFFFF"/>
              </a:solidFill>
              <a:latin typeface="Calibri" panose="020F0502020204030204"/>
              <a:ea typeface="+mn-ea"/>
              <a:cs typeface="+mn-cs"/>
            </a:rPr>
            <a:t>Alcohol and drug prevention</a:t>
          </a:r>
        </a:p>
        <a:p>
          <a:pPr marL="0" lvl="1" indent="173038" algn="l" defTabSz="711200">
            <a:lnSpc>
              <a:spcPct val="90000"/>
            </a:lnSpc>
            <a:spcBef>
              <a:spcPct val="0"/>
            </a:spcBef>
            <a:spcAft>
              <a:spcPct val="15000"/>
            </a:spcAft>
            <a:buChar char="•"/>
          </a:pPr>
          <a:r>
            <a:rPr lang="en-US" sz="1600" kern="1200">
              <a:solidFill>
                <a:sysClr val="window" lastClr="FFFFFF"/>
              </a:solidFill>
              <a:latin typeface="Calibri" panose="020F0502020204030204"/>
              <a:ea typeface="+mn-ea"/>
              <a:cs typeface="+mn-cs"/>
            </a:rPr>
            <a:t>Health and Wellness</a:t>
          </a:r>
        </a:p>
      </dsp:txBody>
      <dsp:txXfrm>
        <a:off x="5354923" y="-32410"/>
        <a:ext cx="3228245" cy="519711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BB6CD2-4940-443C-A30B-738C2A8DD7E9}">
      <dsp:nvSpPr>
        <dsp:cNvPr id="0" name=""/>
        <dsp:cNvSpPr/>
      </dsp:nvSpPr>
      <dsp:spPr>
        <a:xfrm>
          <a:off x="0" y="19182"/>
          <a:ext cx="8218789" cy="482625"/>
        </a:xfrm>
        <a:prstGeom prst="roundRect">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Listens to Others</a:t>
          </a:r>
        </a:p>
      </dsp:txBody>
      <dsp:txXfrm>
        <a:off x="23560" y="42742"/>
        <a:ext cx="8171669" cy="435505"/>
      </dsp:txXfrm>
    </dsp:sp>
    <dsp:sp modelId="{0C24F040-E93A-4F3A-AE86-8E668321B438}">
      <dsp:nvSpPr>
        <dsp:cNvPr id="0" name=""/>
        <dsp:cNvSpPr/>
      </dsp:nvSpPr>
      <dsp:spPr>
        <a:xfrm>
          <a:off x="0" y="545007"/>
          <a:ext cx="8218789" cy="482625"/>
        </a:xfrm>
        <a:prstGeom prst="roundRect">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Follows Directions</a:t>
          </a:r>
        </a:p>
      </dsp:txBody>
      <dsp:txXfrm>
        <a:off x="23560" y="568567"/>
        <a:ext cx="8171669" cy="435505"/>
      </dsp:txXfrm>
    </dsp:sp>
    <dsp:sp modelId="{25014975-60D6-460A-B8BC-9E8BCC8B51B7}">
      <dsp:nvSpPr>
        <dsp:cNvPr id="0" name=""/>
        <dsp:cNvSpPr/>
      </dsp:nvSpPr>
      <dsp:spPr>
        <a:xfrm>
          <a:off x="0" y="1070832"/>
          <a:ext cx="8218789" cy="482625"/>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Follows Classroom Rules</a:t>
          </a:r>
        </a:p>
      </dsp:txBody>
      <dsp:txXfrm>
        <a:off x="23560" y="1094392"/>
        <a:ext cx="8171669" cy="435505"/>
      </dsp:txXfrm>
    </dsp:sp>
    <dsp:sp modelId="{BBE6380E-7663-4BFA-8B5D-C9C198B0A006}">
      <dsp:nvSpPr>
        <dsp:cNvPr id="0" name=""/>
        <dsp:cNvSpPr/>
      </dsp:nvSpPr>
      <dsp:spPr>
        <a:xfrm>
          <a:off x="0" y="1596657"/>
          <a:ext cx="8218789" cy="482625"/>
        </a:xfrm>
        <a:prstGeom prst="round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Ignores Peer Distractions</a:t>
          </a:r>
        </a:p>
      </dsp:txBody>
      <dsp:txXfrm>
        <a:off x="23560" y="1620217"/>
        <a:ext cx="8171669" cy="435505"/>
      </dsp:txXfrm>
    </dsp:sp>
    <dsp:sp modelId="{9C4E63AD-45E0-4FF2-92F6-C3D9F21F4A02}">
      <dsp:nvSpPr>
        <dsp:cNvPr id="0" name=""/>
        <dsp:cNvSpPr/>
      </dsp:nvSpPr>
      <dsp:spPr>
        <a:xfrm>
          <a:off x="0" y="2122482"/>
          <a:ext cx="8218789" cy="482625"/>
        </a:xfrm>
        <a:prstGeom prst="roundRect">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Asks for Help</a:t>
          </a:r>
        </a:p>
      </dsp:txBody>
      <dsp:txXfrm>
        <a:off x="23560" y="2146042"/>
        <a:ext cx="8171669" cy="435505"/>
      </dsp:txXfrm>
    </dsp:sp>
    <dsp:sp modelId="{217512A8-4F81-4E1C-B919-ADC86FD05945}">
      <dsp:nvSpPr>
        <dsp:cNvPr id="0" name=""/>
        <dsp:cNvSpPr/>
      </dsp:nvSpPr>
      <dsp:spPr>
        <a:xfrm>
          <a:off x="0" y="2648307"/>
          <a:ext cx="8218789" cy="482625"/>
        </a:xfrm>
        <a:prstGeom prst="roundRect">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Takes Turns in Conversations</a:t>
          </a:r>
        </a:p>
      </dsp:txBody>
      <dsp:txXfrm>
        <a:off x="23560" y="2671867"/>
        <a:ext cx="8171669" cy="435505"/>
      </dsp:txXfrm>
    </dsp:sp>
    <dsp:sp modelId="{F38F7E2E-43D5-40E8-836A-503F0158E10D}">
      <dsp:nvSpPr>
        <dsp:cNvPr id="0" name=""/>
        <dsp:cNvSpPr/>
      </dsp:nvSpPr>
      <dsp:spPr>
        <a:xfrm>
          <a:off x="0" y="3174132"/>
          <a:ext cx="8218789" cy="482625"/>
        </a:xfrm>
        <a:prstGeom prst="roundRect">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Cooperates With Others </a:t>
          </a:r>
        </a:p>
      </dsp:txBody>
      <dsp:txXfrm>
        <a:off x="23560" y="3197692"/>
        <a:ext cx="8171669" cy="435505"/>
      </dsp:txXfrm>
    </dsp:sp>
    <dsp:sp modelId="{96C7F345-5108-4415-B7B2-81B68BC6D628}">
      <dsp:nvSpPr>
        <dsp:cNvPr id="0" name=""/>
        <dsp:cNvSpPr/>
      </dsp:nvSpPr>
      <dsp:spPr>
        <a:xfrm>
          <a:off x="0" y="3699957"/>
          <a:ext cx="8218789" cy="482625"/>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Controls Temper in Conflict Situations</a:t>
          </a:r>
        </a:p>
      </dsp:txBody>
      <dsp:txXfrm>
        <a:off x="23560" y="3723517"/>
        <a:ext cx="8171669" cy="435505"/>
      </dsp:txXfrm>
    </dsp:sp>
    <dsp:sp modelId="{EFE30B60-F131-4FE7-8BA4-17E4BEA10FC5}">
      <dsp:nvSpPr>
        <dsp:cNvPr id="0" name=""/>
        <dsp:cNvSpPr/>
      </dsp:nvSpPr>
      <dsp:spPr>
        <a:xfrm>
          <a:off x="0" y="4225782"/>
          <a:ext cx="8218789" cy="482625"/>
        </a:xfrm>
        <a:prstGeom prst="round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Acts Responsibly With Others </a:t>
          </a:r>
        </a:p>
      </dsp:txBody>
      <dsp:txXfrm>
        <a:off x="23560" y="4249342"/>
        <a:ext cx="8171669" cy="435505"/>
      </dsp:txXfrm>
    </dsp:sp>
    <dsp:sp modelId="{7BB23852-A4B9-4919-BDEC-03B58AC4A22B}">
      <dsp:nvSpPr>
        <dsp:cNvPr id="0" name=""/>
        <dsp:cNvSpPr/>
      </dsp:nvSpPr>
      <dsp:spPr>
        <a:xfrm>
          <a:off x="0" y="4751607"/>
          <a:ext cx="8218789" cy="482625"/>
        </a:xfrm>
        <a:prstGeom prst="roundRect">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Shows Kindness to Other</a:t>
          </a:r>
        </a:p>
      </dsp:txBody>
      <dsp:txXfrm>
        <a:off x="23560" y="4775167"/>
        <a:ext cx="8171669" cy="43550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327FD-E0BA-4777-8832-E4427CBDB707}">
      <dsp:nvSpPr>
        <dsp:cNvPr id="0" name=""/>
        <dsp:cNvSpPr/>
      </dsp:nvSpPr>
      <dsp:spPr>
        <a:xfrm>
          <a:off x="0" y="3410516"/>
          <a:ext cx="8229600" cy="1119407"/>
        </a:xfrm>
        <a:prstGeom prst="rect">
          <a:avLst/>
        </a:prstGeom>
        <a:solidFill>
          <a:srgbClr val="4472C4">
            <a:shade val="50000"/>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Systematic Screening</a:t>
          </a:r>
        </a:p>
      </dsp:txBody>
      <dsp:txXfrm>
        <a:off x="0" y="3410516"/>
        <a:ext cx="8229600" cy="604480"/>
      </dsp:txXfrm>
    </dsp:sp>
    <dsp:sp modelId="{7951155A-7E89-44A9-9BF7-5C790023F098}">
      <dsp:nvSpPr>
        <dsp:cNvPr id="0" name=""/>
        <dsp:cNvSpPr/>
      </dsp:nvSpPr>
      <dsp: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Academic</a:t>
          </a:r>
        </a:p>
      </dsp:txBody>
      <dsp:txXfrm>
        <a:off x="0" y="3992608"/>
        <a:ext cx="4114799" cy="514927"/>
      </dsp:txXfrm>
    </dsp:sp>
    <dsp:sp modelId="{CD5EA9AD-1FF3-4544-A506-1F718852DBF6}">
      <dsp:nvSpPr>
        <dsp:cNvPr id="0" name=""/>
        <dsp:cNvSpPr/>
      </dsp:nvSpPr>
      <dsp: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Behavior</a:t>
          </a:r>
        </a:p>
      </dsp:txBody>
      <dsp:txXfrm>
        <a:off x="4114800" y="3992608"/>
        <a:ext cx="4114799" cy="514927"/>
      </dsp:txXfrm>
    </dsp:sp>
    <dsp:sp modelId="{8C645032-AEF5-4BBE-B17B-5357735C973E}">
      <dsp:nvSpPr>
        <dsp:cNvPr id="0" name=""/>
        <dsp:cNvSpPr/>
      </dsp:nvSpPr>
      <dsp:spPr>
        <a:xfrm rot="10800000">
          <a:off x="0" y="1705658"/>
          <a:ext cx="8229600" cy="1721648"/>
        </a:xfrm>
        <a:prstGeom prst="upArrowCallout">
          <a:avLst/>
        </a:prstGeom>
        <a:solidFill>
          <a:srgbClr val="4472C4">
            <a:shade val="50000"/>
            <a:hueOff val="268329"/>
            <a:satOff val="-6535"/>
            <a:lumOff val="28597"/>
            <a:alphaOff val="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Treatment Integrity</a:t>
          </a:r>
        </a:p>
      </dsp:txBody>
      <dsp:txXfrm rot="-10800000">
        <a:off x="0" y="1917301"/>
        <a:ext cx="8229600" cy="392655"/>
      </dsp:txXfrm>
    </dsp:sp>
    <dsp:sp modelId="{EF1860AA-16E8-43FF-8CDC-B27F22404ED5}">
      <dsp:nvSpPr>
        <dsp:cNvPr id="0" name=""/>
        <dsp:cNvSpPr/>
      </dsp:nvSpPr>
      <dsp: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0" y="2285999"/>
        <a:ext cx="4124482" cy="514773"/>
      </dsp:txXfrm>
    </dsp:sp>
    <dsp:sp modelId="{6734207F-FF24-4F81-ACCB-17C44A0B2C91}">
      <dsp:nvSpPr>
        <dsp:cNvPr id="0" name=""/>
        <dsp:cNvSpPr/>
      </dsp:nvSpPr>
      <dsp: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4809" y="2285999"/>
        <a:ext cx="4104464" cy="514773"/>
      </dsp:txXfrm>
    </dsp:sp>
    <dsp:sp modelId="{1E4F588E-03BB-45C8-87EE-6965E618E9BF}">
      <dsp:nvSpPr>
        <dsp:cNvPr id="0" name=""/>
        <dsp:cNvSpPr/>
      </dsp:nvSpPr>
      <dsp:spPr>
        <a:xfrm rot="10800000">
          <a:off x="0" y="0"/>
          <a:ext cx="8229600" cy="1721648"/>
        </a:xfrm>
        <a:prstGeom prst="upArrowCallout">
          <a:avLst/>
        </a:prstGeom>
        <a:solidFill>
          <a:srgbClr val="4472C4">
            <a:shade val="50000"/>
            <a:hueOff val="268329"/>
            <a:satOff val="-6535"/>
            <a:lumOff val="28597"/>
            <a:alphaOff val="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Social Validity</a:t>
          </a:r>
        </a:p>
      </dsp:txBody>
      <dsp:txXfrm rot="-10800000">
        <a:off x="0" y="211643"/>
        <a:ext cx="8229600" cy="392655"/>
      </dsp:txXfrm>
    </dsp:sp>
    <dsp:sp modelId="{1089999C-8267-48BC-A665-5A0CF5DB29FD}">
      <dsp:nvSpPr>
        <dsp:cNvPr id="0" name=""/>
        <dsp:cNvSpPr/>
      </dsp:nvSpPr>
      <dsp: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1182" y="605099"/>
        <a:ext cx="4124489" cy="514773"/>
      </dsp:txXfrm>
    </dsp:sp>
    <dsp:sp modelId="{ECFD427D-5D07-4820-81E5-F9AAF6F7B224}">
      <dsp:nvSpPr>
        <dsp:cNvPr id="0" name=""/>
        <dsp:cNvSpPr/>
      </dsp:nvSpPr>
      <dsp: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5672" y="605099"/>
        <a:ext cx="4102744" cy="51477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2F2B25-CDA2-492F-BAE1-6A1579CE9F2F}">
      <dsp:nvSpPr>
        <dsp:cNvPr id="0" name=""/>
        <dsp:cNvSpPr/>
      </dsp:nvSpPr>
      <dsp:spPr>
        <a:xfrm>
          <a:off x="0" y="319083"/>
          <a:ext cx="8244916" cy="957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a:t>We think we know what we need so we are planning to move forward (evidence-based)</a:t>
          </a:r>
        </a:p>
      </dsp:txBody>
      <dsp:txXfrm>
        <a:off x="0" y="319083"/>
        <a:ext cx="8244916" cy="957600"/>
      </dsp:txXfrm>
    </dsp:sp>
    <dsp:sp modelId="{1C83B8A7-E55A-4A95-9C9B-A2BC7606356D}">
      <dsp:nvSpPr>
        <dsp:cNvPr id="0" name=""/>
        <dsp:cNvSpPr/>
      </dsp:nvSpPr>
      <dsp:spPr>
        <a:xfrm>
          <a:off x="412245" y="82923"/>
          <a:ext cx="4145337" cy="472320"/>
        </a:xfrm>
        <a:prstGeom prst="roundRect">
          <a:avLst/>
        </a:prstGeom>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6350" cap="flat" cmpd="sng" algn="ctr">
          <a:solidFill>
            <a:schemeClr val="accent3"/>
          </a:solidFill>
          <a:prstDash val="solid"/>
          <a:miter lim="800000"/>
        </a:ln>
        <a:effectLst/>
        <a:scene3d>
          <a:camera prst="orthographicFront">
            <a:rot lat="0" lon="0" rev="0"/>
          </a:camera>
          <a:lightRig rig="contrasting" dir="t">
            <a:rot lat="0" lon="0" rev="1200000"/>
          </a:lightRig>
        </a:scene3d>
        <a:sp3d/>
      </dsp:spPr>
      <dsp:style>
        <a:lnRef idx="1">
          <a:schemeClr val="accent3"/>
        </a:lnRef>
        <a:fillRef idx="3">
          <a:schemeClr val="accent3"/>
        </a:fillRef>
        <a:effectRef idx="2">
          <a:schemeClr val="accent3"/>
        </a:effectRef>
        <a:fontRef idx="minor">
          <a:schemeClr val="lt1"/>
        </a:fontRef>
      </dsp:style>
      <dsp:txBody>
        <a:bodyPr spcFirstLastPara="0" vert="horz" wrap="square" lIns="218147" tIns="0" rIns="218147" bIns="0" numCol="1" spcCol="1270" anchor="ctr" anchorCtr="0">
          <a:noAutofit/>
        </a:bodyPr>
        <a:lstStyle/>
        <a:p>
          <a:pPr marL="0" lvl="0" indent="0" algn="l" defTabSz="889000">
            <a:lnSpc>
              <a:spcPct val="90000"/>
            </a:lnSpc>
            <a:spcBef>
              <a:spcPct val="0"/>
            </a:spcBef>
            <a:spcAft>
              <a:spcPct val="35000"/>
            </a:spcAft>
            <a:buNone/>
          </a:pPr>
          <a:r>
            <a:rPr lang="en-US" sz="2000" b="0" kern="1200">
              <a:latin typeface="+mj-lt"/>
            </a:rPr>
            <a:t>Exploration &amp; Adoption</a:t>
          </a:r>
        </a:p>
      </dsp:txBody>
      <dsp:txXfrm>
        <a:off x="435302" y="105980"/>
        <a:ext cx="4099223" cy="426206"/>
      </dsp:txXfrm>
    </dsp:sp>
    <dsp:sp modelId="{C3D4A2DB-AD52-4904-A56F-39717FFF0012}">
      <dsp:nvSpPr>
        <dsp:cNvPr id="0" name=""/>
        <dsp:cNvSpPr/>
      </dsp:nvSpPr>
      <dsp:spPr>
        <a:xfrm>
          <a:off x="0" y="1599243"/>
          <a:ext cx="8244916" cy="705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a:t>Let’s make sure we’re ready to implement (capacity infrastructure)</a:t>
          </a:r>
        </a:p>
      </dsp:txBody>
      <dsp:txXfrm>
        <a:off x="0" y="1599243"/>
        <a:ext cx="8244916" cy="705600"/>
      </dsp:txXfrm>
    </dsp:sp>
    <dsp:sp modelId="{63DF7D70-FA28-4CB5-87C3-68C2218D59D9}">
      <dsp:nvSpPr>
        <dsp:cNvPr id="0" name=""/>
        <dsp:cNvSpPr/>
      </dsp:nvSpPr>
      <dsp:spPr>
        <a:xfrm>
          <a:off x="412245" y="1363083"/>
          <a:ext cx="4449896" cy="472320"/>
        </a:xfrm>
        <a:prstGeom prst="roundRect">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w="6350" cap="flat" cmpd="sng" algn="ctr">
          <a:solidFill>
            <a:schemeClr val="accent5"/>
          </a:solidFill>
          <a:prstDash val="solid"/>
          <a:miter lim="800000"/>
        </a:ln>
        <a:effectLst/>
        <a:scene3d>
          <a:camera prst="orthographicFront">
            <a:rot lat="0" lon="0" rev="0"/>
          </a:camera>
          <a:lightRig rig="contrasting" dir="t">
            <a:rot lat="0" lon="0" rev="1200000"/>
          </a:lightRig>
        </a:scene3d>
        <a:sp3d/>
      </dsp:spPr>
      <dsp:style>
        <a:lnRef idx="1">
          <a:schemeClr val="accent5"/>
        </a:lnRef>
        <a:fillRef idx="3">
          <a:schemeClr val="accent5"/>
        </a:fillRef>
        <a:effectRef idx="2">
          <a:schemeClr val="accent5"/>
        </a:effectRef>
        <a:fontRef idx="minor">
          <a:schemeClr val="lt1"/>
        </a:fontRef>
      </dsp:style>
      <dsp:txBody>
        <a:bodyPr spcFirstLastPara="0" vert="horz" wrap="square" lIns="218147" tIns="0" rIns="218147" bIns="0" numCol="1" spcCol="1270" anchor="ctr" anchorCtr="0">
          <a:noAutofit/>
        </a:bodyPr>
        <a:lstStyle/>
        <a:p>
          <a:pPr marL="0" lvl="0" indent="0" algn="l" defTabSz="889000">
            <a:lnSpc>
              <a:spcPct val="90000"/>
            </a:lnSpc>
            <a:spcBef>
              <a:spcPct val="0"/>
            </a:spcBef>
            <a:spcAft>
              <a:spcPct val="35000"/>
            </a:spcAft>
            <a:buNone/>
          </a:pPr>
          <a:r>
            <a:rPr lang="en-US" sz="2000" b="0" kern="1200">
              <a:latin typeface="+mj-lt"/>
            </a:rPr>
            <a:t>Installation</a:t>
          </a:r>
        </a:p>
      </dsp:txBody>
      <dsp:txXfrm>
        <a:off x="435302" y="1386140"/>
        <a:ext cx="4403782" cy="426206"/>
      </dsp:txXfrm>
    </dsp:sp>
    <dsp:sp modelId="{34868D5B-AE8B-4E00-8715-EF98D4DDE889}">
      <dsp:nvSpPr>
        <dsp:cNvPr id="0" name=""/>
        <dsp:cNvSpPr/>
      </dsp:nvSpPr>
      <dsp:spPr>
        <a:xfrm>
          <a:off x="0" y="2627403"/>
          <a:ext cx="8244916" cy="705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a:t>Let’s give it a try &amp; evaluate (demonstration)</a:t>
          </a:r>
        </a:p>
      </dsp:txBody>
      <dsp:txXfrm>
        <a:off x="0" y="2627403"/>
        <a:ext cx="8244916" cy="705600"/>
      </dsp:txXfrm>
    </dsp:sp>
    <dsp:sp modelId="{223DD7FC-BB63-4487-83F2-E54C0643849F}">
      <dsp:nvSpPr>
        <dsp:cNvPr id="0" name=""/>
        <dsp:cNvSpPr/>
      </dsp:nvSpPr>
      <dsp:spPr>
        <a:xfrm>
          <a:off x="412245" y="2391243"/>
          <a:ext cx="4907341" cy="472320"/>
        </a:xfrm>
        <a:prstGeom prst="roundRect">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6350" cap="flat" cmpd="sng" algn="ctr">
          <a:solidFill>
            <a:schemeClr val="accent6"/>
          </a:solidFill>
          <a:prstDash val="solid"/>
          <a:miter lim="800000"/>
        </a:ln>
        <a:effectLst/>
        <a:scene3d>
          <a:camera prst="orthographicFront">
            <a:rot lat="0" lon="0" rev="0"/>
          </a:camera>
          <a:lightRig rig="contrasting" dir="t">
            <a:rot lat="0" lon="0" rev="1200000"/>
          </a:lightRig>
        </a:scene3d>
        <a:sp3d/>
      </dsp:spPr>
      <dsp:style>
        <a:lnRef idx="1">
          <a:schemeClr val="accent6"/>
        </a:lnRef>
        <a:fillRef idx="3">
          <a:schemeClr val="accent6"/>
        </a:fillRef>
        <a:effectRef idx="2">
          <a:schemeClr val="accent6"/>
        </a:effectRef>
        <a:fontRef idx="minor">
          <a:schemeClr val="lt1"/>
        </a:fontRef>
      </dsp:style>
      <dsp:txBody>
        <a:bodyPr spcFirstLastPara="0" vert="horz" wrap="square" lIns="218147" tIns="0" rIns="218147" bIns="0" numCol="1" spcCol="1270" anchor="ctr" anchorCtr="0">
          <a:noAutofit/>
        </a:bodyPr>
        <a:lstStyle/>
        <a:p>
          <a:pPr marL="0" lvl="0" indent="0" algn="l" defTabSz="889000">
            <a:lnSpc>
              <a:spcPct val="90000"/>
            </a:lnSpc>
            <a:spcBef>
              <a:spcPct val="0"/>
            </a:spcBef>
            <a:spcAft>
              <a:spcPct val="35000"/>
            </a:spcAft>
            <a:buNone/>
          </a:pPr>
          <a:r>
            <a:rPr lang="en-US" sz="2000" b="0" kern="1200">
              <a:latin typeface="+mj-lt"/>
            </a:rPr>
            <a:t>Initial Implementation</a:t>
          </a:r>
        </a:p>
      </dsp:txBody>
      <dsp:txXfrm>
        <a:off x="435302" y="2414300"/>
        <a:ext cx="4861227" cy="426206"/>
      </dsp:txXfrm>
    </dsp:sp>
    <dsp:sp modelId="{DDF6E055-97DD-47A5-B52B-4D4E9E2EADD0}">
      <dsp:nvSpPr>
        <dsp:cNvPr id="0" name=""/>
        <dsp:cNvSpPr/>
      </dsp:nvSpPr>
      <dsp:spPr>
        <a:xfrm>
          <a:off x="0" y="3655564"/>
          <a:ext cx="8244916" cy="705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a:t>That worked, let’s do it for real (investment)</a:t>
          </a:r>
        </a:p>
      </dsp:txBody>
      <dsp:txXfrm>
        <a:off x="0" y="3655564"/>
        <a:ext cx="8244916" cy="705600"/>
      </dsp:txXfrm>
    </dsp:sp>
    <dsp:sp modelId="{6D914A54-B7F6-4A24-9F6E-4AB6A8A63DE4}">
      <dsp:nvSpPr>
        <dsp:cNvPr id="0" name=""/>
        <dsp:cNvSpPr/>
      </dsp:nvSpPr>
      <dsp:spPr>
        <a:xfrm>
          <a:off x="396015" y="3413995"/>
          <a:ext cx="5516632" cy="472320"/>
        </a:xfrm>
        <a:prstGeom prst="roundRect">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a:sp3d/>
      </dsp:spPr>
      <dsp:style>
        <a:lnRef idx="0">
          <a:schemeClr val="accent2"/>
        </a:lnRef>
        <a:fillRef idx="3">
          <a:schemeClr val="accent2"/>
        </a:fillRef>
        <a:effectRef idx="3">
          <a:schemeClr val="accent2"/>
        </a:effectRef>
        <a:fontRef idx="minor">
          <a:schemeClr val="lt1"/>
        </a:fontRef>
      </dsp:style>
      <dsp:txBody>
        <a:bodyPr spcFirstLastPara="0" vert="horz" wrap="square" lIns="218147" tIns="0" rIns="218147" bIns="0" numCol="1" spcCol="1270" anchor="ctr" anchorCtr="0">
          <a:noAutofit/>
        </a:bodyPr>
        <a:lstStyle/>
        <a:p>
          <a:pPr marL="0" lvl="0" indent="0" algn="l" defTabSz="889000">
            <a:lnSpc>
              <a:spcPct val="90000"/>
            </a:lnSpc>
            <a:spcBef>
              <a:spcPct val="0"/>
            </a:spcBef>
            <a:spcAft>
              <a:spcPct val="35000"/>
            </a:spcAft>
            <a:buNone/>
          </a:pPr>
          <a:r>
            <a:rPr lang="en-US" sz="2000" b="0" kern="1200">
              <a:solidFill>
                <a:schemeClr val="tx1"/>
              </a:solidFill>
              <a:latin typeface="+mj-lt"/>
            </a:rPr>
            <a:t>Full Implementation</a:t>
          </a:r>
        </a:p>
      </dsp:txBody>
      <dsp:txXfrm>
        <a:off x="419072" y="3437052"/>
        <a:ext cx="5470518" cy="426206"/>
      </dsp:txXfrm>
    </dsp:sp>
    <dsp:sp modelId="{200C7944-57E3-44A0-ACC4-32F750BA3DB6}">
      <dsp:nvSpPr>
        <dsp:cNvPr id="0" name=""/>
        <dsp:cNvSpPr/>
      </dsp:nvSpPr>
      <dsp:spPr>
        <a:xfrm>
          <a:off x="0" y="4683724"/>
          <a:ext cx="8244916" cy="705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a:t>Let’s make it our way of doing business (institutionalized use)</a:t>
          </a:r>
        </a:p>
      </dsp:txBody>
      <dsp:txXfrm>
        <a:off x="0" y="4683724"/>
        <a:ext cx="8244916" cy="705600"/>
      </dsp:txXfrm>
    </dsp:sp>
    <dsp:sp modelId="{37644250-2239-41EF-88FE-BDEC6CDC8369}">
      <dsp:nvSpPr>
        <dsp:cNvPr id="0" name=""/>
        <dsp:cNvSpPr/>
      </dsp:nvSpPr>
      <dsp:spPr>
        <a:xfrm>
          <a:off x="412245" y="4447564"/>
          <a:ext cx="5974134" cy="472320"/>
        </a:xfrm>
        <a:prstGeom prst="roundRect">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a:sp3d/>
      </dsp:spPr>
      <dsp:style>
        <a:lnRef idx="0">
          <a:schemeClr val="accent2"/>
        </a:lnRef>
        <a:fillRef idx="3">
          <a:schemeClr val="accent2"/>
        </a:fillRef>
        <a:effectRef idx="3">
          <a:schemeClr val="accent2"/>
        </a:effectRef>
        <a:fontRef idx="minor">
          <a:schemeClr val="lt1"/>
        </a:fontRef>
      </dsp:style>
      <dsp:txBody>
        <a:bodyPr spcFirstLastPara="0" vert="horz" wrap="square" lIns="218147" tIns="0" rIns="218147" bIns="0" numCol="1" spcCol="1270" anchor="ctr" anchorCtr="0">
          <a:noAutofit/>
        </a:bodyPr>
        <a:lstStyle/>
        <a:p>
          <a:pPr marL="0" lvl="0" indent="0" algn="l" defTabSz="889000">
            <a:lnSpc>
              <a:spcPct val="90000"/>
            </a:lnSpc>
            <a:spcBef>
              <a:spcPct val="0"/>
            </a:spcBef>
            <a:spcAft>
              <a:spcPct val="35000"/>
            </a:spcAft>
            <a:buNone/>
          </a:pPr>
          <a:r>
            <a:rPr lang="en-US" sz="2000" b="0" kern="1200">
              <a:solidFill>
                <a:schemeClr val="tx1"/>
              </a:solidFill>
              <a:latin typeface="+mj-lt"/>
            </a:rPr>
            <a:t>Sustainability &amp; Continuous Regeneration</a:t>
          </a:r>
        </a:p>
      </dsp:txBody>
      <dsp:txXfrm>
        <a:off x="435302" y="4470621"/>
        <a:ext cx="5928020" cy="42620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203C09-C91D-4B05-AE9C-74BD9F619BFF}">
      <dsp:nvSpPr>
        <dsp:cNvPr id="0" name=""/>
        <dsp:cNvSpPr/>
      </dsp:nvSpPr>
      <dsp:spPr>
        <a:xfrm>
          <a:off x="7292" y="1676414"/>
          <a:ext cx="2179683" cy="1920846"/>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Fall Externalizing</a:t>
          </a:r>
        </a:p>
      </dsp:txBody>
      <dsp:txXfrm>
        <a:off x="63552" y="1732674"/>
        <a:ext cx="2067163" cy="1808326"/>
      </dsp:txXfrm>
    </dsp:sp>
    <dsp:sp modelId="{4076A3E5-BAA9-4E10-9A81-88B8ED6592DF}">
      <dsp:nvSpPr>
        <dsp:cNvPr id="0" name=""/>
        <dsp:cNvSpPr/>
      </dsp:nvSpPr>
      <dsp:spPr>
        <a:xfrm>
          <a:off x="2404944" y="2366556"/>
          <a:ext cx="462092" cy="540561"/>
        </a:xfrm>
        <a:prstGeom prst="rightArrow">
          <a:avLst>
            <a:gd name="adj1" fmla="val 60000"/>
            <a:gd name="adj2" fmla="val 50000"/>
          </a:avLst>
        </a:prstGeom>
        <a:solidFill>
          <a:srgbClr val="5B9BD5">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404944" y="2474668"/>
        <a:ext cx="323464" cy="324337"/>
      </dsp:txXfrm>
    </dsp:sp>
    <dsp:sp modelId="{C8B629C0-6360-449F-95D1-5959B959F4B8}">
      <dsp:nvSpPr>
        <dsp:cNvPr id="0" name=""/>
        <dsp:cNvSpPr/>
      </dsp:nvSpPr>
      <dsp:spPr>
        <a:xfrm>
          <a:off x="3058849" y="1676414"/>
          <a:ext cx="2179683" cy="1920846"/>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Winter</a:t>
          </a:r>
        </a:p>
      </dsp:txBody>
      <dsp:txXfrm>
        <a:off x="3115109" y="1732674"/>
        <a:ext cx="2067163" cy="1808326"/>
      </dsp:txXfrm>
    </dsp:sp>
    <dsp:sp modelId="{1CD882D0-A02C-4BAD-92CD-44D3AB237FFF}">
      <dsp:nvSpPr>
        <dsp:cNvPr id="0" name=""/>
        <dsp:cNvSpPr/>
      </dsp:nvSpPr>
      <dsp:spPr>
        <a:xfrm>
          <a:off x="5456501" y="2366556"/>
          <a:ext cx="462092" cy="540561"/>
        </a:xfrm>
        <a:prstGeom prst="rightArrow">
          <a:avLst>
            <a:gd name="adj1" fmla="val 60000"/>
            <a:gd name="adj2" fmla="val 50000"/>
          </a:avLst>
        </a:prstGeom>
        <a:solidFill>
          <a:srgbClr val="5B9BD5">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5456501" y="2474668"/>
        <a:ext cx="323464" cy="324337"/>
      </dsp:txXfrm>
    </dsp:sp>
    <dsp:sp modelId="{17243E6C-4922-4C3F-94D7-D2BF1CFD7CE8}">
      <dsp:nvSpPr>
        <dsp:cNvPr id="0" name=""/>
        <dsp:cNvSpPr/>
      </dsp:nvSpPr>
      <dsp:spPr>
        <a:xfrm>
          <a:off x="6110406" y="1676414"/>
          <a:ext cx="2179683" cy="1920846"/>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Spring</a:t>
          </a:r>
        </a:p>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ORF </a:t>
          </a:r>
        </a:p>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MAP Reading</a:t>
          </a:r>
        </a:p>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Nurse Visit</a:t>
          </a:r>
        </a:p>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Suspensions</a:t>
          </a:r>
        </a:p>
      </dsp:txBody>
      <dsp:txXfrm>
        <a:off x="6166666" y="1732674"/>
        <a:ext cx="2067163" cy="180832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203C09-C91D-4B05-AE9C-74BD9F619BFF}">
      <dsp:nvSpPr>
        <dsp:cNvPr id="0" name=""/>
        <dsp:cNvSpPr/>
      </dsp:nvSpPr>
      <dsp:spPr>
        <a:xfrm>
          <a:off x="7292" y="1492503"/>
          <a:ext cx="2179683" cy="2288667"/>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Fall Externalizing</a:t>
          </a:r>
        </a:p>
      </dsp:txBody>
      <dsp:txXfrm>
        <a:off x="71133" y="1556344"/>
        <a:ext cx="2052001" cy="2160985"/>
      </dsp:txXfrm>
    </dsp:sp>
    <dsp:sp modelId="{4076A3E5-BAA9-4E10-9A81-88B8ED6592DF}">
      <dsp:nvSpPr>
        <dsp:cNvPr id="0" name=""/>
        <dsp:cNvSpPr/>
      </dsp:nvSpPr>
      <dsp:spPr>
        <a:xfrm>
          <a:off x="2404944" y="2366556"/>
          <a:ext cx="462092" cy="540561"/>
        </a:xfrm>
        <a:prstGeom prst="rightArrow">
          <a:avLst>
            <a:gd name="adj1" fmla="val 60000"/>
            <a:gd name="adj2" fmla="val 50000"/>
          </a:avLst>
        </a:prstGeom>
        <a:solidFill>
          <a:srgbClr val="5B9BD5">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ysClr val="window" lastClr="FFFFFF"/>
            </a:solidFill>
            <a:latin typeface="Calibri" panose="020F0502020204030204"/>
            <a:ea typeface="+mn-ea"/>
            <a:cs typeface="+mn-cs"/>
          </a:endParaRPr>
        </a:p>
      </dsp:txBody>
      <dsp:txXfrm>
        <a:off x="2404944" y="2474668"/>
        <a:ext cx="323464" cy="324337"/>
      </dsp:txXfrm>
    </dsp:sp>
    <dsp:sp modelId="{C8B629C0-6360-449F-95D1-5959B959F4B8}">
      <dsp:nvSpPr>
        <dsp:cNvPr id="0" name=""/>
        <dsp:cNvSpPr/>
      </dsp:nvSpPr>
      <dsp:spPr>
        <a:xfrm>
          <a:off x="3058849" y="1492503"/>
          <a:ext cx="2179683" cy="2288667"/>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Winter</a:t>
          </a:r>
        </a:p>
      </dsp:txBody>
      <dsp:txXfrm>
        <a:off x="3122690" y="1556344"/>
        <a:ext cx="2052001" cy="2160985"/>
      </dsp:txXfrm>
    </dsp:sp>
    <dsp:sp modelId="{1CD882D0-A02C-4BAD-92CD-44D3AB237FFF}">
      <dsp:nvSpPr>
        <dsp:cNvPr id="0" name=""/>
        <dsp:cNvSpPr/>
      </dsp:nvSpPr>
      <dsp:spPr>
        <a:xfrm>
          <a:off x="5456501" y="2366556"/>
          <a:ext cx="462092" cy="540561"/>
        </a:xfrm>
        <a:prstGeom prst="rightArrow">
          <a:avLst>
            <a:gd name="adj1" fmla="val 60000"/>
            <a:gd name="adj2" fmla="val 50000"/>
          </a:avLst>
        </a:prstGeom>
        <a:solidFill>
          <a:srgbClr val="5B9BD5">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ysClr val="window" lastClr="FFFFFF"/>
            </a:solidFill>
            <a:latin typeface="Calibri" panose="020F0502020204030204"/>
            <a:ea typeface="+mn-ea"/>
            <a:cs typeface="+mn-cs"/>
          </a:endParaRPr>
        </a:p>
      </dsp:txBody>
      <dsp:txXfrm>
        <a:off x="5456501" y="2474668"/>
        <a:ext cx="323464" cy="324337"/>
      </dsp:txXfrm>
    </dsp:sp>
    <dsp:sp modelId="{17243E6C-4922-4C3F-94D7-D2BF1CFD7CE8}">
      <dsp:nvSpPr>
        <dsp:cNvPr id="0" name=""/>
        <dsp:cNvSpPr/>
      </dsp:nvSpPr>
      <dsp:spPr>
        <a:xfrm>
          <a:off x="6110406" y="1492503"/>
          <a:ext cx="2179683" cy="2288667"/>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Spring</a:t>
          </a:r>
        </a:p>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GPA</a:t>
          </a:r>
        </a:p>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Course Failures</a:t>
          </a:r>
        </a:p>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Nurse Visit*</a:t>
          </a:r>
        </a:p>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ODR</a:t>
          </a:r>
        </a:p>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Suspensions</a:t>
          </a:r>
        </a:p>
      </dsp:txBody>
      <dsp:txXfrm>
        <a:off x="6174247" y="1556344"/>
        <a:ext cx="2052001" cy="21609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861" y="0"/>
          <a:ext cx="1461995" cy="3384549"/>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1: Setting up for Success</a:t>
          </a:r>
        </a:p>
      </dsp:txBody>
      <dsp:txXfrm>
        <a:off x="4861" y="1353819"/>
        <a:ext cx="1461995" cy="1353819"/>
      </dsp:txXfrm>
    </dsp:sp>
    <dsp:sp modelId="{0304F202-A9F3-479D-BEB1-3ABB9CCAFAF9}">
      <dsp:nvSpPr>
        <dsp:cNvPr id="0" name=""/>
        <dsp:cNvSpPr/>
      </dsp:nvSpPr>
      <dsp:spPr>
        <a:xfrm>
          <a:off x="172331" y="203072"/>
          <a:ext cx="1127054"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510716" y="0"/>
          <a:ext cx="1461995" cy="3384549"/>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9568" rIns="0" bIns="99568" numCol="1" spcCol="1270" anchor="t" anchorCtr="0">
          <a:noAutofit/>
        </a:bodyPr>
        <a:lstStyle/>
        <a:p>
          <a:pPr marL="0" lvl="0" indent="0" algn="ctr" defTabSz="622300">
            <a:lnSpc>
              <a:spcPct val="90000"/>
            </a:lnSpc>
            <a:spcBef>
              <a:spcPct val="0"/>
            </a:spcBef>
            <a:spcAft>
              <a:spcPct val="35000"/>
            </a:spcAft>
            <a:buNone/>
          </a:pPr>
          <a:r>
            <a:rPr lang="en-US" sz="1400" i="1" kern="1200">
              <a:solidFill>
                <a:schemeClr val="accent4"/>
              </a:solidFill>
            </a:rPr>
            <a:t>TECHNOLOGY TRAINING PART 1: Preparing</a:t>
          </a:r>
          <a:br>
            <a:rPr lang="en-US" sz="1400" i="1" kern="1200">
              <a:solidFill>
                <a:schemeClr val="accent4"/>
              </a:solidFill>
            </a:rPr>
          </a:br>
          <a:r>
            <a:rPr lang="en-US" sz="1400" i="1" kern="1200">
              <a:solidFill>
                <a:schemeClr val="accent4"/>
              </a:solidFill>
            </a:rPr>
            <a:t>Your Data Structures</a:t>
          </a:r>
          <a:endParaRPr lang="en-US" sz="1400" kern="1200">
            <a:solidFill>
              <a:schemeClr val="accent4"/>
            </a:solidFill>
          </a:endParaRPr>
        </a:p>
      </dsp:txBody>
      <dsp:txXfrm>
        <a:off x="1510716" y="1353819"/>
        <a:ext cx="1461995" cy="1353819"/>
      </dsp:txXfrm>
    </dsp:sp>
    <dsp:sp modelId="{AF799562-D0FE-4304-8CBE-F6EBFAE4013A}">
      <dsp:nvSpPr>
        <dsp:cNvPr id="0" name=""/>
        <dsp:cNvSpPr/>
      </dsp:nvSpPr>
      <dsp:spPr>
        <a:xfrm>
          <a:off x="1678186" y="203072"/>
          <a:ext cx="1127054"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3016571" y="0"/>
          <a:ext cx="1461995" cy="3384549"/>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2: Monitoring and </a:t>
          </a:r>
          <a:r>
            <a:rPr lang="en-US" sz="1400" kern="1200" err="1"/>
            <a:t>Communi-cating</a:t>
          </a:r>
          <a:r>
            <a:rPr lang="en-US" sz="1400" kern="1200"/>
            <a:t> for Success</a:t>
          </a:r>
        </a:p>
      </dsp:txBody>
      <dsp:txXfrm>
        <a:off x="3016571" y="1353819"/>
        <a:ext cx="1461995" cy="1353819"/>
      </dsp:txXfrm>
    </dsp:sp>
    <dsp:sp modelId="{069CDC01-BE12-484D-9486-671E87A5E1A9}">
      <dsp:nvSpPr>
        <dsp:cNvPr id="0" name=""/>
        <dsp:cNvSpPr/>
      </dsp:nvSpPr>
      <dsp:spPr>
        <a:xfrm>
          <a:off x="3184042" y="203072"/>
          <a:ext cx="1127054"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4522427" y="0"/>
          <a:ext cx="1461995" cy="3384549"/>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9568" rIns="0" bIns="99568" numCol="1" spcCol="1270" anchor="t" anchorCtr="0">
          <a:noAutofit/>
        </a:bodyPr>
        <a:lstStyle/>
        <a:p>
          <a:pPr marL="0" lvl="0" indent="0" algn="ctr" defTabSz="622300">
            <a:lnSpc>
              <a:spcPct val="90000"/>
            </a:lnSpc>
            <a:spcBef>
              <a:spcPct val="0"/>
            </a:spcBef>
            <a:spcAft>
              <a:spcPct val="35000"/>
            </a:spcAft>
            <a:buNone/>
          </a:pPr>
          <a:r>
            <a:rPr lang="en-US" sz="1400" i="1" kern="1200">
              <a:solidFill>
                <a:schemeClr val="accent4"/>
              </a:solidFill>
            </a:rPr>
            <a:t>TECHNOLOGY TRAINING PART 2: Preparing </a:t>
          </a:r>
          <a:r>
            <a:rPr lang="en-US" sz="1400" i="1" kern="1200" err="1">
              <a:solidFill>
                <a:schemeClr val="accent4"/>
              </a:solidFill>
            </a:rPr>
            <a:t>Implementa-tion</a:t>
          </a:r>
          <a:r>
            <a:rPr lang="en-US" sz="1400" i="1" kern="1200">
              <a:solidFill>
                <a:schemeClr val="accent4"/>
              </a:solidFill>
            </a:rPr>
            <a:t> Reports</a:t>
          </a:r>
        </a:p>
      </dsp:txBody>
      <dsp:txXfrm>
        <a:off x="4522427" y="1353819"/>
        <a:ext cx="1461995" cy="1353819"/>
      </dsp:txXfrm>
    </dsp:sp>
    <dsp:sp modelId="{640B4EA2-5D13-4CA1-86A9-3221B0994580}">
      <dsp:nvSpPr>
        <dsp:cNvPr id="0" name=""/>
        <dsp:cNvSpPr/>
      </dsp:nvSpPr>
      <dsp:spPr>
        <a:xfrm>
          <a:off x="4689897" y="203072"/>
          <a:ext cx="1127054"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6028282" y="0"/>
          <a:ext cx="1461995" cy="3384549"/>
        </a:xfrm>
        <a:prstGeom prst="roundRect">
          <a:avLst>
            <a:gd name="adj" fmla="val 10000"/>
          </a:avLst>
        </a:prstGeom>
        <a:solidFill>
          <a:srgbClr val="EAB2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3: Using Your Data to Inform Instruction</a:t>
          </a:r>
        </a:p>
      </dsp:txBody>
      <dsp:txXfrm>
        <a:off x="6028282" y="1353819"/>
        <a:ext cx="1461995" cy="1353819"/>
      </dsp:txXfrm>
    </dsp:sp>
    <dsp:sp modelId="{1722C8D5-9191-4617-9A5C-B2D813A9D915}">
      <dsp:nvSpPr>
        <dsp:cNvPr id="0" name=""/>
        <dsp:cNvSpPr/>
      </dsp:nvSpPr>
      <dsp:spPr>
        <a:xfrm>
          <a:off x="6195752" y="203072"/>
          <a:ext cx="1127054"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7534137" y="0"/>
          <a:ext cx="1461995" cy="3384549"/>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4: </a:t>
          </a:r>
          <a:br>
            <a:rPr lang="en-US" sz="1400" kern="1200"/>
          </a:br>
          <a:r>
            <a:rPr lang="en-US" sz="1400" kern="1200"/>
            <a:t>True Integration</a:t>
          </a:r>
        </a:p>
      </dsp:txBody>
      <dsp:txXfrm>
        <a:off x="7534137" y="1353819"/>
        <a:ext cx="1461995" cy="1353819"/>
      </dsp:txXfrm>
    </dsp:sp>
    <dsp:sp modelId="{0ED1F304-354B-4320-B27C-70A3951670CA}">
      <dsp:nvSpPr>
        <dsp:cNvPr id="0" name=""/>
        <dsp:cNvSpPr/>
      </dsp:nvSpPr>
      <dsp:spPr>
        <a:xfrm>
          <a:off x="7701608" y="203072"/>
          <a:ext cx="1127054"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9039993" y="0"/>
          <a:ext cx="1461995" cy="3384549"/>
        </a:xfrm>
        <a:prstGeom prst="roundRect">
          <a:avLst>
            <a:gd name="adj" fmla="val 10000"/>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5: Planning for the Year Ahead</a:t>
          </a:r>
        </a:p>
      </dsp:txBody>
      <dsp:txXfrm>
        <a:off x="9039993" y="1353819"/>
        <a:ext cx="1461995" cy="1353819"/>
      </dsp:txXfrm>
    </dsp:sp>
    <dsp:sp modelId="{92DE6F99-74F9-48AD-8F0A-3356A4758B7E}">
      <dsp:nvSpPr>
        <dsp:cNvPr id="0" name=""/>
        <dsp:cNvSpPr/>
      </dsp:nvSpPr>
      <dsp:spPr>
        <a:xfrm>
          <a:off x="9207463" y="203072"/>
          <a:ext cx="1127054"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10545848" y="0"/>
          <a:ext cx="1461995" cy="3384549"/>
        </a:xfrm>
        <a:prstGeom prst="roundRect">
          <a:avLst>
            <a:gd name="adj" fmla="val 10000"/>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i="1" kern="1200">
              <a:solidFill>
                <a:schemeClr val="accent4"/>
              </a:solidFill>
            </a:rPr>
            <a:t>SUMMER SUPPORT</a:t>
          </a:r>
        </a:p>
      </dsp:txBody>
      <dsp:txXfrm>
        <a:off x="10545848" y="1353819"/>
        <a:ext cx="1461995" cy="1353819"/>
      </dsp:txXfrm>
    </dsp:sp>
    <dsp:sp modelId="{55472D87-4270-4864-9513-C4EF84F48593}">
      <dsp:nvSpPr>
        <dsp:cNvPr id="0" name=""/>
        <dsp:cNvSpPr/>
      </dsp:nvSpPr>
      <dsp:spPr>
        <a:xfrm>
          <a:off x="10713318" y="203072"/>
          <a:ext cx="1127054" cy="1127054"/>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80508" y="2703864"/>
          <a:ext cx="11051688" cy="365871"/>
        </a:xfrm>
        <a:prstGeom prst="rightArrow">
          <a:avLst/>
        </a:prstGeom>
        <a:solidFill>
          <a:srgbClr val="8679E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203C09-C91D-4B05-AE9C-74BD9F619BFF}">
      <dsp:nvSpPr>
        <dsp:cNvPr id="0" name=""/>
        <dsp:cNvSpPr/>
      </dsp:nvSpPr>
      <dsp:spPr>
        <a:xfrm>
          <a:off x="7292" y="1492503"/>
          <a:ext cx="2179683" cy="2288667"/>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solidFill>
                <a:sysClr val="window" lastClr="FFFFFF"/>
              </a:solidFill>
              <a:latin typeface="Calibri" panose="020F0502020204030204"/>
              <a:ea typeface="+mn-ea"/>
              <a:cs typeface="+mn-cs"/>
            </a:rPr>
            <a:t>Fall</a:t>
          </a:r>
        </a:p>
      </dsp:txBody>
      <dsp:txXfrm>
        <a:off x="71133" y="1556344"/>
        <a:ext cx="2052001" cy="2160985"/>
      </dsp:txXfrm>
    </dsp:sp>
    <dsp:sp modelId="{4076A3E5-BAA9-4E10-9A81-88B8ED6592DF}">
      <dsp:nvSpPr>
        <dsp:cNvPr id="0" name=""/>
        <dsp:cNvSpPr/>
      </dsp:nvSpPr>
      <dsp:spPr>
        <a:xfrm>
          <a:off x="2404944" y="2366556"/>
          <a:ext cx="462092" cy="540561"/>
        </a:xfrm>
        <a:prstGeom prst="rightArrow">
          <a:avLst>
            <a:gd name="adj1" fmla="val 60000"/>
            <a:gd name="adj2" fmla="val 50000"/>
          </a:avLst>
        </a:prstGeom>
        <a:solidFill>
          <a:srgbClr val="5B9BD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ysClr val="window" lastClr="FFFFFF"/>
            </a:solidFill>
            <a:latin typeface="Calibri" panose="020F0502020204030204"/>
            <a:ea typeface="+mn-ea"/>
            <a:cs typeface="+mn-cs"/>
          </a:endParaRPr>
        </a:p>
      </dsp:txBody>
      <dsp:txXfrm>
        <a:off x="2404944" y="2474668"/>
        <a:ext cx="323464" cy="324337"/>
      </dsp:txXfrm>
    </dsp:sp>
    <dsp:sp modelId="{C8B629C0-6360-449F-95D1-5959B959F4B8}">
      <dsp:nvSpPr>
        <dsp:cNvPr id="0" name=""/>
        <dsp:cNvSpPr/>
      </dsp:nvSpPr>
      <dsp:spPr>
        <a:xfrm>
          <a:off x="3058849" y="1492503"/>
          <a:ext cx="2179683" cy="2288667"/>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Winter</a:t>
          </a:r>
        </a:p>
      </dsp:txBody>
      <dsp:txXfrm>
        <a:off x="3122690" y="1556344"/>
        <a:ext cx="2052001" cy="2160985"/>
      </dsp:txXfrm>
    </dsp:sp>
    <dsp:sp modelId="{1CD882D0-A02C-4BAD-92CD-44D3AB237FFF}">
      <dsp:nvSpPr>
        <dsp:cNvPr id="0" name=""/>
        <dsp:cNvSpPr/>
      </dsp:nvSpPr>
      <dsp:spPr>
        <a:xfrm>
          <a:off x="5456501" y="2366556"/>
          <a:ext cx="462092" cy="540561"/>
        </a:xfrm>
        <a:prstGeom prst="rightArrow">
          <a:avLst>
            <a:gd name="adj1" fmla="val 60000"/>
            <a:gd name="adj2" fmla="val 50000"/>
          </a:avLst>
        </a:prstGeom>
        <a:solidFill>
          <a:srgbClr val="5B9BD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ysClr val="window" lastClr="FFFFFF"/>
            </a:solidFill>
            <a:latin typeface="Calibri" panose="020F0502020204030204"/>
            <a:ea typeface="+mn-ea"/>
            <a:cs typeface="+mn-cs"/>
          </a:endParaRPr>
        </a:p>
      </dsp:txBody>
      <dsp:txXfrm>
        <a:off x="5456501" y="2474668"/>
        <a:ext cx="323464" cy="324337"/>
      </dsp:txXfrm>
    </dsp:sp>
    <dsp:sp modelId="{17243E6C-4922-4C3F-94D7-D2BF1CFD7CE8}">
      <dsp:nvSpPr>
        <dsp:cNvPr id="0" name=""/>
        <dsp:cNvSpPr/>
      </dsp:nvSpPr>
      <dsp:spPr>
        <a:xfrm>
          <a:off x="6110406" y="1492503"/>
          <a:ext cx="2179683" cy="2288667"/>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Spring</a:t>
          </a:r>
        </a:p>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GPA</a:t>
          </a:r>
        </a:p>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Course Failures</a:t>
          </a:r>
        </a:p>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Nurse Visit</a:t>
          </a:r>
        </a:p>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ODR</a:t>
          </a:r>
        </a:p>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Suspensions</a:t>
          </a:r>
        </a:p>
      </dsp:txBody>
      <dsp:txXfrm>
        <a:off x="6174247" y="1556344"/>
        <a:ext cx="2052001" cy="2160985"/>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2353C5-0B7D-429C-B02E-9CF01484525F}">
      <dsp:nvSpPr>
        <dsp:cNvPr id="0" name=""/>
        <dsp:cNvSpPr/>
      </dsp:nvSpPr>
      <dsp:spPr>
        <a:xfrm>
          <a:off x="4952587" y="1782615"/>
          <a:ext cx="2136104" cy="2179762"/>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90000"/>
            </a:lnSpc>
            <a:spcBef>
              <a:spcPct val="0"/>
            </a:spcBef>
            <a:spcAft>
              <a:spcPct val="35000"/>
            </a:spcAft>
            <a:buNone/>
          </a:pPr>
          <a:r>
            <a:rPr lang="en-US" sz="1200" kern="1200">
              <a:latin typeface="Times New Roman" pitchFamily="18" charset="0"/>
              <a:cs typeface="Times New Roman" pitchFamily="18" charset="0"/>
            </a:rPr>
            <a:t> CI3T: Tertiary Prevention</a:t>
          </a:r>
        </a:p>
      </dsp:txBody>
      <dsp:txXfrm rot="16200000">
        <a:off x="5777360" y="2485814"/>
        <a:ext cx="1961786" cy="555387"/>
      </dsp:txXfrm>
    </dsp:sp>
    <dsp:sp modelId="{DC30BB0B-13B9-4E17-A4CA-5BA185C94FAE}">
      <dsp:nvSpPr>
        <dsp:cNvPr id="0" name=""/>
        <dsp:cNvSpPr/>
      </dsp:nvSpPr>
      <dsp:spPr>
        <a:xfrm>
          <a:off x="2739325" y="1131021"/>
          <a:ext cx="2219285" cy="282947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90000"/>
            </a:lnSpc>
            <a:spcBef>
              <a:spcPct val="0"/>
            </a:spcBef>
            <a:spcAft>
              <a:spcPct val="35000"/>
            </a:spcAft>
            <a:buNone/>
          </a:pPr>
          <a:r>
            <a:rPr lang="en-US" sz="1200" kern="1200">
              <a:latin typeface="Times New Roman" pitchFamily="18" charset="0"/>
              <a:cs typeface="Times New Roman" pitchFamily="18" charset="0"/>
            </a:rPr>
            <a:t>CI3T: Secondary Prevention</a:t>
          </a:r>
        </a:p>
      </dsp:txBody>
      <dsp:txXfrm rot="16200000">
        <a:off x="3342042" y="2115776"/>
        <a:ext cx="2546524" cy="577014"/>
      </dsp:txXfrm>
    </dsp:sp>
    <dsp:sp modelId="{7D55B0F5-2046-44DB-9447-7177F48EB517}">
      <dsp:nvSpPr>
        <dsp:cNvPr id="0" name=""/>
        <dsp:cNvSpPr/>
      </dsp:nvSpPr>
      <dsp:spPr>
        <a:xfrm>
          <a:off x="436363" y="19007"/>
          <a:ext cx="2300483" cy="394338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100000"/>
            </a:lnSpc>
            <a:spcBef>
              <a:spcPct val="0"/>
            </a:spcBef>
            <a:spcAft>
              <a:spcPts val="300"/>
            </a:spcAft>
            <a:buNone/>
          </a:pPr>
          <a:r>
            <a:rPr lang="en-US" sz="1200" kern="1200">
              <a:latin typeface="Times New Roman" pitchFamily="18" charset="0"/>
              <a:cs typeface="Times New Roman" pitchFamily="18" charset="0"/>
            </a:rPr>
            <a:t>CI3T: Primary Prevention</a:t>
          </a:r>
        </a:p>
      </dsp:txBody>
      <dsp:txXfrm rot="16200000">
        <a:off x="606457" y="1494465"/>
        <a:ext cx="3549042" cy="598125"/>
      </dsp:txXfrm>
    </dsp:sp>
    <dsp:sp modelId="{438BD05C-7066-4A3F-BF09-0A3D5A9E0E57}">
      <dsp:nvSpPr>
        <dsp:cNvPr id="0" name=""/>
        <dsp:cNvSpPr/>
      </dsp:nvSpPr>
      <dsp:spPr>
        <a:xfrm>
          <a:off x="490330" y="0"/>
          <a:ext cx="1862878" cy="396240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1: </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CI3T Prevention Models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Setting a Purpose</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Establish team meetings and roles</a:t>
          </a:r>
        </a:p>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2:</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Mission and Purpose</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Establish Roles and Responsibilities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Procedures for Teaching</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Procedures for Reinforcing</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Reactive Plan</a:t>
          </a:r>
        </a:p>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3:</a:t>
          </a:r>
        </a:p>
        <a:p>
          <a:pPr marL="0" lvl="0" indent="0" algn="l" defTabSz="533400">
            <a:lnSpc>
              <a:spcPct val="90000"/>
            </a:lnSpc>
            <a:spcBef>
              <a:spcPct val="0"/>
            </a:spcBef>
            <a:spcAft>
              <a:spcPct val="35000"/>
            </a:spcAft>
            <a:buNone/>
          </a:pPr>
          <a:r>
            <a:rPr lang="en-US" sz="1200" b="0" kern="1200">
              <a:latin typeface="Times New Roman" pitchFamily="18" charset="0"/>
              <a:cs typeface="Times New Roman" pitchFamily="18" charset="0"/>
            </a:rPr>
            <a:t>Procedures for Monitoring</a:t>
          </a:r>
        </a:p>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4: </a:t>
          </a:r>
        </a:p>
        <a:p>
          <a:pPr marL="0" lvl="0" indent="0" algn="l" defTabSz="533400">
            <a:lnSpc>
              <a:spcPct val="90000"/>
            </a:lnSpc>
            <a:spcBef>
              <a:spcPct val="0"/>
            </a:spcBef>
            <a:spcAft>
              <a:spcPct val="35000"/>
            </a:spcAft>
            <a:buNone/>
          </a:pPr>
          <a:r>
            <a:rPr lang="en-US" sz="1200" b="0" kern="1200">
              <a:latin typeface="Times New Roman" pitchFamily="18" charset="0"/>
              <a:cs typeface="Times New Roman" pitchFamily="18" charset="0"/>
            </a:rPr>
            <a:t>Revise Primary Plan using Stakeholder feedback</a:t>
          </a:r>
        </a:p>
        <a:p>
          <a:pPr marL="0" lvl="0" indent="0" algn="l" defTabSz="533400">
            <a:lnSpc>
              <a:spcPct val="90000"/>
            </a:lnSpc>
            <a:spcBef>
              <a:spcPct val="0"/>
            </a:spcBef>
            <a:spcAft>
              <a:spcPct val="35000"/>
            </a:spcAft>
            <a:buNone/>
          </a:pPr>
          <a:r>
            <a:rPr lang="en-US" sz="1200" b="0" kern="1200">
              <a:latin typeface="Times New Roman" pitchFamily="18" charset="0"/>
              <a:cs typeface="Times New Roman" pitchFamily="18" charset="0"/>
            </a:rPr>
            <a:t>Prepare presentation</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490330" y="0"/>
        <a:ext cx="1862878" cy="3962400"/>
      </dsp:txXfrm>
    </dsp:sp>
    <dsp:sp modelId="{E06FA8CB-696A-4A94-948C-946E34183266}">
      <dsp:nvSpPr>
        <dsp:cNvPr id="0" name=""/>
        <dsp:cNvSpPr/>
      </dsp:nvSpPr>
      <dsp:spPr>
        <a:xfrm>
          <a:off x="2795957" y="1241898"/>
          <a:ext cx="1713048" cy="257571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5:</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Teacher focused Strategies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Student Focused Strategies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Using data to determine</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Draft the Secondary Intervention Grid based on existing supports</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2795957" y="1241898"/>
        <a:ext cx="1713048" cy="2575715"/>
      </dsp:txXfrm>
    </dsp:sp>
    <dsp:sp modelId="{EEF357A7-AB32-4831-A684-5154DE7AB191}">
      <dsp:nvSpPr>
        <dsp:cNvPr id="0" name=""/>
        <dsp:cNvSpPr/>
      </dsp:nvSpPr>
      <dsp:spPr>
        <a:xfrm>
          <a:off x="5019673" y="1790680"/>
          <a:ext cx="1462388" cy="196420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6:</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Final revisions of CI3T Plan based on stakeholder feedback</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Draft Tertiary Prevention Intervention Grids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Design Implementation Manual and Plan for roll out to faculty, students, and parents</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5019673" y="1790680"/>
        <a:ext cx="1462388" cy="19642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1231"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JULY</a:t>
          </a:r>
        </a:p>
      </dsp:txBody>
      <dsp:txXfrm rot="16200000">
        <a:off x="-197867" y="199098"/>
        <a:ext cx="546351" cy="148153"/>
      </dsp:txXfrm>
    </dsp:sp>
    <dsp:sp modelId="{016B7851-ED07-41AA-91EF-5A835E3DD507}">
      <dsp:nvSpPr>
        <dsp:cNvPr id="0" name=""/>
        <dsp:cNvSpPr/>
      </dsp:nvSpPr>
      <dsp:spPr>
        <a:xfrm>
          <a:off x="767924"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AUGUST</a:t>
          </a:r>
        </a:p>
      </dsp:txBody>
      <dsp:txXfrm rot="16200000">
        <a:off x="568825" y="199098"/>
        <a:ext cx="546351" cy="148153"/>
      </dsp:txXfrm>
    </dsp:sp>
    <dsp:sp modelId="{427FC1E3-0593-4C6D-B81C-9EA4B510122F}">
      <dsp:nvSpPr>
        <dsp:cNvPr id="0" name=""/>
        <dsp:cNvSpPr/>
      </dsp:nvSpPr>
      <dsp:spPr>
        <a:xfrm rot="5400000">
          <a:off x="722646" y="515898"/>
          <a:ext cx="97963" cy="111114"/>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C15E4C-134F-4BF2-8D38-276CD15FB5CB}">
      <dsp:nvSpPr>
        <dsp:cNvPr id="0" name=""/>
        <dsp:cNvSpPr/>
      </dsp:nvSpPr>
      <dsp:spPr>
        <a:xfrm>
          <a:off x="1534617"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SEPTEMBER</a:t>
          </a:r>
        </a:p>
      </dsp:txBody>
      <dsp:txXfrm rot="16200000">
        <a:off x="1335518" y="199098"/>
        <a:ext cx="546351" cy="148153"/>
      </dsp:txXfrm>
    </dsp:sp>
    <dsp:sp modelId="{D91F4DFA-AF61-4DA7-B416-261203779B99}">
      <dsp:nvSpPr>
        <dsp:cNvPr id="0" name=""/>
        <dsp:cNvSpPr/>
      </dsp:nvSpPr>
      <dsp:spPr>
        <a:xfrm rot="5400000">
          <a:off x="1489339" y="515898"/>
          <a:ext cx="97963" cy="111114"/>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0FBCA3-1096-4E7C-874F-8D7904239F28}">
      <dsp:nvSpPr>
        <dsp:cNvPr id="0" name=""/>
        <dsp:cNvSpPr/>
      </dsp:nvSpPr>
      <dsp:spPr>
        <a:xfrm>
          <a:off x="2301311"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OCTOBER</a:t>
          </a:r>
        </a:p>
      </dsp:txBody>
      <dsp:txXfrm rot="16200000">
        <a:off x="2102212" y="199098"/>
        <a:ext cx="546351" cy="148153"/>
      </dsp:txXfrm>
    </dsp:sp>
    <dsp:sp modelId="{D79CC247-1F61-4E90-9866-DAA70D747B32}">
      <dsp:nvSpPr>
        <dsp:cNvPr id="0" name=""/>
        <dsp:cNvSpPr/>
      </dsp:nvSpPr>
      <dsp:spPr>
        <a:xfrm rot="5400000">
          <a:off x="2256032" y="515898"/>
          <a:ext cx="97963" cy="111114"/>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0" y="0"/>
          <a:ext cx="761261" cy="666283"/>
        </a:xfrm>
        <a:prstGeom prst="roundRect">
          <a:avLst>
            <a:gd name="adj" fmla="val 5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NOVEMBER</a:t>
          </a:r>
        </a:p>
      </dsp:txBody>
      <dsp:txXfrm rot="16200000">
        <a:off x="-197049" y="197049"/>
        <a:ext cx="546352" cy="152252"/>
      </dsp:txXfrm>
    </dsp:sp>
    <dsp:sp modelId="{64520AE6-CA28-44A4-BD01-EAAB20F3659C}">
      <dsp:nvSpPr>
        <dsp:cNvPr id="0" name=""/>
        <dsp:cNvSpPr/>
      </dsp:nvSpPr>
      <dsp:spPr>
        <a:xfrm>
          <a:off x="788204" y="0"/>
          <a:ext cx="761261" cy="666283"/>
        </a:xfrm>
        <a:prstGeom prst="roundRect">
          <a:avLst>
            <a:gd name="adj" fmla="val 5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DECEMBER</a:t>
          </a:r>
        </a:p>
      </dsp:txBody>
      <dsp:txXfrm rot="16200000">
        <a:off x="591154" y="197049"/>
        <a:ext cx="546352" cy="152252"/>
      </dsp:txXfrm>
    </dsp:sp>
    <dsp:sp modelId="{427FC1E3-0593-4C6D-B81C-9EA4B510122F}">
      <dsp:nvSpPr>
        <dsp:cNvPr id="0" name=""/>
        <dsp:cNvSpPr/>
      </dsp:nvSpPr>
      <dsp:spPr>
        <a:xfrm rot="5400000">
          <a:off x="743032" y="514324"/>
          <a:ext cx="97957" cy="114189"/>
        </a:xfrm>
        <a:prstGeom prst="flowChartExtract">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281" y="-10723"/>
          <a:ext cx="717229" cy="687730"/>
        </a:xfrm>
        <a:prstGeom prst="roundRect">
          <a:avLst>
            <a:gd name="adj" fmla="val 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JANUARY</a:t>
          </a:r>
        </a:p>
      </dsp:txBody>
      <dsp:txXfrm rot="16200000">
        <a:off x="-209965" y="199522"/>
        <a:ext cx="563939" cy="143445"/>
      </dsp:txXfrm>
    </dsp:sp>
    <dsp:sp modelId="{E0A01FB4-1D39-44C8-BE71-7169CCA8ECD3}">
      <dsp:nvSpPr>
        <dsp:cNvPr id="0" name=""/>
        <dsp:cNvSpPr/>
      </dsp:nvSpPr>
      <dsp:spPr>
        <a:xfrm>
          <a:off x="742614" y="-10723"/>
          <a:ext cx="717229" cy="687730"/>
        </a:xfrm>
        <a:prstGeom prst="roundRect">
          <a:avLst>
            <a:gd name="adj" fmla="val 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FEBRUARY</a:t>
          </a:r>
        </a:p>
      </dsp:txBody>
      <dsp:txXfrm rot="16200000">
        <a:off x="532367" y="199522"/>
        <a:ext cx="563939" cy="143445"/>
      </dsp:txXfrm>
    </dsp:sp>
    <dsp:sp modelId="{427FC1E3-0593-4C6D-B81C-9EA4B510122F}">
      <dsp:nvSpPr>
        <dsp:cNvPr id="0" name=""/>
        <dsp:cNvSpPr/>
      </dsp:nvSpPr>
      <dsp:spPr>
        <a:xfrm rot="5400000">
          <a:off x="697220" y="506914"/>
          <a:ext cx="97959" cy="107584"/>
        </a:xfrm>
        <a:prstGeom prst="flowChartExtract">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0" y="0"/>
          <a:ext cx="815659" cy="666283"/>
        </a:xfrm>
        <a:prstGeom prst="roundRect">
          <a:avLst>
            <a:gd name="adj" fmla="val 5000"/>
          </a:avLst>
        </a:prstGeom>
        <a:solidFill>
          <a:schemeClr val="accent2"/>
        </a:solidFill>
        <a:ln w="12700" cap="flat" cmpd="sng" algn="ctr">
          <a:solidFill>
            <a:schemeClr val="lt2">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MARCH</a:t>
          </a:r>
        </a:p>
      </dsp:txBody>
      <dsp:txXfrm rot="16200000">
        <a:off x="-191610" y="191610"/>
        <a:ext cx="546352" cy="16313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173" y="0"/>
          <a:ext cx="74716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APRIL</a:t>
          </a:r>
        </a:p>
      </dsp:txBody>
      <dsp:txXfrm rot="16200000">
        <a:off x="-198286" y="198460"/>
        <a:ext cx="546352" cy="149432"/>
      </dsp:txXfrm>
    </dsp:sp>
    <dsp:sp modelId="{168CDFC9-90CE-424B-A4E8-278ACC8BE182}">
      <dsp:nvSpPr>
        <dsp:cNvPr id="0" name=""/>
        <dsp:cNvSpPr/>
      </dsp:nvSpPr>
      <dsp:spPr>
        <a:xfrm>
          <a:off x="773484" y="0"/>
          <a:ext cx="74716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MAY</a:t>
          </a:r>
        </a:p>
      </dsp:txBody>
      <dsp:txXfrm rot="16200000">
        <a:off x="575024" y="198460"/>
        <a:ext cx="546352" cy="149432"/>
      </dsp:txXfrm>
    </dsp:sp>
    <dsp:sp modelId="{427FC1E3-0593-4C6D-B81C-9EA4B510122F}">
      <dsp:nvSpPr>
        <dsp:cNvPr id="0" name=""/>
        <dsp:cNvSpPr/>
      </dsp:nvSpPr>
      <dsp:spPr>
        <a:xfrm rot="5400000">
          <a:off x="728240" y="515394"/>
          <a:ext cx="97959" cy="112074"/>
        </a:xfrm>
        <a:prstGeom prst="flowChartExtract">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 modelId="{430438FA-20BF-47B3-A949-A405D0DB09CD}">
      <dsp:nvSpPr>
        <dsp:cNvPr id="0" name=""/>
        <dsp:cNvSpPr/>
      </dsp:nvSpPr>
      <dsp:spPr>
        <a:xfrm>
          <a:off x="1546795" y="0"/>
          <a:ext cx="74716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JUNE</a:t>
          </a:r>
        </a:p>
      </dsp:txBody>
      <dsp:txXfrm rot="16200000">
        <a:off x="1348335" y="198460"/>
        <a:ext cx="546352" cy="149432"/>
      </dsp:txXfrm>
    </dsp:sp>
    <dsp:sp modelId="{FE0A7E94-0825-4074-865F-1ACA6778AEB4}">
      <dsp:nvSpPr>
        <dsp:cNvPr id="0" name=""/>
        <dsp:cNvSpPr/>
      </dsp:nvSpPr>
      <dsp:spPr>
        <a:xfrm rot="5400000">
          <a:off x="1501551" y="515394"/>
          <a:ext cx="97959" cy="112074"/>
        </a:xfrm>
        <a:prstGeom prst="flowChartExtract">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hProcess7#2">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presOf axis="self"/>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presOf axis="self"/>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9/3/layout/BlockDescendingList">
  <dgm:title val=""/>
  <dgm:desc val=""/>
  <dgm:catLst>
    <dgm:cat type="list" pri="185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13" srcId="10" destId="11" srcOrd="0" destOrd="0"/>
        <dgm:cxn modelId="14" srcId="10" destId="12" srcOrd="0" destOrd="0"/>
        <dgm:cxn modelId="50" srcId="0" destId="20" srcOrd="1" destOrd="0"/>
        <dgm:cxn modelId="23" srcId="20" destId="21" srcOrd="0" destOrd="0"/>
        <dgm:cxn modelId="24" srcId="20" destId="22" srcOrd="0" destOrd="0"/>
        <dgm:cxn modelId="60" srcId="0" destId="30" srcOrd="2" destOrd="0"/>
        <dgm:cxn modelId="33" srcId="30" destId="31" srcOrd="0" destOrd="0"/>
        <dgm:cxn modelId="34" srcId="30" destId="32"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70">
          <dgm:prSet phldr="1"/>
        </dgm:pt>
      </dgm:ptLst>
      <dgm:cxnLst>
        <dgm:cxn modelId="40" srcId="0" destId="10" srcOrd="0" destOrd="0"/>
        <dgm:cxn modelId="50" srcId="0" destId="20" srcOrd="1" destOrd="0"/>
        <dgm:cxn modelId="60" srcId="0" destId="30" srcOrd="2" destOrd="0"/>
        <dgm:cxn modelId="80" srcId="0" destId="7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axis="ch" ptType="node" func="cnt" op="equ" val="1">
        <dgm:alg type="composite">
          <dgm:param type="ar" val="0.5516"/>
        </dgm:alg>
        <dgm:choose name="Name3">
          <dgm:if name="Name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if>
          <dgm:else name="Name5">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else>
        </dgm:choose>
      </dgm:if>
      <dgm:if name="Name6" axis="ch" ptType="node" func="cnt" op="equ" val="2">
        <dgm:alg type="composite">
          <dgm:param type="ar" val="0.9804"/>
        </dgm:alg>
        <dgm:choose name="Name7">
          <dgm:if name="Name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2" refType="w" fact="0.4393"/>
              <dgm:constr type="t" for="ch" forName="accentShape_2" refType="h" fact="0.1192"/>
              <dgm:constr type="w" for="ch" forName="accentShape_2" refType="w" fact="0.4021"/>
              <dgm:constr type="h" for="ch" forName="accentShape_2" refType="h" fact="0.876"/>
              <dgm:constr type="l" for="ch" forName="accentShape_1" refType="w" fact="0"/>
              <dgm:constr type="t" for="ch" forName="accentShape_1" refType="h" fact="0"/>
              <dgm:constr type="w" for="ch" forName="accentShape_1" refType="w" fact="0.4021"/>
              <dgm:constr type="h" for="ch" forName="accentShape_1" refType="h" fact="0.9952"/>
              <dgm:constr type="l" for="ch" forName="parentText_1" refType="w" fact="0.2946"/>
              <dgm:constr type="t" for="ch" forName="parentText_1" refType="h" fact="0"/>
              <dgm:constr type="w" for="ch" forName="parentText_1" refType="w" refFor="ch" refForName="accentShape_1" fact="0.26"/>
              <dgm:constr type="h" for="ch" forName="parentText_1" refType="h" fact="0.78"/>
              <dgm:constr type="l" for="ch" forName="parentText_2" refType="w" fact="0.7339"/>
              <dgm:constr type="t" for="ch" forName="parentText_2" refType="h" fact="0.1192"/>
              <dgm:constr type="w" for="ch" forName="parentText_2" refType="w" refFor="ch" refForName="accentShape_1" fact="0.26"/>
              <dgm:constr type="h" for="ch" forName="parentText_2"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4393"/>
              <dgm:constr type="t" for="ch" forName="childText_2" refType="h" fact="0.1192"/>
              <dgm:constr type="w" for="ch" forName="childText_2" refType="w" refFor="ch" refForName="accentShape_2" fact="0.71"/>
              <dgm:constr type="h" for="ch" forName="childText_2" refType="h" fact="0.8808"/>
            </dgm:constrLst>
          </dgm:if>
          <dgm:else name="Name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1" refType="w" fact="0.4393"/>
              <dgm:constr type="t" for="ch" forName="accentShape_2" refType="h" fact="0.1192"/>
              <dgm:constr type="w" for="ch" forName="accentShape_2" refType="w" fact="0.4021"/>
              <dgm:constr type="h" for="ch" forName="accentShape_2" refType="h" fact="0.876"/>
              <dgm:constr type="l" for="ch" forName="accentShape_2" refType="w" fact="0"/>
              <dgm:constr type="t" for="ch" forName="accentShape_1" refType="h" fact="0"/>
              <dgm:constr type="w" for="ch" forName="accentShape_1" refType="w" fact="0.4021"/>
              <dgm:constr type="h" for="ch" forName="accentShape_1" refType="h" fact="0.9952"/>
              <dgm:constr type="l" for="ch" forName="parentText_2" refType="w" fact="0.2946"/>
              <dgm:constr type="t" for="ch" forName="parentText_1" refType="h" fact="0"/>
              <dgm:constr type="w" for="ch" forName="parentText_1" refType="w" refFor="ch" refForName="accentShape_1" fact="0.26"/>
              <dgm:constr type="h" for="ch" forName="parentText_1" refType="h" fact="0.78"/>
              <dgm:constr type="l" for="ch" forName="parentText_1" refType="w" fact="0.7339"/>
              <dgm:constr type="t" for="ch" forName="parentText_2" refType="h" fact="0.1192"/>
              <dgm:constr type="w" for="ch" forName="parentText_2" refType="w" refFor="ch" refForName="accentShape_1" fact="0.26"/>
              <dgm:constr type="h" for="ch" forName="parentText_2" refType="h" fact="0.78"/>
              <dgm:constr type="l" for="ch" forName="childText_2" refType="w" fact="0"/>
              <dgm:constr type="t" for="ch" forName="childText_1" refType="h" fact="0"/>
              <dgm:constr type="w" for="ch" forName="childText_1" refType="w" refFor="ch" refForName="accentShape_1" fact="0.71"/>
              <dgm:constr type="h" for="ch" forName="childText_1" refType="h"/>
              <dgm:constr type="l" for="ch" forName="childText_1" refType="w" fact="0.4393"/>
              <dgm:constr type="t" for="ch" forName="childText_2" refType="h" fact="0.1192"/>
              <dgm:constr type="w" for="ch" forName="childText_2" refType="w" refFor="ch" refForName="accentShape_2" fact="0.71"/>
              <dgm:constr type="h" for="ch" forName="childText_2" refType="h" fact="0.8808"/>
            </dgm:constrLst>
          </dgm:else>
        </dgm:choose>
      </dgm:if>
      <dgm:if name="Name10" axis="ch" ptType="node" func="cnt" op="equ" val="3">
        <dgm:alg type="composite">
          <dgm:param type="ar" val="1.4097"/>
        </dgm:alg>
        <dgm:choose name="Name11">
          <dgm:if name="Name12"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1"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3" refType="w" fact="0.6101"/>
              <dgm:constr type="t" for="ch" forName="accentShape_3" refType="h" fact="0.2457"/>
              <dgm:constr type="w" for="ch" forName="accentShape_3" refType="w" fact="0.2796"/>
              <dgm:constr type="h" for="ch" forName="accentShape_3" refType="h" fact="0.7499"/>
              <dgm:constr type="l" for="ch" forName="parentText_1"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3" refType="w" fact="0.6101"/>
              <dgm:constr type="t" for="ch" forName="childText_3" refType="h" fact="0.2457"/>
              <dgm:constr type="w" for="ch" forName="childText_3" refType="w" refFor="ch" refForName="accentShape_3" fact="0.71"/>
              <dgm:constr type="h" for="ch" forName="childText_3" refType="h" fact="0.7543"/>
            </dgm:constrLst>
          </dgm:if>
          <dgm:else name="Name13">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3"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1" refType="w" fact="0.6101"/>
              <dgm:constr type="t" for="ch" forName="accentShape_3" refType="h" fact="0.2457"/>
              <dgm:constr type="w" for="ch" forName="accentShape_3" refType="w" fact="0.2796"/>
              <dgm:constr type="h" for="ch" forName="accentShape_3" refType="h" fact="0.7499"/>
              <dgm:constr type="l" for="ch" forName="parentText_3"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1"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3"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1" refType="w" fact="0.6101"/>
              <dgm:constr type="t" for="ch" forName="childText_3" refType="h" fact="0.2457"/>
              <dgm:constr type="w" for="ch" forName="childText_3" refType="w" refFor="ch" refForName="accentShape_3" fact="0.71"/>
              <dgm:constr type="h" for="ch" forName="childText_3" refType="h" fact="0.7543"/>
            </dgm:constrLst>
          </dgm:else>
        </dgm:choose>
      </dgm:if>
      <dgm:if name="Name14" axis="ch" ptType="node" func="cnt" op="equ" val="4">
        <dgm:alg type="composite">
          <dgm:param type="ar" val="1.8305"/>
        </dgm:alg>
        <dgm:choose name="Name15">
          <dgm:if name="Name16"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1" refType="w" fact="0"/>
              <dgm:constr type="t" for="ch" forName="accentShape_1" refType="h" fact="0"/>
              <dgm:constr type="w" for="ch" forName="accentShape_1" refType="w" fact="0.2153"/>
              <dgm:constr type="h" for="ch" forName="accentShape_1" refType="h" fact="0.9952"/>
              <dgm:constr type="l" for="ch" forName="accentShape_2" refType="w" fact="0.2353"/>
              <dgm:constr type="t" for="ch" forName="accentShape_2" refType="h" fact="0.1192"/>
              <dgm:constr type="w" for="ch" forName="accentShape_2" refType="w" fact="0.2153"/>
              <dgm:constr type="h" for="ch" forName="accentShape_2" refType="h" fact="0.876"/>
              <dgm:constr type="l" for="ch" forName="accentShape_3" refType="w" fact="0.4699"/>
              <dgm:constr type="t" for="ch" forName="accentShape_3" refType="h" fact="0.2457"/>
              <dgm:constr type="w" for="ch" forName="accentShape_3" refType="w" fact="0.2153"/>
              <dgm:constr type="h" for="ch" forName="accentShape_3" refType="h" fact="0.7495"/>
              <dgm:constr type="l" for="ch" forName="accentShape_4" refType="w" fact="0.6997"/>
              <dgm:constr type="t" for="ch" forName="accentShape_4" refType="h" fact="0.3696"/>
              <dgm:constr type="w" for="ch" forName="accentShape_4" refType="w" fact="0.2153"/>
              <dgm:constr type="h" for="ch" forName="accentShape_4" refType="h" fact="0.6256"/>
              <dgm:constr type="l" for="ch" forName="parentText_1"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2353"/>
              <dgm:constr type="t" for="ch" forName="childText_2" refType="h" fact="0.1192"/>
              <dgm:constr type="w" for="ch" forName="childText_2" refType="w" refFor="ch" refForName="accentShape_2" fact="0.71"/>
              <dgm:constr type="h" for="ch" forName="childText_2" refType="h" fact="0.8808"/>
              <dgm:constr type="l" for="ch" forName="childText_3" refType="w" fact="0.4699"/>
              <dgm:constr type="t" for="ch" forName="childText_3" refType="h" fact="0.2457"/>
              <dgm:constr type="w" for="ch" forName="childText_3" refType="w" refFor="ch" refForName="accentShape_3" fact="0.71"/>
              <dgm:constr type="h" for="ch" forName="childText_3" refType="h" fact="0.7543"/>
              <dgm:constr type="l" for="ch" forName="childText_4" refType="w" fact="0.6997"/>
              <dgm:constr type="t" for="ch" forName="childText_4" refType="h" fact="0.3696"/>
              <dgm:constr type="w" for="ch" forName="childText_4" refType="w" refFor="ch" refForName="accentShape_4" fact="0.71"/>
              <dgm:constr type="h" for="ch" forName="childText_4" refType="h" fact="0.6261"/>
            </dgm:constrLst>
          </dgm:if>
          <dgm:else name="Name17">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4" refType="w" fact="0"/>
              <dgm:constr type="t" for="ch" forName="accentShape_1" refType="h" fact="0"/>
              <dgm:constr type="w" for="ch" forName="accentShape_1" refType="w" fact="0.2153"/>
              <dgm:constr type="h" for="ch" forName="accentShape_1" refType="h" fact="0.9952"/>
              <dgm:constr type="l" for="ch" forName="accentShape_3" refType="w" fact="0.2353"/>
              <dgm:constr type="t" for="ch" forName="accentShape_2" refType="h" fact="0.1192"/>
              <dgm:constr type="w" for="ch" forName="accentShape_2" refType="w" fact="0.2153"/>
              <dgm:constr type="h" for="ch" forName="accentShape_2" refType="h" fact="0.876"/>
              <dgm:constr type="l" for="ch" forName="accentShape_2" refType="w" fact="0.4699"/>
              <dgm:constr type="t" for="ch" forName="accentShape_3" refType="h" fact="0.2457"/>
              <dgm:constr type="w" for="ch" forName="accentShape_3" refType="w" fact="0.2153"/>
              <dgm:constr type="h" for="ch" forName="accentShape_3" refType="h" fact="0.7495"/>
              <dgm:constr type="l" for="ch" forName="accentShape_1" refType="w" fact="0.6997"/>
              <dgm:constr type="t" for="ch" forName="accentShape_4" refType="h" fact="0.3696"/>
              <dgm:constr type="w" for="ch" forName="accentShape_4" refType="w" fact="0.2153"/>
              <dgm:constr type="h" for="ch" forName="accentShape_4" refType="h" fact="0.6256"/>
              <dgm:constr type="l" for="ch" forName="parentText_4"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3"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2"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1"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4" refType="w" fact="0"/>
              <dgm:constr type="t" for="ch" forName="childText_1" refType="h" fact="0"/>
              <dgm:constr type="w" for="ch" forName="childText_1" refType="w" refFor="ch" refForName="accentShape_1" fact="0.71"/>
              <dgm:constr type="h" for="ch" forName="childText_1" refType="h"/>
              <dgm:constr type="l" for="ch" forName="childText_3" refType="w" fact="0.2353"/>
              <dgm:constr type="t" for="ch" forName="childText_2" refType="h" fact="0.1192"/>
              <dgm:constr type="w" for="ch" forName="childText_2" refType="w" refFor="ch" refForName="accentShape_2" fact="0.71"/>
              <dgm:constr type="h" for="ch" forName="childText_2" refType="h" fact="0.8808"/>
              <dgm:constr type="l" for="ch" forName="childText_2" refType="w" fact="0.4699"/>
              <dgm:constr type="t" for="ch" forName="childText_3" refType="h" fact="0.2457"/>
              <dgm:constr type="w" for="ch" forName="childText_3" refType="w" refFor="ch" refForName="accentShape_3" fact="0.71"/>
              <dgm:constr type="h" for="ch" forName="childText_3" refType="h" fact="0.7543"/>
              <dgm:constr type="l" for="ch" forName="childText_1" refType="w" fact="0.6997"/>
              <dgm:constr type="t" for="ch" forName="childText_4" refType="h" fact="0.3696"/>
              <dgm:constr type="w" for="ch" forName="childText_4" refType="w" refFor="ch" refForName="accentShape_4" fact="0.71"/>
              <dgm:constr type="h" for="ch" forName="childText_4" refType="h" fact="0.6261"/>
            </dgm:constrLst>
          </dgm:else>
        </dgm:choose>
      </dgm:if>
      <dgm:if name="Name18" axis="ch" ptType="node" func="cnt" op="equ" val="5">
        <dgm:alg type="composite">
          <dgm:param type="ar" val="2.0125"/>
        </dgm:alg>
        <dgm:choose name="Name19">
          <dgm:if name="Name20"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1" refType="w" fact="0"/>
              <dgm:constr type="t" for="ch" forName="accentShape_1" refType="h" fact="0"/>
              <dgm:constr type="w" for="ch" forName="accentShape_1" refType="w" fact="0.1759"/>
              <dgm:constr type="h" for="ch" forName="accentShape_1" refType="h" fact="0.9952"/>
              <dgm:constr type="l" for="ch" forName="accentShape_2"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4" refType="w" fact="0.5759"/>
              <dgm:constr type="t" for="ch" forName="accentShape_4" refType="h" fact="0.3739"/>
              <dgm:constr type="w" for="ch" forName="accentShape_4" refType="w" fact="0.1759"/>
              <dgm:constr type="h" for="ch" forName="accentShape_4" refType="h" fact="0.6217"/>
              <dgm:constr type="l" for="ch" forName="accentShape_5" refType="w" fact="0.7679"/>
              <dgm:constr type="t" for="ch" forName="accentShape_5" refType="h" fact="0.5"/>
              <dgm:constr type="w" for="ch" forName="accentShape_5" refType="w" fact="0.1759"/>
              <dgm:constr type="h" for="ch" forName="accentShape_5" refType="h" fact="0.4956"/>
              <dgm:constr type="l" for="ch" forName="parentText_1"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5"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4" refType="w" fact="0.5759"/>
              <dgm:constr type="t" for="ch" forName="childText_4" refType="h" fact="0.3739"/>
              <dgm:constr type="w" for="ch" forName="childText_4" refType="w" refFor="ch" refForName="accentShape_4" fact="0.71"/>
              <dgm:constr type="h" for="ch" forName="childText_4" refType="h" fact="0.6217"/>
              <dgm:constr type="l" for="ch" forName="childText_5" refType="w" fact="0.7679"/>
              <dgm:constr type="t" for="ch" forName="childText_5" refType="h" fact="0.5001"/>
              <dgm:constr type="w" for="ch" forName="childText_5" refType="w" refFor="ch" refForName="accentShape_5" fact="0.71"/>
              <dgm:constr type="h" for="ch" forName="childText_5" refType="h" fact="0.4956"/>
            </dgm:constrLst>
          </dgm:if>
          <dgm:else name="Name21">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5" refType="w" fact="0"/>
              <dgm:constr type="t" for="ch" forName="accentShape_1" refType="h" fact="0"/>
              <dgm:constr type="w" for="ch" forName="accentShape_1" refType="w" fact="0.1759"/>
              <dgm:constr type="h" for="ch" forName="accentShape_1" refType="h" fact="0.9952"/>
              <dgm:constr type="l" for="ch" forName="accentShape_4"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2" refType="w" fact="0.5759"/>
              <dgm:constr type="t" for="ch" forName="accentShape_4" refType="h" fact="0.3739"/>
              <dgm:constr type="w" for="ch" forName="accentShape_4" refType="w" fact="0.1759"/>
              <dgm:constr type="h" for="ch" forName="accentShape_4" refType="h" fact="0.6217"/>
              <dgm:constr type="l" for="ch" forName="accentShape_1" refType="w" fact="0.7679"/>
              <dgm:constr type="t" for="ch" forName="accentShape_5" refType="h" fact="0.5"/>
              <dgm:constr type="w" for="ch" forName="accentShape_5" refType="w" fact="0.1759"/>
              <dgm:constr type="h" for="ch" forName="accentShape_5" refType="h" fact="0.4956"/>
              <dgm:constr type="l" for="ch" forName="parentText_5"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4"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2"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1"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5" refType="w" fact="0"/>
              <dgm:constr type="t" for="ch" forName="childText_1" refType="h" fact="0"/>
              <dgm:constr type="w" for="ch" forName="childText_1" refType="w" refFor="ch" refForName="accentShape_1" fact="0.71"/>
              <dgm:constr type="h" for="ch" forName="childText_1" refType="h"/>
              <dgm:constr type="l" for="ch" forName="childText_4"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2" refType="w" fact="0.5759"/>
              <dgm:constr type="t" for="ch" forName="childText_4" refType="h" fact="0.3739"/>
              <dgm:constr type="w" for="ch" forName="childText_4" refType="w" refFor="ch" refForName="accentShape_4" fact="0.71"/>
              <dgm:constr type="h" for="ch" forName="childText_4" refType="h" fact="0.6261"/>
              <dgm:constr type="l" for="ch" forName="childText_1" refType="w" fact="0.7679"/>
              <dgm:constr type="t" for="ch" forName="childText_5" refType="h" fact="0.5001"/>
              <dgm:constr type="w" for="ch" forName="childText_5" refType="w" refFor="ch" refForName="accentShape_5" fact="0.71"/>
              <dgm:constr type="h" for="ch" forName="childText_5" refType="h" fact="0.4999"/>
            </dgm:constrLst>
          </dgm:else>
        </dgm:choose>
      </dgm:if>
      <dgm:if name="Name22" axis="ch" ptType="node" func="cnt" op="equ" val="6">
        <dgm:alg type="composite">
          <dgm:param type="ar" val="2.4006"/>
        </dgm:alg>
        <dgm:shape xmlns:r="http://schemas.openxmlformats.org/officeDocument/2006/relationships" r:blip="">
          <dgm:adjLst/>
        </dgm:shape>
        <dgm:choose name="Name23">
          <dgm:if name="Name2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1" refType="w" fact="0"/>
              <dgm:constr type="t" for="ch" forName="accentShape_1" refType="h" fact="0"/>
              <dgm:constr type="w" for="ch" forName="accentShape_1" refType="w" fact="0.1473"/>
              <dgm:constr type="h" for="ch" forName="accentShape_1" refType="h"/>
              <dgm:constr type="l" for="ch" forName="accentShape_2" refType="w" fact="0.1608"/>
              <dgm:constr type="t" for="ch" forName="accentShape_2" refType="h" fact="0.1"/>
              <dgm:constr type="w" for="ch" forName="accentShape_2" refType="w" fact="0.1473"/>
              <dgm:constr type="h" for="ch" forName="accentShape_2" refType="h" fact="0.9"/>
              <dgm:constr type="l" for="ch" forName="accentShape_3" refType="w" fact="0.3216"/>
              <dgm:constr type="t" for="ch" forName="accentShape_3" refType="h" fact="0.2"/>
              <dgm:constr type="w" for="ch" forName="accentShape_3" refType="w" fact="0.1473"/>
              <dgm:constr type="h" for="ch" forName="accentShape_3" refType="h" fact="0.8"/>
              <dgm:constr type="l" for="ch" forName="accentShape_4" refType="w" fact="0.4824"/>
              <dgm:constr type="t" for="ch" forName="accentShape_4" refType="h" fact="0.3"/>
              <dgm:constr type="w" for="ch" forName="accentShape_4" refType="w" fact="0.1473"/>
              <dgm:constr type="h" for="ch" forName="accentShape_4" refType="h" fact="0.7"/>
              <dgm:constr type="l" for="ch" forName="accentShape_5" refType="w" fact="0.6432"/>
              <dgm:constr type="t" for="ch" forName="accentShape_5" refType="h" fact="0.4"/>
              <dgm:constr type="w" for="ch" forName="accentShape_5" refType="w" fact="0.1473"/>
              <dgm:constr type="h" for="ch" forName="accentShape_5" refType="h" fact="0.6"/>
              <dgm:constr type="l" for="ch" forName="accentShape_6" refType="w" fact="0.8056"/>
              <dgm:constr type="t" for="ch" forName="accentShape_6" refType="h" fact="0.5"/>
              <dgm:constr type="w" for="ch" forName="accentShape_6" refType="w" fact="0.1473"/>
              <dgm:constr type="h" for="ch" forName="accentShape_6" refType="h" fact="0.5"/>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3"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4"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5"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6"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1"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3"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4"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5"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6" refType="w" fact="0.9101"/>
              <dgm:constr type="t" for="ch" forName="parentText_6" refType="h" fact="0.5"/>
              <dgm:constr type="w" for="ch" forName="parentText_6" refType="w" refFor="ch" refForName="accentShape_6" fact="0.26"/>
              <dgm:constr type="h" for="ch" forName="parentText_6" refType="h" refFor="ch" refForName="accentShape_6" fact="0.9"/>
            </dgm:constrLst>
          </dgm:if>
          <dgm:else name="Name25">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6" refType="w" fact="0"/>
              <dgm:constr type="t" for="ch" forName="accentShape_1" refType="h" fact="0"/>
              <dgm:constr type="w" for="ch" forName="accentShape_1" refType="w" fact="0.1473"/>
              <dgm:constr type="h" for="ch" forName="accentShape_1" refType="h"/>
              <dgm:constr type="l" for="ch" forName="accentShape_5" refType="w" fact="0.1608"/>
              <dgm:constr type="t" for="ch" forName="accentShape_2" refType="h" fact="0.1"/>
              <dgm:constr type="w" for="ch" forName="accentShape_2" refType="w" fact="0.1473"/>
              <dgm:constr type="h" for="ch" forName="accentShape_2" refType="h" fact="0.9"/>
              <dgm:constr type="l" for="ch" forName="accentShape_4" refType="w" fact="0.3216"/>
              <dgm:constr type="t" for="ch" forName="accentShape_3" refType="h" fact="0.2"/>
              <dgm:constr type="w" for="ch" forName="accentShape_3" refType="w" fact="0.1473"/>
              <dgm:constr type="h" for="ch" forName="accentShape_3" refType="h" fact="0.8"/>
              <dgm:constr type="l" for="ch" forName="accentShape_3" refType="w" fact="0.4824"/>
              <dgm:constr type="t" for="ch" forName="accentShape_4" refType="h" fact="0.3"/>
              <dgm:constr type="w" for="ch" forName="accentShape_4" refType="w" fact="0.1473"/>
              <dgm:constr type="h" for="ch" forName="accentShape_4" refType="h" fact="0.7"/>
              <dgm:constr type="l" for="ch" forName="accentShape_2" refType="w" fact="0.6432"/>
              <dgm:constr type="t" for="ch" forName="accentShape_5" refType="h" fact="0.4"/>
              <dgm:constr type="w" for="ch" forName="accentShape_5" refType="w" fact="0.1473"/>
              <dgm:constr type="h" for="ch" forName="accentShape_5" refType="h" fact="0.6"/>
              <dgm:constr type="l" for="ch" forName="accentShape_1" refType="w" fact="0.8056"/>
              <dgm:constr type="t" for="ch" forName="accentShape_6" refType="h" fact="0.5"/>
              <dgm:constr type="w" for="ch" forName="accentShape_6" refType="w" fact="0.1473"/>
              <dgm:constr type="h" for="ch" forName="accentShape_6" refType="h" fact="0.5"/>
              <dgm:constr type="l" for="ch" forName="childText_6"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5"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4"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3"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2"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1"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6"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5"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4"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3"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2"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1" refType="w" fact="0.9101"/>
              <dgm:constr type="t" for="ch" forName="parentText_6" refType="h" fact="0.5"/>
              <dgm:constr type="w" for="ch" forName="parentText_6" refType="w" refFor="ch" refForName="accentShape_6" fact="0.26"/>
              <dgm:constr type="h" for="ch" forName="parentText_6" refType="h" refFor="ch" refForName="accentShape_6" fact="0.9"/>
            </dgm:constrLst>
          </dgm:else>
        </dgm:choose>
      </dgm:if>
      <dgm:else name="Name26">
        <dgm:alg type="composite">
          <dgm:param type="ar" val="2.7874"/>
        </dgm:alg>
        <dgm:shape xmlns:r="http://schemas.openxmlformats.org/officeDocument/2006/relationships" r:blip="">
          <dgm:adjLst/>
        </dgm:shape>
        <dgm:choose name="Name27">
          <dgm:if name="Name2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1" refType="w" fact="0"/>
              <dgm:constr type="t" for="ch" forName="accentShape_1" refType="h" fact="0"/>
              <dgm:constr type="w" for="ch" forName="accentShape_1" refType="w" fact="0.1269"/>
              <dgm:constr type="h" for="ch" forName="accentShape_1" refType="h"/>
              <dgm:constr type="l" for="ch" forName="accentShape_2" refType="w" fact="0.1385"/>
              <dgm:constr type="t" for="ch" forName="accentShape_2" refType="h" fact="0.0833"/>
              <dgm:constr type="w" for="ch" forName="accentShape_2" refType="w" fact="0.1269"/>
              <dgm:constr type="h" for="ch" forName="accentShape_2" refType="h" fact="0.9165"/>
              <dgm:constr type="l" for="ch" forName="accentShape_3"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5" refType="w" fact="0.5539"/>
              <dgm:constr type="t" for="ch" forName="accentShape_5" refType="h" fact="0.3332"/>
              <dgm:constr type="w" for="ch" forName="accentShape_5" refType="w" fact="0.1269"/>
              <dgm:constr type="h" for="ch" forName="accentShape_5" refType="h" fact="0.6666"/>
              <dgm:constr type="l" for="ch" forName="accentShape_6" refType="w" fact="0.6938"/>
              <dgm:constr type="t" for="ch" forName="accentShape_6" refType="h" fact="0.4165"/>
              <dgm:constr type="w" for="ch" forName="accentShape_6" refType="w" fact="0.1269"/>
              <dgm:constr type="h" for="ch" forName="accentShape_6" refType="h" fact="0.5833"/>
              <dgm:constr type="l" for="ch" forName="accentShape_7" refType="w" fact="0.8326"/>
              <dgm:constr type="t" for="ch" forName="accentShape_7" refType="h" fact="0.5"/>
              <dgm:constr type="w" for="ch" forName="accentShape_7" refType="w" fact="0.1269"/>
              <dgm:constr type="h" for="ch" forName="accentShape_7" refType="h" fact="0.5"/>
              <dgm:constr type="l" for="ch" forName="parentText_1"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3"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5"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6"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7"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3"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5"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6"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7" refType="w" fact="0.8326"/>
              <dgm:constr type="t" for="ch" forName="childText_7" refType="h" fact="0.5"/>
              <dgm:constr type="w" for="ch" forName="childText_7" refType="w" refFor="ch" refForName="accentShape_7" fact="0.7"/>
              <dgm:constr type="h" for="ch" forName="childText_7" refType="h" refFor="ch" refForName="accentShape_7"/>
            </dgm:constrLst>
          </dgm:if>
          <dgm:else name="Name2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7" refType="w" fact="0"/>
              <dgm:constr type="t" for="ch" forName="accentShape_1" refType="h" fact="0"/>
              <dgm:constr type="w" for="ch" forName="accentShape_1" refType="w" fact="0.1269"/>
              <dgm:constr type="h" for="ch" forName="accentShape_1" refType="h"/>
              <dgm:constr type="l" for="ch" forName="accentShape_6" refType="w" fact="0.1385"/>
              <dgm:constr type="t" for="ch" forName="accentShape_2" refType="h" fact="0.0833"/>
              <dgm:constr type="w" for="ch" forName="accentShape_2" refType="w" fact="0.1269"/>
              <dgm:constr type="h" for="ch" forName="accentShape_2" refType="h" fact="0.9165"/>
              <dgm:constr type="l" for="ch" forName="accentShape_5"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3" refType="w" fact="0.5539"/>
              <dgm:constr type="t" for="ch" forName="accentShape_5" refType="h" fact="0.3332"/>
              <dgm:constr type="w" for="ch" forName="accentShape_5" refType="w" fact="0.1269"/>
              <dgm:constr type="h" for="ch" forName="accentShape_5" refType="h" fact="0.6666"/>
              <dgm:constr type="l" for="ch" forName="accentShape_2" refType="w" fact="0.6938"/>
              <dgm:constr type="t" for="ch" forName="accentShape_6" refType="h" fact="0.4165"/>
              <dgm:constr type="w" for="ch" forName="accentShape_6" refType="w" fact="0.1269"/>
              <dgm:constr type="h" for="ch" forName="accentShape_6" refType="h" fact="0.5833"/>
              <dgm:constr type="l" for="ch" forName="accentShape_1" refType="w" fact="0.8326"/>
              <dgm:constr type="t" for="ch" forName="accentShape_7" refType="h" fact="0.5"/>
              <dgm:constr type="w" for="ch" forName="accentShape_7" refType="w" fact="0.1269"/>
              <dgm:constr type="h" for="ch" forName="accentShape_7" refType="h" fact="0.5"/>
              <dgm:constr type="l" for="ch" forName="parentText_7"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6"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5"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3"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2"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1"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7"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6"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5"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3"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2"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1" refType="w" fact="0.8326"/>
              <dgm:constr type="t" for="ch" forName="childText_7" refType="h" fact="0.5"/>
              <dgm:constr type="w" for="ch" forName="childText_7" refType="w" refFor="ch" refForName="accentShape_7" fact="0.7"/>
              <dgm:constr type="h" for="ch" forName="childText_7" refType="h" refFor="ch" refForName="accentShape_7"/>
            </dgm:constrLst>
          </dgm:else>
        </dgm:choose>
      </dgm:else>
    </dgm:choose>
    <dgm:forEach name="wrapper" axis="self" ptType="parTrans">
      <dgm:forEach name="accentRepeat" axis="self">
        <dgm:layoutNode name="imageRepeatNode" styleLbl="node1">
          <dgm:alg type="sp"/>
          <dgm:shape xmlns:r="http://schemas.openxmlformats.org/officeDocument/2006/relationships" type="rect" r:blip="" zOrderOff="-10">
            <dgm:adjLst/>
          </dgm:shape>
          <dgm:presOf axis="self"/>
        </dgm:layoutNode>
      </dgm:forEach>
    </dgm:forEach>
    <dgm:forEach name="Name30" axis="ch" ptType="node" cnt="1">
      <dgm:layoutNode name="parentText_1" styleLbl="node1">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1" styleLbl="node1">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1">
        <dgm:alg type="sp"/>
        <dgm:shape xmlns:r="http://schemas.openxmlformats.org/officeDocument/2006/relationships" r:blip="">
          <dgm:adjLst/>
        </dgm:shape>
        <dgm:presOf/>
        <dgm:constrLst/>
        <dgm:forEach name="Name31" ref="accentRepeat"/>
      </dgm:layoutNode>
    </dgm:forEach>
    <dgm:forEach name="Name32" axis="ch" ptType="node" st="2" cnt="1">
      <dgm:layoutNode name="parentText_2">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2">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2">
        <dgm:alg type="sp"/>
        <dgm:shape xmlns:r="http://schemas.openxmlformats.org/officeDocument/2006/relationships" r:blip="">
          <dgm:adjLst/>
        </dgm:shape>
        <dgm:presOf/>
        <dgm:constrLst/>
        <dgm:forEach name="Name33" ref="accentRepeat"/>
      </dgm:layoutNode>
    </dgm:forEach>
    <dgm:forEach name="Name34" axis="ch" ptType="node" st="3" cnt="1">
      <dgm:layoutNode name="parentText_3">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3">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3">
        <dgm:alg type="sp"/>
        <dgm:shape xmlns:r="http://schemas.openxmlformats.org/officeDocument/2006/relationships" r:blip="">
          <dgm:adjLst/>
        </dgm:shape>
        <dgm:presOf/>
        <dgm:constrLst/>
        <dgm:forEach name="Name35" ref="accentRepeat"/>
      </dgm:layoutNode>
    </dgm:forEach>
    <dgm:forEach name="Name36" axis="ch" ptType="node" st="4" cnt="1">
      <dgm:layoutNode name="parentText_4">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4">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4">
        <dgm:alg type="sp"/>
        <dgm:shape xmlns:r="http://schemas.openxmlformats.org/officeDocument/2006/relationships" r:blip="">
          <dgm:adjLst/>
        </dgm:shape>
        <dgm:presOf/>
        <dgm:constrLst/>
        <dgm:forEach name="Name37" ref="accentRepeat"/>
      </dgm:layoutNode>
    </dgm:forEach>
    <dgm:forEach name="Name38" axis="ch" ptType="node" st="5" cnt="1">
      <dgm:layoutNode name="parentText_5">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5">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5">
        <dgm:alg type="sp"/>
        <dgm:shape xmlns:r="http://schemas.openxmlformats.org/officeDocument/2006/relationships" r:blip="">
          <dgm:adjLst/>
        </dgm:shape>
        <dgm:presOf/>
        <dgm:constrLst/>
        <dgm:forEach name="Name39" ref="accentRepeat"/>
      </dgm:layoutNode>
    </dgm:forEach>
    <dgm:forEach name="Name40" axis="ch" ptType="node" st="6" cnt="1">
      <dgm:layoutNode name="parentText_6">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6">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6">
        <dgm:alg type="sp"/>
        <dgm:shape xmlns:r="http://schemas.openxmlformats.org/officeDocument/2006/relationships" r:blip="">
          <dgm:adjLst/>
        </dgm:shape>
        <dgm:presOf/>
        <dgm:constrLst/>
        <dgm:forEach name="Name41" ref="accentRepeat"/>
      </dgm:layoutNode>
    </dgm:forEach>
    <dgm:forEach name="Name42" axis="ch" ptType="node" st="7" cnt="1">
      <dgm:layoutNode name="parentText_7">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7">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7">
        <dgm:alg type="sp"/>
        <dgm:shape xmlns:r="http://schemas.openxmlformats.org/officeDocument/2006/relationships" r:blip="">
          <dgm:adjLst/>
        </dgm:shape>
        <dgm:presOf/>
        <dgm:constrLst/>
        <dgm:forEach name="Name43" ref="accent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7">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0.32673</cdr:x>
      <cdr:y>0.06667</cdr:y>
    </cdr:from>
    <cdr:to>
      <cdr:x>0.32673</cdr:x>
      <cdr:y>0.86667</cdr:y>
    </cdr:to>
    <cdr:sp macro="" textlink="">
      <cdr:nvSpPr>
        <cdr:cNvPr id="3" name="Straight Connector 2"/>
        <cdr:cNvSpPr/>
      </cdr:nvSpPr>
      <cdr:spPr>
        <a:xfrm xmlns:a="http://schemas.openxmlformats.org/drawingml/2006/main" rot="5400000">
          <a:off x="685800" y="2133600"/>
          <a:ext cx="3657601" cy="1"/>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0.64356</cdr:x>
      <cdr:y>0.06667</cdr:y>
    </cdr:from>
    <cdr:to>
      <cdr:x>0.64356</cdr:x>
      <cdr:y>0.86667</cdr:y>
    </cdr:to>
    <cdr:sp macro="" textlink="">
      <cdr:nvSpPr>
        <cdr:cNvPr id="8" name="Straight Connector 7"/>
        <cdr:cNvSpPr/>
      </cdr:nvSpPr>
      <cdr:spPr>
        <a:xfrm xmlns:a="http://schemas.openxmlformats.org/drawingml/2006/main" rot="5400000">
          <a:off x="3124200" y="2133600"/>
          <a:ext cx="3657600" cy="0"/>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0.84821</cdr:x>
      <cdr:y>0.06667</cdr:y>
    </cdr:from>
    <cdr:to>
      <cdr:x>0.84821</cdr:x>
      <cdr:y>0.86667</cdr:y>
    </cdr:to>
    <cdr:sp macro="" textlink="">
      <cdr:nvSpPr>
        <cdr:cNvPr id="10" name="Straight Connector 9"/>
        <cdr:cNvSpPr/>
      </cdr:nvSpPr>
      <cdr:spPr>
        <a:xfrm xmlns:a="http://schemas.openxmlformats.org/drawingml/2006/main" rot="5400000">
          <a:off x="5410200" y="2133600"/>
          <a:ext cx="3657602" cy="2"/>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0.13393</cdr:x>
      <cdr:y>0.03333</cdr:y>
    </cdr:from>
    <cdr:to>
      <cdr:x>0.30357</cdr:x>
      <cdr:y>0.08333</cdr:y>
    </cdr:to>
    <cdr:sp macro="" textlink="">
      <cdr:nvSpPr>
        <cdr:cNvPr id="9" name="TextBox 8"/>
        <cdr:cNvSpPr txBox="1"/>
      </cdr:nvSpPr>
      <cdr:spPr>
        <a:xfrm xmlns:a="http://schemas.openxmlformats.org/drawingml/2006/main">
          <a:off x="1143000" y="152400"/>
          <a:ext cx="14478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dirty="0"/>
            <a:t>Baseline 1</a:t>
          </a:r>
          <a:endParaRPr lang="en-US" sz="1100" dirty="0"/>
        </a:p>
      </cdr:txBody>
    </cdr:sp>
  </cdr:relSizeAnchor>
  <cdr:relSizeAnchor xmlns:cdr="http://schemas.openxmlformats.org/drawingml/2006/chartDrawing">
    <cdr:from>
      <cdr:x>0.65179</cdr:x>
      <cdr:y>0.03333</cdr:y>
    </cdr:from>
    <cdr:to>
      <cdr:x>0.82143</cdr:x>
      <cdr:y>0.08333</cdr:y>
    </cdr:to>
    <cdr:sp macro="" textlink="">
      <cdr:nvSpPr>
        <cdr:cNvPr id="12" name="TextBox 1"/>
        <cdr:cNvSpPr txBox="1"/>
      </cdr:nvSpPr>
      <cdr:spPr>
        <a:xfrm xmlns:a="http://schemas.openxmlformats.org/drawingml/2006/main">
          <a:off x="5562600" y="152400"/>
          <a:ext cx="14478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Georgia"/>
            </a:defRPr>
          </a:lvl1pPr>
          <a:lvl2pPr marL="457200" indent="0">
            <a:defRPr sz="1100">
              <a:latin typeface="Georgia"/>
            </a:defRPr>
          </a:lvl2pPr>
          <a:lvl3pPr marL="914400" indent="0">
            <a:defRPr sz="1100">
              <a:latin typeface="Georgia"/>
            </a:defRPr>
          </a:lvl3pPr>
          <a:lvl4pPr marL="1371600" indent="0">
            <a:defRPr sz="1100">
              <a:latin typeface="Georgia"/>
            </a:defRPr>
          </a:lvl4pPr>
          <a:lvl5pPr marL="1828800" indent="0">
            <a:defRPr sz="1100">
              <a:latin typeface="Georgia"/>
            </a:defRPr>
          </a:lvl5pPr>
          <a:lvl6pPr marL="2286000" indent="0">
            <a:defRPr sz="1100">
              <a:latin typeface="Georgia"/>
            </a:defRPr>
          </a:lvl6pPr>
          <a:lvl7pPr marL="2743200" indent="0">
            <a:defRPr sz="1100">
              <a:latin typeface="Georgia"/>
            </a:defRPr>
          </a:lvl7pPr>
          <a:lvl8pPr marL="3200400" indent="0">
            <a:defRPr sz="1100">
              <a:latin typeface="Georgia"/>
            </a:defRPr>
          </a:lvl8pPr>
          <a:lvl9pPr marL="3657600" indent="0">
            <a:defRPr sz="1100">
              <a:latin typeface="Georgia"/>
            </a:defRPr>
          </a:lvl9pPr>
        </a:lstStyle>
        <a:p xmlns:a="http://schemas.openxmlformats.org/drawingml/2006/main">
          <a:r>
            <a:rPr lang="en-US" dirty="0"/>
            <a:t>         Baseline 2</a:t>
          </a:r>
          <a:endParaRPr lang="en-US" sz="1100" dirty="0"/>
        </a:p>
      </cdr:txBody>
    </cdr:sp>
  </cdr:relSizeAnchor>
  <cdr:relSizeAnchor xmlns:cdr="http://schemas.openxmlformats.org/drawingml/2006/chartDrawing">
    <cdr:from>
      <cdr:x>0.84821</cdr:x>
      <cdr:y>0.03333</cdr:y>
    </cdr:from>
    <cdr:to>
      <cdr:x>1</cdr:x>
      <cdr:y>0.08333</cdr:y>
    </cdr:to>
    <cdr:sp macro="" textlink="">
      <cdr:nvSpPr>
        <cdr:cNvPr id="13" name="TextBox 1"/>
        <cdr:cNvSpPr txBox="1"/>
      </cdr:nvSpPr>
      <cdr:spPr>
        <a:xfrm xmlns:a="http://schemas.openxmlformats.org/drawingml/2006/main">
          <a:off x="7239000" y="152400"/>
          <a:ext cx="12954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Georgia"/>
            </a:defRPr>
          </a:lvl1pPr>
          <a:lvl2pPr marL="457200" indent="0">
            <a:defRPr sz="1100">
              <a:latin typeface="Georgia"/>
            </a:defRPr>
          </a:lvl2pPr>
          <a:lvl3pPr marL="914400" indent="0">
            <a:defRPr sz="1100">
              <a:latin typeface="Georgia"/>
            </a:defRPr>
          </a:lvl3pPr>
          <a:lvl4pPr marL="1371600" indent="0">
            <a:defRPr sz="1100">
              <a:latin typeface="Georgia"/>
            </a:defRPr>
          </a:lvl4pPr>
          <a:lvl5pPr marL="1828800" indent="0">
            <a:defRPr sz="1100">
              <a:latin typeface="Georgia"/>
            </a:defRPr>
          </a:lvl5pPr>
          <a:lvl6pPr marL="2286000" indent="0">
            <a:defRPr sz="1100">
              <a:latin typeface="Georgia"/>
            </a:defRPr>
          </a:lvl6pPr>
          <a:lvl7pPr marL="2743200" indent="0">
            <a:defRPr sz="1100">
              <a:latin typeface="Georgia"/>
            </a:defRPr>
          </a:lvl7pPr>
          <a:lvl8pPr marL="3200400" indent="0">
            <a:defRPr sz="1100">
              <a:latin typeface="Georgia"/>
            </a:defRPr>
          </a:lvl8pPr>
          <a:lvl9pPr marL="3657600" indent="0">
            <a:defRPr sz="1100">
              <a:latin typeface="Georgia"/>
            </a:defRPr>
          </a:lvl9pPr>
        </a:lstStyle>
        <a:p xmlns:a="http://schemas.openxmlformats.org/drawingml/2006/main">
          <a:r>
            <a:rPr lang="en-US" dirty="0"/>
            <a:t>Intervention 2</a:t>
          </a:r>
          <a:endParaRPr lang="en-US" sz="1100" dirty="0"/>
        </a:p>
      </cdr:txBody>
    </cdr:sp>
  </cdr:relSizeAnchor>
  <cdr:relSizeAnchor xmlns:cdr="http://schemas.openxmlformats.org/drawingml/2006/chartDrawing">
    <cdr:from>
      <cdr:x>0.39286</cdr:x>
      <cdr:y>0.03333</cdr:y>
    </cdr:from>
    <cdr:to>
      <cdr:x>0.5625</cdr:x>
      <cdr:y>0.08333</cdr:y>
    </cdr:to>
    <cdr:sp macro="" textlink="">
      <cdr:nvSpPr>
        <cdr:cNvPr id="14" name="TextBox 1"/>
        <cdr:cNvSpPr txBox="1"/>
      </cdr:nvSpPr>
      <cdr:spPr>
        <a:xfrm xmlns:a="http://schemas.openxmlformats.org/drawingml/2006/main">
          <a:off x="3352800" y="152400"/>
          <a:ext cx="14478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Georgia"/>
            </a:defRPr>
          </a:lvl1pPr>
          <a:lvl2pPr marL="457200" indent="0">
            <a:defRPr sz="1100">
              <a:latin typeface="Georgia"/>
            </a:defRPr>
          </a:lvl2pPr>
          <a:lvl3pPr marL="914400" indent="0">
            <a:defRPr sz="1100">
              <a:latin typeface="Georgia"/>
            </a:defRPr>
          </a:lvl3pPr>
          <a:lvl4pPr marL="1371600" indent="0">
            <a:defRPr sz="1100">
              <a:latin typeface="Georgia"/>
            </a:defRPr>
          </a:lvl4pPr>
          <a:lvl5pPr marL="1828800" indent="0">
            <a:defRPr sz="1100">
              <a:latin typeface="Georgia"/>
            </a:defRPr>
          </a:lvl5pPr>
          <a:lvl6pPr marL="2286000" indent="0">
            <a:defRPr sz="1100">
              <a:latin typeface="Georgia"/>
            </a:defRPr>
          </a:lvl6pPr>
          <a:lvl7pPr marL="2743200" indent="0">
            <a:defRPr sz="1100">
              <a:latin typeface="Georgia"/>
            </a:defRPr>
          </a:lvl7pPr>
          <a:lvl8pPr marL="3200400" indent="0">
            <a:defRPr sz="1100">
              <a:latin typeface="Georgia"/>
            </a:defRPr>
          </a:lvl8pPr>
          <a:lvl9pPr marL="3657600" indent="0">
            <a:defRPr sz="1100">
              <a:latin typeface="Georgia"/>
            </a:defRPr>
          </a:lvl9pPr>
        </a:lstStyle>
        <a:p xmlns:a="http://schemas.openxmlformats.org/drawingml/2006/main">
          <a:r>
            <a:rPr lang="en-US" dirty="0"/>
            <a:t>Intervention 1</a:t>
          </a:r>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28861464-57F4-4576-833D-8BA605256F90}" type="datetimeFigureOut">
              <a:rPr lang="en-US" smtClean="0"/>
              <a:t>5/12/2022</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D74DD091-6A5B-4612-8B6E-A15F24914407}" type="slidenum">
              <a:rPr lang="en-US" smtClean="0"/>
              <a:t>‹#›</a:t>
            </a:fld>
            <a:endParaRPr lang="en-US"/>
          </a:p>
        </p:txBody>
      </p:sp>
    </p:spTree>
    <p:extLst>
      <p:ext uri="{BB962C8B-B14F-4D97-AF65-F5344CB8AC3E}">
        <p14:creationId xmlns:p14="http://schemas.microsoft.com/office/powerpoint/2010/main" val="4417419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B99CD55-64BA-4F8F-A977-5D4929BCA744}" type="datetimeFigureOut">
              <a:rPr lang="en-US" smtClean="0"/>
              <a:t>5/12/2022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CE9D5D3-2E19-48D7-A2AA-A8BA04DCF754}" type="slidenum">
              <a:rPr lang="en-US" smtClean="0"/>
              <a:t>‹#›</a:t>
            </a:fld>
            <a:endParaRPr lang="en-US"/>
          </a:p>
        </p:txBody>
      </p:sp>
    </p:spTree>
    <p:extLst>
      <p:ext uri="{BB962C8B-B14F-4D97-AF65-F5344CB8AC3E}">
        <p14:creationId xmlns:p14="http://schemas.microsoft.com/office/powerpoint/2010/main" val="3884691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Times New Roman" panose="02020603050405020304" pitchFamily="18" charset="0"/>
                <a:ea typeface="Calibri" panose="020F0502020204030204" pitchFamily="34" charset="0"/>
              </a:rPr>
              <a:t> </a:t>
            </a:r>
          </a:p>
        </p:txBody>
      </p:sp>
      <p:sp>
        <p:nvSpPr>
          <p:cNvPr id="4" name="Slide Number Placeholder 3"/>
          <p:cNvSpPr>
            <a:spLocks noGrp="1"/>
          </p:cNvSpPr>
          <p:nvPr>
            <p:ph type="sldNum" sz="quarter" idx="10"/>
          </p:nvPr>
        </p:nvSpPr>
        <p:spPr/>
        <p:txBody>
          <a:bodyPr/>
          <a:lstStyle/>
          <a:p>
            <a:fld id="{C595BABC-CB0F-4A14-878B-E3946BC1D0DE}" type="slidenum">
              <a:rPr lang="en-US" smtClean="0"/>
              <a:t>1</a:t>
            </a:fld>
            <a:endParaRPr lang="en-US"/>
          </a:p>
        </p:txBody>
      </p:sp>
    </p:spTree>
    <p:extLst>
      <p:ext uri="{BB962C8B-B14F-4D97-AF65-F5344CB8AC3E}">
        <p14:creationId xmlns:p14="http://schemas.microsoft.com/office/powerpoint/2010/main" val="924912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fld id="{45A2F364-F0C4-4B2D-822E-43EBCE1F570C}" type="slidenum">
              <a:rPr lang="en-US" smtClean="0"/>
              <a:t>43</a:t>
            </a:fld>
            <a:endParaRPr lang="en-US"/>
          </a:p>
        </p:txBody>
      </p:sp>
    </p:spTree>
    <p:extLst>
      <p:ext uri="{BB962C8B-B14F-4D97-AF65-F5344CB8AC3E}">
        <p14:creationId xmlns:p14="http://schemas.microsoft.com/office/powerpoint/2010/main" val="10146911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t" latinLnBrk="0" hangingPunct="1">
              <a:lnSpc>
                <a:spcPct val="100000"/>
              </a:lnSpc>
              <a:spcBef>
                <a:spcPct val="30000"/>
              </a:spcBef>
              <a:spcAft>
                <a:spcPct val="0"/>
              </a:spcAft>
              <a:buClrTx/>
              <a:buSzTx/>
              <a:buFontTx/>
              <a:buNone/>
              <a:tabLst/>
              <a:defRPr/>
            </a:pPr>
            <a:r>
              <a:rPr lang="en-US"/>
              <a:t>Fill in &lt;year&gt; based on current academic year. This is located in column A of the data sheet. Edit by right clicking and selecting “Edit data”.</a:t>
            </a:r>
            <a:endParaRPr lang="en-US" sz="1200" b="1" i="0" u="none" strike="noStrike" kern="1200">
              <a:solidFill>
                <a:schemeClr val="tx1"/>
              </a:solidFill>
              <a:effectLst/>
              <a:latin typeface="Arial" charset="0"/>
              <a:ea typeface="+mn-ea"/>
              <a:cs typeface="+mn-cs"/>
            </a:endParaRPr>
          </a:p>
          <a:p>
            <a:pPr marL="0" marR="0" lvl="0" indent="0" algn="l" defTabSz="914400" rtl="0" eaLnBrk="1" fontAlgn="t" latinLnBrk="0" hangingPunct="1">
              <a:lnSpc>
                <a:spcPct val="100000"/>
              </a:lnSpc>
              <a:spcBef>
                <a:spcPct val="30000"/>
              </a:spcBef>
              <a:spcAft>
                <a:spcPct val="0"/>
              </a:spcAft>
              <a:buClrTx/>
              <a:buSzTx/>
              <a:buFontTx/>
              <a:buNone/>
              <a:tabLst/>
              <a:defRPr/>
            </a:pPr>
            <a:r>
              <a:rPr lang="en-US" sz="1200" b="1" i="0" u="none" strike="noStrike" kern="1200">
                <a:solidFill>
                  <a:schemeClr val="tx1"/>
                </a:solidFill>
                <a:effectLst/>
                <a:latin typeface="Arial" charset="0"/>
                <a:ea typeface="+mn-ea"/>
                <a:cs typeface="+mn-cs"/>
              </a:rPr>
              <a:t>IMPORTANT NOTE: The INTERNALIZING</a:t>
            </a:r>
            <a:r>
              <a:rPr lang="en-US" sz="1200" b="1" i="0" u="none" strike="noStrike" kern="1200" baseline="0">
                <a:solidFill>
                  <a:schemeClr val="tx1"/>
                </a:solidFill>
                <a:effectLst/>
                <a:latin typeface="Arial" charset="0"/>
                <a:ea typeface="+mn-ea"/>
                <a:cs typeface="+mn-cs"/>
              </a:rPr>
              <a:t> subscale and </a:t>
            </a:r>
            <a:r>
              <a:rPr lang="en-US" sz="1200" b="1" i="0" u="none" strike="noStrike" kern="1200">
                <a:solidFill>
                  <a:schemeClr val="tx1"/>
                </a:solidFill>
                <a:effectLst/>
                <a:latin typeface="Arial" charset="0"/>
                <a:ea typeface="+mn-ea"/>
                <a:cs typeface="+mn-cs"/>
              </a:rPr>
              <a:t>CUT SCORES</a:t>
            </a:r>
            <a:r>
              <a:rPr lang="en-US" sz="1200" b="1" i="0" u="none" strike="noStrike" kern="1200" baseline="0">
                <a:solidFill>
                  <a:schemeClr val="tx1"/>
                </a:solidFill>
                <a:effectLst/>
                <a:latin typeface="Arial" charset="0"/>
                <a:ea typeface="+mn-ea"/>
                <a:cs typeface="+mn-cs"/>
              </a:rPr>
              <a:t> are specific to school level.</a:t>
            </a:r>
          </a:p>
          <a:p>
            <a:pPr rtl="0" eaLnBrk="1" fontAlgn="t" latinLnBrk="0" hangingPunct="1"/>
            <a:r>
              <a:rPr lang="en-US" sz="1200" b="1" i="0" u="none" strike="noStrike" kern="1200">
                <a:solidFill>
                  <a:schemeClr val="tx1"/>
                </a:solidFill>
                <a:effectLst/>
                <a:latin typeface="Arial" charset="0"/>
                <a:ea typeface="+mn-ea"/>
                <a:cs typeface="+mn-cs"/>
              </a:rPr>
              <a:t>Elementary: </a:t>
            </a:r>
            <a:r>
              <a:rPr lang="en-US" sz="1200" b="0" i="0" u="none" strike="noStrike" kern="1200">
                <a:solidFill>
                  <a:schemeClr val="tx1"/>
                </a:solidFill>
                <a:effectLst/>
                <a:latin typeface="Arial" charset="0"/>
                <a:ea typeface="+mn-ea"/>
                <a:cs typeface="+mn-cs"/>
              </a:rPr>
              <a:t>SRSS-I5, Items</a:t>
            </a:r>
            <a:r>
              <a:rPr lang="en-US" sz="1200" b="0" i="0" u="none" strike="noStrike" kern="1200" baseline="0">
                <a:solidFill>
                  <a:schemeClr val="tx1"/>
                </a:solidFill>
                <a:effectLst/>
                <a:latin typeface="Arial" charset="0"/>
                <a:ea typeface="+mn-ea"/>
                <a:cs typeface="+mn-cs"/>
              </a:rPr>
              <a:t> 8-12, </a:t>
            </a:r>
            <a:r>
              <a:rPr lang="en-US" sz="1200" b="0" i="0" u="none" strike="noStrike" kern="1200">
                <a:solidFill>
                  <a:schemeClr val="tx1"/>
                </a:solidFill>
                <a:effectLst/>
                <a:latin typeface="Arial" charset="0"/>
                <a:ea typeface="+mn-ea"/>
                <a:cs typeface="+mn-cs"/>
              </a:rPr>
              <a:t>0-1 = low risk, 2-3 = moderate risk, 4-15 = high risk</a:t>
            </a:r>
          </a:p>
          <a:p>
            <a:pPr marL="0" marR="0" lvl="0" indent="0" algn="l" defTabSz="914400" rtl="0" eaLnBrk="1" fontAlgn="t" latinLnBrk="0" hangingPunct="1">
              <a:lnSpc>
                <a:spcPct val="100000"/>
              </a:lnSpc>
              <a:spcBef>
                <a:spcPct val="30000"/>
              </a:spcBef>
              <a:spcAft>
                <a:spcPct val="0"/>
              </a:spcAft>
              <a:buClrTx/>
              <a:buSzTx/>
              <a:buFontTx/>
              <a:buNone/>
              <a:tabLst/>
              <a:defRPr/>
            </a:pPr>
            <a:r>
              <a:rPr lang="en-US" sz="1200" b="1" i="0" u="none" strike="noStrike" kern="1200">
                <a:solidFill>
                  <a:schemeClr val="tx1"/>
                </a:solidFill>
                <a:effectLst/>
                <a:latin typeface="Arial" charset="0"/>
                <a:ea typeface="+mn-ea"/>
                <a:cs typeface="+mn-cs"/>
              </a:rPr>
              <a:t>Middle and High:</a:t>
            </a:r>
            <a:r>
              <a:rPr lang="en-US" sz="1200" b="1" i="0" u="none" strike="noStrike" kern="1200" baseline="0">
                <a:solidFill>
                  <a:schemeClr val="tx1"/>
                </a:solidFill>
                <a:effectLst/>
                <a:latin typeface="Arial" charset="0"/>
                <a:ea typeface="+mn-ea"/>
                <a:cs typeface="+mn-cs"/>
              </a:rPr>
              <a:t> </a:t>
            </a:r>
            <a:r>
              <a:rPr lang="en-US" sz="1200" b="0" i="0" u="none" strike="noStrike" kern="1200">
                <a:solidFill>
                  <a:schemeClr val="tx1"/>
                </a:solidFill>
                <a:effectLst/>
                <a:latin typeface="Arial" charset="0"/>
                <a:ea typeface="+mn-ea"/>
                <a:cs typeface="+mn-cs"/>
              </a:rPr>
              <a:t>SRSS-</a:t>
            </a:r>
            <a:r>
              <a:rPr lang="en-US" sz="1200" b="0" i="0" u="none" strike="noStrike" kern="1200">
                <a:solidFill>
                  <a:schemeClr val="tx1"/>
                </a:solidFill>
                <a:effectLst/>
                <a:latin typeface="Adobe Hebrew" panose="02040503050201020203" pitchFamily="18" charset="-79"/>
                <a:ea typeface="+mn-ea"/>
                <a:cs typeface="Adobe Hebrew" panose="02040503050201020203" pitchFamily="18" charset="-79"/>
              </a:rPr>
              <a:t>I</a:t>
            </a:r>
            <a:r>
              <a:rPr lang="en-US" sz="1200" b="0" i="0" u="none" strike="noStrike" kern="1200">
                <a:solidFill>
                  <a:schemeClr val="tx1"/>
                </a:solidFill>
                <a:effectLst/>
                <a:latin typeface="Arial" charset="0"/>
                <a:ea typeface="+mn-ea"/>
                <a:cs typeface="+mn-cs"/>
              </a:rPr>
              <a:t>6, Items</a:t>
            </a:r>
            <a:r>
              <a:rPr lang="en-US" sz="1200" b="0" i="0" u="none" strike="noStrike" kern="1200" baseline="0">
                <a:solidFill>
                  <a:schemeClr val="tx1"/>
                </a:solidFill>
                <a:effectLst/>
                <a:latin typeface="Arial" charset="0"/>
                <a:ea typeface="+mn-ea"/>
                <a:cs typeface="+mn-cs"/>
              </a:rPr>
              <a:t> 4, 8-12, </a:t>
            </a:r>
            <a:r>
              <a:rPr lang="en-US" sz="1200" b="0" i="0" u="none" strike="noStrike" kern="1200">
                <a:solidFill>
                  <a:schemeClr val="tx1"/>
                </a:solidFill>
                <a:effectLst/>
                <a:latin typeface="Arial" charset="0"/>
                <a:ea typeface="+mn-ea"/>
                <a:cs typeface="+mn-cs"/>
              </a:rPr>
              <a:t>0-3 = low risk, 4-5 = moderate risk, 6-18 = high risk</a:t>
            </a:r>
          </a:p>
        </p:txBody>
      </p:sp>
      <p:sp>
        <p:nvSpPr>
          <p:cNvPr id="4" name="Slide Number Placeholder 3"/>
          <p:cNvSpPr>
            <a:spLocks noGrp="1"/>
          </p:cNvSpPr>
          <p:nvPr>
            <p:ph type="sldNum" sz="quarter" idx="5"/>
          </p:nvPr>
        </p:nvSpPr>
        <p:spPr/>
        <p:txBody>
          <a:bodyPr/>
          <a:lstStyle/>
          <a:p>
            <a:fld id="{45A2F364-F0C4-4B2D-822E-43EBCE1F570C}" type="slidenum">
              <a:rPr lang="en-US" smtClean="0"/>
              <a:t>44</a:t>
            </a:fld>
            <a:endParaRPr lang="en-US"/>
          </a:p>
        </p:txBody>
      </p:sp>
    </p:spTree>
    <p:extLst>
      <p:ext uri="{BB962C8B-B14F-4D97-AF65-F5344CB8AC3E}">
        <p14:creationId xmlns:p14="http://schemas.microsoft.com/office/powerpoint/2010/main" val="2478305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126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53782">
              <a:defRPr>
                <a:solidFill>
                  <a:schemeClr val="tx1"/>
                </a:solidFill>
                <a:latin typeface="Calibri" pitchFamily="34" charset="0"/>
              </a:defRPr>
            </a:lvl1pPr>
            <a:lvl2pPr marL="776296" indent="-298575" defTabSz="953782">
              <a:defRPr>
                <a:solidFill>
                  <a:schemeClr val="tx1"/>
                </a:solidFill>
                <a:latin typeface="Calibri" pitchFamily="34" charset="0"/>
              </a:defRPr>
            </a:lvl2pPr>
            <a:lvl3pPr marL="1194301" indent="-238860" defTabSz="953782">
              <a:defRPr>
                <a:solidFill>
                  <a:schemeClr val="tx1"/>
                </a:solidFill>
                <a:latin typeface="Calibri" pitchFamily="34" charset="0"/>
              </a:defRPr>
            </a:lvl3pPr>
            <a:lvl4pPr marL="1672021" indent="-238860" defTabSz="953782">
              <a:defRPr>
                <a:solidFill>
                  <a:schemeClr val="tx1"/>
                </a:solidFill>
                <a:latin typeface="Calibri" pitchFamily="34" charset="0"/>
              </a:defRPr>
            </a:lvl4pPr>
            <a:lvl5pPr marL="2149742" indent="-238860" defTabSz="953782">
              <a:defRPr>
                <a:solidFill>
                  <a:schemeClr val="tx1"/>
                </a:solidFill>
                <a:latin typeface="Calibri" pitchFamily="34" charset="0"/>
              </a:defRPr>
            </a:lvl5pPr>
            <a:lvl6pPr marL="2627462" indent="-238860" defTabSz="953782" fontAlgn="base">
              <a:spcBef>
                <a:spcPct val="0"/>
              </a:spcBef>
              <a:spcAft>
                <a:spcPct val="0"/>
              </a:spcAft>
              <a:defRPr>
                <a:solidFill>
                  <a:schemeClr val="tx1"/>
                </a:solidFill>
                <a:latin typeface="Calibri" pitchFamily="34" charset="0"/>
              </a:defRPr>
            </a:lvl6pPr>
            <a:lvl7pPr marL="3105182" indent="-238860" defTabSz="953782" fontAlgn="base">
              <a:spcBef>
                <a:spcPct val="0"/>
              </a:spcBef>
              <a:spcAft>
                <a:spcPct val="0"/>
              </a:spcAft>
              <a:defRPr>
                <a:solidFill>
                  <a:schemeClr val="tx1"/>
                </a:solidFill>
                <a:latin typeface="Calibri" pitchFamily="34" charset="0"/>
              </a:defRPr>
            </a:lvl7pPr>
            <a:lvl8pPr marL="3582903" indent="-238860" defTabSz="953782" fontAlgn="base">
              <a:spcBef>
                <a:spcPct val="0"/>
              </a:spcBef>
              <a:spcAft>
                <a:spcPct val="0"/>
              </a:spcAft>
              <a:defRPr>
                <a:solidFill>
                  <a:schemeClr val="tx1"/>
                </a:solidFill>
                <a:latin typeface="Calibri" pitchFamily="34" charset="0"/>
              </a:defRPr>
            </a:lvl8pPr>
            <a:lvl9pPr marL="4060622" indent="-238860" defTabSz="953782" fontAlgn="base">
              <a:spcBef>
                <a:spcPct val="0"/>
              </a:spcBef>
              <a:spcAft>
                <a:spcPct val="0"/>
              </a:spcAft>
              <a:defRPr>
                <a:solidFill>
                  <a:schemeClr val="tx1"/>
                </a:solidFill>
                <a:latin typeface="Calibri" pitchFamily="34" charset="0"/>
              </a:defRPr>
            </a:lvl9pPr>
          </a:lstStyle>
          <a:p>
            <a:pPr marL="0" marR="0" lvl="0" indent="0" algn="r" defTabSz="953782" rtl="0" eaLnBrk="1" fontAlgn="auto" latinLnBrk="0" hangingPunct="1">
              <a:lnSpc>
                <a:spcPct val="100000"/>
              </a:lnSpc>
              <a:spcBef>
                <a:spcPts val="0"/>
              </a:spcBef>
              <a:spcAft>
                <a:spcPts val="0"/>
              </a:spcAft>
              <a:buClrTx/>
              <a:buSzTx/>
              <a:buFontTx/>
              <a:buNone/>
              <a:tabLst/>
              <a:defRPr/>
            </a:pPr>
            <a:fld id="{E9974735-75EA-4173-8D41-68936E24EC5A}"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53782"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Lane and Oakes 2013</a:t>
            </a:r>
          </a:p>
        </p:txBody>
      </p:sp>
    </p:spTree>
    <p:extLst>
      <p:ext uri="{BB962C8B-B14F-4D97-AF65-F5344CB8AC3E}">
        <p14:creationId xmlns:p14="http://schemas.microsoft.com/office/powerpoint/2010/main" val="34571811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pPr/>
              <a:t>59</a:t>
            </a:fld>
            <a:endParaRPr lang="en-US"/>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31064" indent="-231064">
              <a:lnSpc>
                <a:spcPct val="80000"/>
              </a:lnSpc>
            </a:pPr>
            <a:r>
              <a:rPr lang="en-US" sz="1000" b="0"/>
              <a:t>15-min timer</a:t>
            </a:r>
          </a:p>
        </p:txBody>
      </p:sp>
    </p:spTree>
    <p:extLst>
      <p:ext uri="{BB962C8B-B14F-4D97-AF65-F5344CB8AC3E}">
        <p14:creationId xmlns:p14="http://schemas.microsoft.com/office/powerpoint/2010/main" val="24625247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Lane and Oakes</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598E34-06C9-4575-BF79-5E5F5BE167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20784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a:t>Lane, K. L., Oakes, W. P., Ennis, R. P., &amp; Hirsch, S. E. (2014). Identifying students for secondary and tertiary prevention efforts: How do we determine which students have Tier 2 and Tier 3 needs? </a:t>
            </a:r>
            <a:r>
              <a:rPr lang="en-US" i="1"/>
              <a:t>Preventing School Failure, 58, </a:t>
            </a:r>
            <a:r>
              <a:rPr lang="en-US"/>
              <a:t>171-182, DOI: 10.1080/1045988X.2014.895573</a:t>
            </a:r>
          </a:p>
          <a:p>
            <a:endParaRPr lang="en-US"/>
          </a:p>
        </p:txBody>
      </p:sp>
      <p:sp>
        <p:nvSpPr>
          <p:cNvPr id="4" name="Slide Number Placeholder 3"/>
          <p:cNvSpPr>
            <a:spLocks noGrp="1"/>
          </p:cNvSpPr>
          <p:nvPr>
            <p:ph type="sldNum" sz="quarter" idx="10"/>
          </p:nvPr>
        </p:nvSpPr>
        <p:spPr/>
        <p:txBody>
          <a:bodyPr/>
          <a:lstStyle/>
          <a:p>
            <a:pPr marL="0" marR="0" lvl="0" indent="0" algn="r" defTabSz="931774" rtl="0" eaLnBrk="0" fontAlgn="base" latinLnBrk="0" hangingPunct="0">
              <a:lnSpc>
                <a:spcPct val="100000"/>
              </a:lnSpc>
              <a:spcBef>
                <a:spcPct val="0"/>
              </a:spcBef>
              <a:spcAft>
                <a:spcPct val="0"/>
              </a:spcAft>
              <a:buClrTx/>
              <a:buSzTx/>
              <a:buFontTx/>
              <a:buNone/>
              <a:tabLst/>
              <a:defRPr/>
            </a:pPr>
            <a:fld id="{DFDAB86F-69B3-40D1-ADA3-E7244A873187}" type="slidenum">
              <a:rPr kumimoji="0" lang="en-US" sz="13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rPr>
              <a:pPr marL="0" marR="0" lvl="0" indent="0" algn="r" defTabSz="931774" rtl="0" eaLnBrk="0" fontAlgn="base" latinLnBrk="0" hangingPunct="0">
                <a:lnSpc>
                  <a:spcPct val="100000"/>
                </a:lnSpc>
                <a:spcBef>
                  <a:spcPct val="0"/>
                </a:spcBef>
                <a:spcAft>
                  <a:spcPct val="0"/>
                </a:spcAft>
                <a:buClrTx/>
                <a:buSzTx/>
                <a:buFontTx/>
                <a:buNone/>
                <a:tabLst/>
                <a:defRPr/>
              </a:pPr>
              <a:t>65</a:t>
            </a:fld>
            <a:endParaRPr kumimoji="0" lang="en-US" sz="13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17870371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fld id="{1DA97D0D-5178-4F57-BFD7-EC7A65772746}" type="slidenum">
              <a:rPr lang="en-US" smtClean="0"/>
              <a:t>71</a:t>
            </a:fld>
            <a:endParaRPr lang="en-US"/>
          </a:p>
        </p:txBody>
      </p:sp>
    </p:spTree>
    <p:extLst>
      <p:ext uri="{BB962C8B-B14F-4D97-AF65-F5344CB8AC3E}">
        <p14:creationId xmlns:p14="http://schemas.microsoft.com/office/powerpoint/2010/main" val="9530956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pPr/>
              <a:t>72</a:t>
            </a:fld>
            <a:endParaRPr lang="en-US"/>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31064" indent="-231064">
              <a:lnSpc>
                <a:spcPct val="80000"/>
              </a:lnSpc>
            </a:pPr>
            <a:r>
              <a:rPr lang="en-US" sz="1000" b="0"/>
              <a:t>15-min timer</a:t>
            </a:r>
          </a:p>
        </p:txBody>
      </p:sp>
    </p:spTree>
    <p:extLst>
      <p:ext uri="{BB962C8B-B14F-4D97-AF65-F5344CB8AC3E}">
        <p14:creationId xmlns:p14="http://schemas.microsoft.com/office/powerpoint/2010/main" val="24625247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501650" y="739775"/>
            <a:ext cx="6480175" cy="3644900"/>
          </a:xfrm>
          <a:ln/>
        </p:spPr>
      </p:sp>
      <p:sp>
        <p:nvSpPr>
          <p:cNvPr id="124931" name="Notes Placeholder 2"/>
          <p:cNvSpPr>
            <a:spLocks noGrp="1"/>
          </p:cNvSpPr>
          <p:nvPr>
            <p:ph type="body" idx="1"/>
          </p:nvPr>
        </p:nvSpPr>
        <p:spPr>
          <a:xfrm>
            <a:off x="995306" y="4638275"/>
            <a:ext cx="5487153" cy="439085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96" tIns="48679" rIns="99096" bIns="48679"/>
          <a:lstStyle/>
          <a:p>
            <a:endParaRPr lang="en-US" altLang="en-US"/>
          </a:p>
        </p:txBody>
      </p:sp>
      <p:sp>
        <p:nvSpPr>
          <p:cNvPr id="2" name="Footer Placeholder 1"/>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Lane and Oakes 2013</a:t>
            </a:r>
          </a:p>
        </p:txBody>
      </p:sp>
    </p:spTree>
    <p:extLst>
      <p:ext uri="{BB962C8B-B14F-4D97-AF65-F5344CB8AC3E}">
        <p14:creationId xmlns:p14="http://schemas.microsoft.com/office/powerpoint/2010/main" val="20477599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ea typeface="ＭＳ Ｐゴシック" pitchFamily="34" charset="-128"/>
            </a:endParaRP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61821" indent="-293008" eaLnBrk="0" hangingPunct="0">
              <a:defRPr>
                <a:solidFill>
                  <a:schemeClr val="tx1"/>
                </a:solidFill>
                <a:latin typeface="Arial" charset="0"/>
                <a:ea typeface="ＭＳ Ｐゴシック" pitchFamily="34" charset="-128"/>
              </a:defRPr>
            </a:lvl2pPr>
            <a:lvl3pPr marL="1172032" indent="-234406" eaLnBrk="0" hangingPunct="0">
              <a:defRPr>
                <a:solidFill>
                  <a:schemeClr val="tx1"/>
                </a:solidFill>
                <a:latin typeface="Arial" charset="0"/>
                <a:ea typeface="ＭＳ Ｐゴシック" pitchFamily="34" charset="-128"/>
              </a:defRPr>
            </a:lvl3pPr>
            <a:lvl4pPr marL="1640845" indent="-234406" eaLnBrk="0" hangingPunct="0">
              <a:defRPr>
                <a:solidFill>
                  <a:schemeClr val="tx1"/>
                </a:solidFill>
                <a:latin typeface="Arial" charset="0"/>
                <a:ea typeface="ＭＳ Ｐゴシック" pitchFamily="34" charset="-128"/>
              </a:defRPr>
            </a:lvl4pPr>
            <a:lvl5pPr marL="2109658" indent="-234406" eaLnBrk="0" hangingPunct="0">
              <a:defRPr>
                <a:solidFill>
                  <a:schemeClr val="tx1"/>
                </a:solidFill>
                <a:latin typeface="Arial" charset="0"/>
                <a:ea typeface="ＭＳ Ｐゴシック" pitchFamily="34" charset="-128"/>
              </a:defRPr>
            </a:lvl5pPr>
            <a:lvl6pPr marL="2578471" indent="-234406" eaLnBrk="0" fontAlgn="base" hangingPunct="0">
              <a:spcBef>
                <a:spcPct val="0"/>
              </a:spcBef>
              <a:spcAft>
                <a:spcPct val="0"/>
              </a:spcAft>
              <a:defRPr>
                <a:solidFill>
                  <a:schemeClr val="tx1"/>
                </a:solidFill>
                <a:latin typeface="Arial" charset="0"/>
                <a:ea typeface="ＭＳ Ｐゴシック" pitchFamily="34" charset="-128"/>
              </a:defRPr>
            </a:lvl6pPr>
            <a:lvl7pPr marL="3047284" indent="-234406" eaLnBrk="0" fontAlgn="base" hangingPunct="0">
              <a:spcBef>
                <a:spcPct val="0"/>
              </a:spcBef>
              <a:spcAft>
                <a:spcPct val="0"/>
              </a:spcAft>
              <a:defRPr>
                <a:solidFill>
                  <a:schemeClr val="tx1"/>
                </a:solidFill>
                <a:latin typeface="Arial" charset="0"/>
                <a:ea typeface="ＭＳ Ｐゴシック" pitchFamily="34" charset="-128"/>
              </a:defRPr>
            </a:lvl7pPr>
            <a:lvl8pPr marL="3516097" indent="-234406" eaLnBrk="0" fontAlgn="base" hangingPunct="0">
              <a:spcBef>
                <a:spcPct val="0"/>
              </a:spcBef>
              <a:spcAft>
                <a:spcPct val="0"/>
              </a:spcAft>
              <a:defRPr>
                <a:solidFill>
                  <a:schemeClr val="tx1"/>
                </a:solidFill>
                <a:latin typeface="Arial" charset="0"/>
                <a:ea typeface="ＭＳ Ｐゴシック" pitchFamily="34" charset="-128"/>
              </a:defRPr>
            </a:lvl8pPr>
            <a:lvl9pPr marL="3984909" indent="-234406"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D4C3B47-FD98-42D9-AED8-9A61E7C12F20}" type="slidenum">
              <a:rPr lang="en-US" smtClean="0">
                <a:solidFill>
                  <a:prstClr val="black"/>
                </a:solidFill>
                <a:latin typeface="Calibri" pitchFamily="34" charset="0"/>
              </a:rPr>
              <a:pPr eaLnBrk="1" hangingPunct="1"/>
              <a:t>77</a:t>
            </a:fld>
            <a:endParaRPr lang="en-US">
              <a:solidFill>
                <a:prstClr val="black"/>
              </a:solidFill>
              <a:latin typeface="Calibri" pitchFamily="34" charset="0"/>
            </a:endParaRPr>
          </a:p>
        </p:txBody>
      </p:sp>
      <p:sp>
        <p:nvSpPr>
          <p:cNvPr id="2" name="Footer Placeholder 1"/>
          <p:cNvSpPr>
            <a:spLocks noGrp="1"/>
          </p:cNvSpPr>
          <p:nvPr>
            <p:ph type="ftr" sz="quarter" idx="10"/>
          </p:nvPr>
        </p:nvSpPr>
        <p:spPr/>
        <p:txBody>
          <a:bodyPr/>
          <a:lstStyle/>
          <a:p>
            <a:r>
              <a:rPr lang="en-US">
                <a:solidFill>
                  <a:prstClr val="black"/>
                </a:solidFill>
              </a:rPr>
              <a:t>Lane and Oakes 2013</a:t>
            </a:r>
          </a:p>
        </p:txBody>
      </p:sp>
    </p:spTree>
    <p:extLst>
      <p:ext uri="{BB962C8B-B14F-4D97-AF65-F5344CB8AC3E}">
        <p14:creationId xmlns:p14="http://schemas.microsoft.com/office/powerpoint/2010/main" val="867951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235795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7626">
              <a:defRPr/>
            </a:pPr>
            <a:r>
              <a:rPr lang="en-US" dirty="0"/>
              <a:t>Citation: Lane, K.L., &amp;</a:t>
            </a:r>
            <a:r>
              <a:rPr lang="en-US" baseline="0" dirty="0"/>
              <a:t> Oakes, W. P. (2012). </a:t>
            </a:r>
            <a:r>
              <a:rPr lang="en-US" dirty="0"/>
              <a:t>Identifying Students for Secondary and Tertiary Prevention Efforts: How do we determine which students have Tier 2 and Tier 3 needs? </a:t>
            </a:r>
            <a:r>
              <a:rPr lang="en-US" i="1" dirty="0"/>
              <a:t>In preparation.</a:t>
            </a:r>
            <a:endParaRPr lang="en-US" dirty="0"/>
          </a:p>
          <a:p>
            <a:endParaRPr lang="en-US" dirty="0"/>
          </a:p>
        </p:txBody>
      </p:sp>
      <p:sp>
        <p:nvSpPr>
          <p:cNvPr id="4" name="Slide Number Placeholder 3"/>
          <p:cNvSpPr>
            <a:spLocks noGrp="1"/>
          </p:cNvSpPr>
          <p:nvPr>
            <p:ph type="sldNum" sz="quarter" idx="10"/>
          </p:nvPr>
        </p:nvSpPr>
        <p:spPr/>
        <p:txBody>
          <a:bodyPr/>
          <a:lstStyle/>
          <a:p>
            <a:fld id="{83987202-03D2-424A-8259-EB53C3D02768}" type="slidenum">
              <a:rPr lang="en-US" smtClean="0">
                <a:solidFill>
                  <a:prstClr val="black"/>
                </a:solidFill>
              </a:rPr>
              <a:pPr/>
              <a:t>78</a:t>
            </a:fld>
            <a:endParaRPr lang="en-US">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Lane and Oakes 2013</a:t>
            </a:r>
          </a:p>
        </p:txBody>
      </p:sp>
    </p:spTree>
    <p:extLst>
      <p:ext uri="{BB962C8B-B14F-4D97-AF65-F5344CB8AC3E}">
        <p14:creationId xmlns:p14="http://schemas.microsoft.com/office/powerpoint/2010/main" val="29722793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D8C64F4-C652-4302-BDA0-C0E33928E8B8}" type="slidenum">
              <a:rPr lang="en-US" smtClean="0">
                <a:solidFill>
                  <a:prstClr val="black"/>
                </a:solidFill>
              </a:rPr>
              <a:pPr>
                <a:defRPr/>
              </a:pPr>
              <a:t>79</a:t>
            </a:fld>
            <a:endParaRPr lang="en-US">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Lane and Oakes 2013</a:t>
            </a:r>
          </a:p>
        </p:txBody>
      </p:sp>
    </p:spTree>
    <p:extLst>
      <p:ext uri="{BB962C8B-B14F-4D97-AF65-F5344CB8AC3E}">
        <p14:creationId xmlns:p14="http://schemas.microsoft.com/office/powerpoint/2010/main" val="22583173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D8C64F4-C652-4302-BDA0-C0E33928E8B8}" type="slidenum">
              <a:rPr lang="en-US" smtClean="0">
                <a:solidFill>
                  <a:prstClr val="black"/>
                </a:solidFill>
              </a:rPr>
              <a:pPr>
                <a:defRPr/>
              </a:pPr>
              <a:t>80</a:t>
            </a:fld>
            <a:endParaRPr lang="en-US">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Lane and Oakes 2013</a:t>
            </a:r>
          </a:p>
        </p:txBody>
      </p:sp>
    </p:spTree>
    <p:extLst>
      <p:ext uri="{BB962C8B-B14F-4D97-AF65-F5344CB8AC3E}">
        <p14:creationId xmlns:p14="http://schemas.microsoft.com/office/powerpoint/2010/main" val="11097239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ea typeface="ＭＳ Ｐゴシック" pitchFamily="34" charset="-128"/>
              </a:rPr>
              <a:t> </a:t>
            </a: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61821" indent="-293008" eaLnBrk="0" hangingPunct="0">
              <a:defRPr>
                <a:solidFill>
                  <a:schemeClr val="tx1"/>
                </a:solidFill>
                <a:latin typeface="Arial" charset="0"/>
                <a:ea typeface="ＭＳ Ｐゴシック" pitchFamily="34" charset="-128"/>
              </a:defRPr>
            </a:lvl2pPr>
            <a:lvl3pPr marL="1172032" indent="-234406" eaLnBrk="0" hangingPunct="0">
              <a:defRPr>
                <a:solidFill>
                  <a:schemeClr val="tx1"/>
                </a:solidFill>
                <a:latin typeface="Arial" charset="0"/>
                <a:ea typeface="ＭＳ Ｐゴシック" pitchFamily="34" charset="-128"/>
              </a:defRPr>
            </a:lvl3pPr>
            <a:lvl4pPr marL="1640845" indent="-234406" eaLnBrk="0" hangingPunct="0">
              <a:defRPr>
                <a:solidFill>
                  <a:schemeClr val="tx1"/>
                </a:solidFill>
                <a:latin typeface="Arial" charset="0"/>
                <a:ea typeface="ＭＳ Ｐゴシック" pitchFamily="34" charset="-128"/>
              </a:defRPr>
            </a:lvl4pPr>
            <a:lvl5pPr marL="2109658" indent="-234406" eaLnBrk="0" hangingPunct="0">
              <a:defRPr>
                <a:solidFill>
                  <a:schemeClr val="tx1"/>
                </a:solidFill>
                <a:latin typeface="Arial" charset="0"/>
                <a:ea typeface="ＭＳ Ｐゴシック" pitchFamily="34" charset="-128"/>
              </a:defRPr>
            </a:lvl5pPr>
            <a:lvl6pPr marL="2578471" indent="-234406" eaLnBrk="0" fontAlgn="base" hangingPunct="0">
              <a:spcBef>
                <a:spcPct val="0"/>
              </a:spcBef>
              <a:spcAft>
                <a:spcPct val="0"/>
              </a:spcAft>
              <a:defRPr>
                <a:solidFill>
                  <a:schemeClr val="tx1"/>
                </a:solidFill>
                <a:latin typeface="Arial" charset="0"/>
                <a:ea typeface="ＭＳ Ｐゴシック" pitchFamily="34" charset="-128"/>
              </a:defRPr>
            </a:lvl6pPr>
            <a:lvl7pPr marL="3047284" indent="-234406" eaLnBrk="0" fontAlgn="base" hangingPunct="0">
              <a:spcBef>
                <a:spcPct val="0"/>
              </a:spcBef>
              <a:spcAft>
                <a:spcPct val="0"/>
              </a:spcAft>
              <a:defRPr>
                <a:solidFill>
                  <a:schemeClr val="tx1"/>
                </a:solidFill>
                <a:latin typeface="Arial" charset="0"/>
                <a:ea typeface="ＭＳ Ｐゴシック" pitchFamily="34" charset="-128"/>
              </a:defRPr>
            </a:lvl7pPr>
            <a:lvl8pPr marL="3516097" indent="-234406" eaLnBrk="0" fontAlgn="base" hangingPunct="0">
              <a:spcBef>
                <a:spcPct val="0"/>
              </a:spcBef>
              <a:spcAft>
                <a:spcPct val="0"/>
              </a:spcAft>
              <a:defRPr>
                <a:solidFill>
                  <a:schemeClr val="tx1"/>
                </a:solidFill>
                <a:latin typeface="Arial" charset="0"/>
                <a:ea typeface="ＭＳ Ｐゴシック" pitchFamily="34" charset="-128"/>
              </a:defRPr>
            </a:lvl8pPr>
            <a:lvl9pPr marL="3984909" indent="-234406"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D4C3B47-FD98-42D9-AED8-9A61E7C12F20}" type="slidenum">
              <a:rPr lang="en-US" smtClean="0">
                <a:solidFill>
                  <a:prstClr val="black"/>
                </a:solidFill>
                <a:latin typeface="Calibri" pitchFamily="34" charset="0"/>
              </a:rPr>
              <a:pPr eaLnBrk="1" hangingPunct="1"/>
              <a:t>83</a:t>
            </a:fld>
            <a:endParaRPr lang="en-US">
              <a:solidFill>
                <a:prstClr val="black"/>
              </a:solidFill>
              <a:latin typeface="Calibri" pitchFamily="34" charset="0"/>
            </a:endParaRPr>
          </a:p>
        </p:txBody>
      </p:sp>
    </p:spTree>
    <p:extLst>
      <p:ext uri="{BB962C8B-B14F-4D97-AF65-F5344CB8AC3E}">
        <p14:creationId xmlns:p14="http://schemas.microsoft.com/office/powerpoint/2010/main" val="29082589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ea typeface="ＭＳ Ｐゴシック" pitchFamily="34" charset="-128"/>
            </a:endParaRP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61821" indent="-293008" eaLnBrk="0" hangingPunct="0">
              <a:defRPr>
                <a:solidFill>
                  <a:schemeClr val="tx1"/>
                </a:solidFill>
                <a:latin typeface="Arial" charset="0"/>
                <a:ea typeface="ＭＳ Ｐゴシック" pitchFamily="34" charset="-128"/>
              </a:defRPr>
            </a:lvl2pPr>
            <a:lvl3pPr marL="1172032" indent="-234406" eaLnBrk="0" hangingPunct="0">
              <a:defRPr>
                <a:solidFill>
                  <a:schemeClr val="tx1"/>
                </a:solidFill>
                <a:latin typeface="Arial" charset="0"/>
                <a:ea typeface="ＭＳ Ｐゴシック" pitchFamily="34" charset="-128"/>
              </a:defRPr>
            </a:lvl3pPr>
            <a:lvl4pPr marL="1640845" indent="-234406" eaLnBrk="0" hangingPunct="0">
              <a:defRPr>
                <a:solidFill>
                  <a:schemeClr val="tx1"/>
                </a:solidFill>
                <a:latin typeface="Arial" charset="0"/>
                <a:ea typeface="ＭＳ Ｐゴシック" pitchFamily="34" charset="-128"/>
              </a:defRPr>
            </a:lvl4pPr>
            <a:lvl5pPr marL="2109658" indent="-234406" eaLnBrk="0" hangingPunct="0">
              <a:defRPr>
                <a:solidFill>
                  <a:schemeClr val="tx1"/>
                </a:solidFill>
                <a:latin typeface="Arial" charset="0"/>
                <a:ea typeface="ＭＳ Ｐゴシック" pitchFamily="34" charset="-128"/>
              </a:defRPr>
            </a:lvl5pPr>
            <a:lvl6pPr marL="2578471" indent="-234406" eaLnBrk="0" fontAlgn="base" hangingPunct="0">
              <a:spcBef>
                <a:spcPct val="0"/>
              </a:spcBef>
              <a:spcAft>
                <a:spcPct val="0"/>
              </a:spcAft>
              <a:defRPr>
                <a:solidFill>
                  <a:schemeClr val="tx1"/>
                </a:solidFill>
                <a:latin typeface="Arial" charset="0"/>
                <a:ea typeface="ＭＳ Ｐゴシック" pitchFamily="34" charset="-128"/>
              </a:defRPr>
            </a:lvl6pPr>
            <a:lvl7pPr marL="3047284" indent="-234406" eaLnBrk="0" fontAlgn="base" hangingPunct="0">
              <a:spcBef>
                <a:spcPct val="0"/>
              </a:spcBef>
              <a:spcAft>
                <a:spcPct val="0"/>
              </a:spcAft>
              <a:defRPr>
                <a:solidFill>
                  <a:schemeClr val="tx1"/>
                </a:solidFill>
                <a:latin typeface="Arial" charset="0"/>
                <a:ea typeface="ＭＳ Ｐゴシック" pitchFamily="34" charset="-128"/>
              </a:defRPr>
            </a:lvl7pPr>
            <a:lvl8pPr marL="3516097" indent="-234406" eaLnBrk="0" fontAlgn="base" hangingPunct="0">
              <a:spcBef>
                <a:spcPct val="0"/>
              </a:spcBef>
              <a:spcAft>
                <a:spcPct val="0"/>
              </a:spcAft>
              <a:defRPr>
                <a:solidFill>
                  <a:schemeClr val="tx1"/>
                </a:solidFill>
                <a:latin typeface="Arial" charset="0"/>
                <a:ea typeface="ＭＳ Ｐゴシック" pitchFamily="34" charset="-128"/>
              </a:defRPr>
            </a:lvl8pPr>
            <a:lvl9pPr marL="3984909" indent="-234406"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D4C3B47-FD98-42D9-AED8-9A61E7C12F20}" type="slidenum">
              <a:rPr lang="en-US" smtClean="0">
                <a:solidFill>
                  <a:prstClr val="black"/>
                </a:solidFill>
                <a:latin typeface="Calibri" pitchFamily="34" charset="0"/>
              </a:rPr>
              <a:pPr eaLnBrk="1" hangingPunct="1"/>
              <a:t>84</a:t>
            </a:fld>
            <a:endParaRPr lang="en-US">
              <a:solidFill>
                <a:prstClr val="black"/>
              </a:solidFill>
              <a:latin typeface="Calibri" pitchFamily="34" charset="0"/>
            </a:endParaRPr>
          </a:p>
        </p:txBody>
      </p:sp>
    </p:spTree>
    <p:extLst>
      <p:ext uri="{BB962C8B-B14F-4D97-AF65-F5344CB8AC3E}">
        <p14:creationId xmlns:p14="http://schemas.microsoft.com/office/powerpoint/2010/main" val="5736004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ea typeface="ＭＳ Ｐゴシック" pitchFamily="34" charset="-128"/>
            </a:endParaRP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61821" indent="-293008" eaLnBrk="0" hangingPunct="0">
              <a:defRPr>
                <a:solidFill>
                  <a:schemeClr val="tx1"/>
                </a:solidFill>
                <a:latin typeface="Arial" charset="0"/>
                <a:ea typeface="ＭＳ Ｐゴシック" pitchFamily="34" charset="-128"/>
              </a:defRPr>
            </a:lvl2pPr>
            <a:lvl3pPr marL="1172032" indent="-234406" eaLnBrk="0" hangingPunct="0">
              <a:defRPr>
                <a:solidFill>
                  <a:schemeClr val="tx1"/>
                </a:solidFill>
                <a:latin typeface="Arial" charset="0"/>
                <a:ea typeface="ＭＳ Ｐゴシック" pitchFamily="34" charset="-128"/>
              </a:defRPr>
            </a:lvl3pPr>
            <a:lvl4pPr marL="1640845" indent="-234406" eaLnBrk="0" hangingPunct="0">
              <a:defRPr>
                <a:solidFill>
                  <a:schemeClr val="tx1"/>
                </a:solidFill>
                <a:latin typeface="Arial" charset="0"/>
                <a:ea typeface="ＭＳ Ｐゴシック" pitchFamily="34" charset="-128"/>
              </a:defRPr>
            </a:lvl4pPr>
            <a:lvl5pPr marL="2109658" indent="-234406" eaLnBrk="0" hangingPunct="0">
              <a:defRPr>
                <a:solidFill>
                  <a:schemeClr val="tx1"/>
                </a:solidFill>
                <a:latin typeface="Arial" charset="0"/>
                <a:ea typeface="ＭＳ Ｐゴシック" pitchFamily="34" charset="-128"/>
              </a:defRPr>
            </a:lvl5pPr>
            <a:lvl6pPr marL="2578471" indent="-234406" eaLnBrk="0" fontAlgn="base" hangingPunct="0">
              <a:spcBef>
                <a:spcPct val="0"/>
              </a:spcBef>
              <a:spcAft>
                <a:spcPct val="0"/>
              </a:spcAft>
              <a:defRPr>
                <a:solidFill>
                  <a:schemeClr val="tx1"/>
                </a:solidFill>
                <a:latin typeface="Arial" charset="0"/>
                <a:ea typeface="ＭＳ Ｐゴシック" pitchFamily="34" charset="-128"/>
              </a:defRPr>
            </a:lvl6pPr>
            <a:lvl7pPr marL="3047284" indent="-234406" eaLnBrk="0" fontAlgn="base" hangingPunct="0">
              <a:spcBef>
                <a:spcPct val="0"/>
              </a:spcBef>
              <a:spcAft>
                <a:spcPct val="0"/>
              </a:spcAft>
              <a:defRPr>
                <a:solidFill>
                  <a:schemeClr val="tx1"/>
                </a:solidFill>
                <a:latin typeface="Arial" charset="0"/>
                <a:ea typeface="ＭＳ Ｐゴシック" pitchFamily="34" charset="-128"/>
              </a:defRPr>
            </a:lvl7pPr>
            <a:lvl8pPr marL="3516097" indent="-234406" eaLnBrk="0" fontAlgn="base" hangingPunct="0">
              <a:spcBef>
                <a:spcPct val="0"/>
              </a:spcBef>
              <a:spcAft>
                <a:spcPct val="0"/>
              </a:spcAft>
              <a:defRPr>
                <a:solidFill>
                  <a:schemeClr val="tx1"/>
                </a:solidFill>
                <a:latin typeface="Arial" charset="0"/>
                <a:ea typeface="ＭＳ Ｐゴシック" pitchFamily="34" charset="-128"/>
              </a:defRPr>
            </a:lvl8pPr>
            <a:lvl9pPr marL="3984909" indent="-234406"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D4C3B47-FD98-42D9-AED8-9A61E7C12F20}" type="slidenum">
              <a:rPr lang="en-US" smtClean="0">
                <a:solidFill>
                  <a:prstClr val="black"/>
                </a:solidFill>
                <a:latin typeface="Calibri" pitchFamily="34" charset="0"/>
              </a:rPr>
              <a:pPr eaLnBrk="1" hangingPunct="1"/>
              <a:t>85</a:t>
            </a:fld>
            <a:endParaRPr lang="en-US">
              <a:solidFill>
                <a:prstClr val="black"/>
              </a:solidFill>
              <a:latin typeface="Calibri" pitchFamily="34" charset="0"/>
            </a:endParaRPr>
          </a:p>
        </p:txBody>
      </p:sp>
    </p:spTree>
    <p:extLst>
      <p:ext uri="{BB962C8B-B14F-4D97-AF65-F5344CB8AC3E}">
        <p14:creationId xmlns:p14="http://schemas.microsoft.com/office/powerpoint/2010/main" val="36565640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lide Image Placeholder 1"/>
          <p:cNvSpPr>
            <a:spLocks noGrp="1" noRot="1" noChangeAspect="1" noTextEdit="1"/>
          </p:cNvSpPr>
          <p:nvPr>
            <p:ph type="sldImg"/>
          </p:nvPr>
        </p:nvSpPr>
        <p:spPr>
          <a:xfrm>
            <a:off x="471488" y="727075"/>
            <a:ext cx="6375400" cy="3586163"/>
          </a:xfrm>
          <a:ln/>
        </p:spPr>
      </p:sp>
      <p:sp>
        <p:nvSpPr>
          <p:cNvPr id="338947" name="Notes Placeholder 2"/>
          <p:cNvSpPr>
            <a:spLocks noGrp="1"/>
          </p:cNvSpPr>
          <p:nvPr>
            <p:ph type="body" idx="1"/>
          </p:nvPr>
        </p:nvSpPr>
        <p:spPr>
          <a:xfrm>
            <a:off x="973138" y="4560888"/>
            <a:ext cx="53689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7976" tIns="48128" rIns="97976" bIns="48128"/>
          <a:lstStyle/>
          <a:p>
            <a:pPr>
              <a:spcBef>
                <a:spcPct val="0"/>
              </a:spcBef>
            </a:pPr>
            <a:endParaRPr lang="en-US" altLang="en-US">
              <a:latin typeface="Calibri" charset="0"/>
              <a:ea typeface="MS PGothic" charset="-128"/>
            </a:endParaRPr>
          </a:p>
        </p:txBody>
      </p:sp>
    </p:spTree>
    <p:extLst>
      <p:ext uri="{BB962C8B-B14F-4D97-AF65-F5344CB8AC3E}">
        <p14:creationId xmlns:p14="http://schemas.microsoft.com/office/powerpoint/2010/main" val="36344983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290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1821" indent="-293008">
              <a:defRPr>
                <a:solidFill>
                  <a:schemeClr val="tx1"/>
                </a:solidFill>
                <a:latin typeface="Calibri" pitchFamily="34" charset="0"/>
              </a:defRPr>
            </a:lvl2pPr>
            <a:lvl3pPr marL="1172032" indent="-234406">
              <a:defRPr>
                <a:solidFill>
                  <a:schemeClr val="tx1"/>
                </a:solidFill>
                <a:latin typeface="Calibri" pitchFamily="34" charset="0"/>
              </a:defRPr>
            </a:lvl3pPr>
            <a:lvl4pPr marL="1640845" indent="-234406">
              <a:defRPr>
                <a:solidFill>
                  <a:schemeClr val="tx1"/>
                </a:solidFill>
                <a:latin typeface="Calibri" pitchFamily="34" charset="0"/>
              </a:defRPr>
            </a:lvl4pPr>
            <a:lvl5pPr marL="2109658" indent="-234406">
              <a:defRPr>
                <a:solidFill>
                  <a:schemeClr val="tx1"/>
                </a:solidFill>
                <a:latin typeface="Calibri" pitchFamily="34" charset="0"/>
              </a:defRPr>
            </a:lvl5pPr>
            <a:lvl6pPr marL="2578471" indent="-234406" fontAlgn="base">
              <a:spcBef>
                <a:spcPct val="0"/>
              </a:spcBef>
              <a:spcAft>
                <a:spcPct val="0"/>
              </a:spcAft>
              <a:defRPr>
                <a:solidFill>
                  <a:schemeClr val="tx1"/>
                </a:solidFill>
                <a:latin typeface="Calibri" pitchFamily="34" charset="0"/>
              </a:defRPr>
            </a:lvl6pPr>
            <a:lvl7pPr marL="3047284" indent="-234406" fontAlgn="base">
              <a:spcBef>
                <a:spcPct val="0"/>
              </a:spcBef>
              <a:spcAft>
                <a:spcPct val="0"/>
              </a:spcAft>
              <a:defRPr>
                <a:solidFill>
                  <a:schemeClr val="tx1"/>
                </a:solidFill>
                <a:latin typeface="Calibri" pitchFamily="34" charset="0"/>
              </a:defRPr>
            </a:lvl7pPr>
            <a:lvl8pPr marL="3516097" indent="-234406" fontAlgn="base">
              <a:spcBef>
                <a:spcPct val="0"/>
              </a:spcBef>
              <a:spcAft>
                <a:spcPct val="0"/>
              </a:spcAft>
              <a:defRPr>
                <a:solidFill>
                  <a:schemeClr val="tx1"/>
                </a:solidFill>
                <a:latin typeface="Calibri" pitchFamily="34" charset="0"/>
              </a:defRPr>
            </a:lvl8pPr>
            <a:lvl9pPr marL="3984909" indent="-234406" fontAlgn="base">
              <a:spcBef>
                <a:spcPct val="0"/>
              </a:spcBef>
              <a:spcAft>
                <a:spcPct val="0"/>
              </a:spcAft>
              <a:defRPr>
                <a:solidFill>
                  <a:schemeClr val="tx1"/>
                </a:solidFill>
                <a:latin typeface="Calibri" pitchFamily="34" charset="0"/>
              </a:defRPr>
            </a:lvl9pPr>
          </a:lstStyle>
          <a:p>
            <a:pPr>
              <a:defRPr/>
            </a:pPr>
            <a:fld id="{3629A501-26CA-478F-B831-AF3B2BBCA52E}" type="slidenum">
              <a:rPr lang="en-US" smtClean="0">
                <a:solidFill>
                  <a:srgbClr val="000000"/>
                </a:solidFill>
              </a:rPr>
              <a:pPr>
                <a:defRPr/>
              </a:pPr>
              <a:t>88</a:t>
            </a:fld>
            <a:endParaRPr lang="en-US">
              <a:solidFill>
                <a:srgbClr val="000000"/>
              </a:solidFill>
            </a:endParaRPr>
          </a:p>
        </p:txBody>
      </p:sp>
      <p:sp>
        <p:nvSpPr>
          <p:cNvPr id="2" name="Footer Placeholder 1"/>
          <p:cNvSpPr>
            <a:spLocks noGrp="1"/>
          </p:cNvSpPr>
          <p:nvPr>
            <p:ph type="ftr" sz="quarter" idx="10"/>
          </p:nvPr>
        </p:nvSpPr>
        <p:spPr/>
        <p:txBody>
          <a:bodyPr/>
          <a:lstStyle/>
          <a:p>
            <a:r>
              <a:rPr lang="en-US">
                <a:solidFill>
                  <a:prstClr val="black"/>
                </a:solidFill>
              </a:rPr>
              <a:t>Lane and Oakes 2013</a:t>
            </a:r>
          </a:p>
        </p:txBody>
      </p:sp>
    </p:spTree>
    <p:extLst>
      <p:ext uri="{BB962C8B-B14F-4D97-AF65-F5344CB8AC3E}">
        <p14:creationId xmlns:p14="http://schemas.microsoft.com/office/powerpoint/2010/main" val="28464444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23F127-1D0D-6247-80F8-8470AD18E0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57804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F8F4C2-8D1B-4152-9155-7910E1606850}" type="slidenum">
              <a:rPr lang="en-US" smtClean="0"/>
              <a:t>95</a:t>
            </a:fld>
            <a:endParaRPr lang="en-US"/>
          </a:p>
        </p:txBody>
      </p:sp>
    </p:spTree>
    <p:extLst>
      <p:ext uri="{BB962C8B-B14F-4D97-AF65-F5344CB8AC3E}">
        <p14:creationId xmlns:p14="http://schemas.microsoft.com/office/powerpoint/2010/main" val="1453824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A97D0D-5178-4F57-BFD7-EC7A657727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40413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131652-EFA5-43B9-8A91-8C89FC3BF3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14119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2CA205-88A7-43FC-A6E6-8F54A7AB39DB}" type="slidenum">
              <a:rPr lang="en-US" smtClean="0">
                <a:solidFill>
                  <a:prstClr val="black"/>
                </a:solidFill>
              </a:rPr>
              <a:pPr/>
              <a:t>97</a:t>
            </a:fld>
            <a:endParaRPr lang="en-US">
              <a:solidFill>
                <a:prstClr val="black"/>
              </a:solidFill>
            </a:endParaRPr>
          </a:p>
        </p:txBody>
      </p:sp>
    </p:spTree>
    <p:extLst>
      <p:ext uri="{BB962C8B-B14F-4D97-AF65-F5344CB8AC3E}">
        <p14:creationId xmlns:p14="http://schemas.microsoft.com/office/powerpoint/2010/main" val="33688907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301049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5887">
              <a:defRPr/>
            </a:pPr>
            <a:fld id="{D5F421B6-B46F-4440-B41D-82D0FEFAF04D}" type="slidenum">
              <a:rPr lang="en-US" sz="1300">
                <a:solidFill>
                  <a:prstClr val="black"/>
                </a:solidFill>
                <a:latin typeface="Calibri" panose="020F0502020204030204"/>
              </a:rPr>
              <a:pPr defTabSz="465887">
                <a:defRPr/>
              </a:pPr>
              <a:t>99</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1796912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E9D5D3-2E19-48D7-A2AA-A8BA04DCF754}" type="slidenum">
              <a:rPr lang="en-US" smtClean="0"/>
              <a:t>15</a:t>
            </a:fld>
            <a:endParaRPr lang="en-US"/>
          </a:p>
        </p:txBody>
      </p:sp>
    </p:spTree>
    <p:extLst>
      <p:ext uri="{BB962C8B-B14F-4D97-AF65-F5344CB8AC3E}">
        <p14:creationId xmlns:p14="http://schemas.microsoft.com/office/powerpoint/2010/main" val="2922055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23F127-1D0D-6247-80F8-8470AD18E0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5047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E9D5D3-2E19-48D7-A2AA-A8BA04DCF7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51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Calibri" charset="0"/>
              <a:ea typeface="MS PGothic" charset="-128"/>
            </a:endParaRPr>
          </a:p>
        </p:txBody>
      </p:sp>
    </p:spTree>
    <p:extLst>
      <p:ext uri="{BB962C8B-B14F-4D97-AF65-F5344CB8AC3E}">
        <p14:creationId xmlns:p14="http://schemas.microsoft.com/office/powerpoint/2010/main" val="2300740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906B5A-F248-4786-8BC0-11E6BBE87E45}" type="slidenum">
              <a:rPr lang="en-US" altLang="en-US">
                <a:solidFill>
                  <a:prstClr val="black"/>
                </a:solidFill>
              </a:rPr>
              <a:pPr/>
              <a:t>37</a:t>
            </a:fld>
            <a:endParaRPr lang="en-US" altLang="en-US">
              <a:solidFill>
                <a:prstClr val="black"/>
              </a:solidFill>
            </a:endParaRPr>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32903" indent="-232903">
              <a:lnSpc>
                <a:spcPct val="80000"/>
              </a:lnSpc>
            </a:pPr>
            <a:r>
              <a:rPr lang="en-US" altLang="en-US" sz="1000" b="0" u="none" dirty="0"/>
              <a:t>5-min timer</a:t>
            </a:r>
          </a:p>
        </p:txBody>
      </p:sp>
    </p:spTree>
    <p:extLst>
      <p:ext uri="{BB962C8B-B14F-4D97-AF65-F5344CB8AC3E}">
        <p14:creationId xmlns:p14="http://schemas.microsoft.com/office/powerpoint/2010/main" val="2712238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a:ln/>
        </p:spPr>
      </p:sp>
      <p:sp>
        <p:nvSpPr>
          <p:cNvPr id="206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06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anose="020B0600070205080204" pitchFamily="34" charset="-128"/>
              </a:defRPr>
            </a:lvl1pPr>
            <a:lvl2pPr marL="788988" indent="-302497">
              <a:defRPr>
                <a:solidFill>
                  <a:schemeClr val="tx1"/>
                </a:solidFill>
                <a:latin typeface="Verdana" panose="020B0604030504040204" pitchFamily="34" charset="0"/>
                <a:ea typeface="MS PGothic" panose="020B0600070205080204" pitchFamily="34" charset="-128"/>
              </a:defRPr>
            </a:lvl2pPr>
            <a:lvl3pPr marL="1216226" indent="-241686">
              <a:defRPr>
                <a:solidFill>
                  <a:schemeClr val="tx1"/>
                </a:solidFill>
                <a:latin typeface="Verdana" panose="020B0604030504040204" pitchFamily="34" charset="0"/>
                <a:ea typeface="MS PGothic" panose="020B0600070205080204" pitchFamily="34" charset="-128"/>
              </a:defRPr>
            </a:lvl3pPr>
            <a:lvl4pPr marL="1701158" indent="-241686">
              <a:defRPr>
                <a:solidFill>
                  <a:schemeClr val="tx1"/>
                </a:solidFill>
                <a:latin typeface="Verdana" panose="020B0604030504040204" pitchFamily="34" charset="0"/>
                <a:ea typeface="MS PGothic" panose="020B0600070205080204" pitchFamily="34" charset="-128"/>
              </a:defRPr>
            </a:lvl4pPr>
            <a:lvl5pPr marL="2189208" indent="-241686">
              <a:defRPr>
                <a:solidFill>
                  <a:schemeClr val="tx1"/>
                </a:solidFill>
                <a:latin typeface="Verdana" panose="020B0604030504040204" pitchFamily="34" charset="0"/>
                <a:ea typeface="MS PGothic" panose="020B0600070205080204" pitchFamily="34" charset="-128"/>
              </a:defRPr>
            </a:lvl5pPr>
            <a:lvl6pPr marL="2638277" indent="-241686"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3087345" indent="-241686"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536413" indent="-241686"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985481" indent="-241686"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r" defTabSz="931774" rtl="0" eaLnBrk="0" fontAlgn="base" latinLnBrk="0" hangingPunct="0">
              <a:lnSpc>
                <a:spcPct val="100000"/>
              </a:lnSpc>
              <a:spcBef>
                <a:spcPct val="0"/>
              </a:spcBef>
              <a:spcAft>
                <a:spcPct val="0"/>
              </a:spcAft>
              <a:buClrTx/>
              <a:buSzTx/>
              <a:buFontTx/>
              <a:buNone/>
              <a:tabLst/>
              <a:defRPr/>
            </a:pPr>
            <a:fld id="{F49A5D4A-B2C1-46C5-85BB-8AE60451357C}" type="slidenum">
              <a:rPr kumimoji="0" lang="en-US" altLang="en-US" sz="1300" b="0" i="0" u="none" strike="noStrike" kern="1200" cap="none" spc="0" normalizeH="0" baseline="0" noProof="0">
                <a:ln>
                  <a:noFill/>
                </a:ln>
                <a:solidFill>
                  <a:srgbClr val="000000"/>
                </a:solidFill>
                <a:effectLst/>
                <a:uLnTx/>
                <a:uFillTx/>
                <a:latin typeface="Verdana" panose="020B0604030504040204" pitchFamily="34" charset="0"/>
                <a:ea typeface="MS PGothic" panose="020B0600070205080204" pitchFamily="34" charset="-128"/>
                <a:cs typeface="+mn-cs"/>
              </a:rPr>
              <a:pPr marL="0" marR="0" lvl="0" indent="0" algn="r" defTabSz="931774" rtl="0" eaLnBrk="0" fontAlgn="base" latinLnBrk="0" hangingPunct="0">
                <a:lnSpc>
                  <a:spcPct val="100000"/>
                </a:lnSpc>
                <a:spcBef>
                  <a:spcPct val="0"/>
                </a:spcBef>
                <a:spcAft>
                  <a:spcPct val="0"/>
                </a:spcAft>
                <a:buClrTx/>
                <a:buSzTx/>
                <a:buFontTx/>
                <a:buNone/>
                <a:tabLst/>
                <a:defRPr/>
              </a:pPr>
              <a:t>42</a:t>
            </a:fld>
            <a:endParaRPr kumimoji="0" lang="en-US" altLang="en-US" sz="1300" b="0" i="0" u="none" strike="noStrike" kern="1200" cap="none" spc="0" normalizeH="0" baseline="0" noProof="0">
              <a:ln>
                <a:noFill/>
              </a:ln>
              <a:solidFill>
                <a:srgbClr val="000000"/>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2052489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Master" Target="../slideMasters/slideMaster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Layouts/_rels/slideLayout5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Master" Target="../slideMasters/slideMaster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18" Type="http://schemas.openxmlformats.org/officeDocument/2006/relationships/diagramLayout" Target="../diagrams/layout5.xml"/><Relationship Id="rId26" Type="http://schemas.microsoft.com/office/2007/relationships/diagramDrawing" Target="../diagrams/drawing6.xml"/><Relationship Id="rId3" Type="http://schemas.openxmlformats.org/officeDocument/2006/relationships/diagramLayout" Target="../diagrams/layout2.xml"/><Relationship Id="rId21" Type="http://schemas.microsoft.com/office/2007/relationships/diagramDrawing" Target="../diagrams/drawing5.xml"/><Relationship Id="rId7" Type="http://schemas.openxmlformats.org/officeDocument/2006/relationships/diagramData" Target="../diagrams/data3.xml"/><Relationship Id="rId12" Type="http://schemas.openxmlformats.org/officeDocument/2006/relationships/diagramData" Target="../diagrams/data4.xml"/><Relationship Id="rId17" Type="http://schemas.openxmlformats.org/officeDocument/2006/relationships/diagramData" Target="../diagrams/data5.xml"/><Relationship Id="rId25" Type="http://schemas.openxmlformats.org/officeDocument/2006/relationships/diagramColors" Target="../diagrams/colors6.xml"/><Relationship Id="rId2" Type="http://schemas.openxmlformats.org/officeDocument/2006/relationships/diagramData" Target="../diagrams/data2.xml"/><Relationship Id="rId16" Type="http://schemas.microsoft.com/office/2007/relationships/diagramDrawing" Target="../diagrams/drawing4.xml"/><Relationship Id="rId20" Type="http://schemas.openxmlformats.org/officeDocument/2006/relationships/diagramColors" Target="../diagrams/colors5.xml"/><Relationship Id="rId29" Type="http://schemas.openxmlformats.org/officeDocument/2006/relationships/diagramQuickStyle" Target="../diagrams/quickStyle7.xml"/><Relationship Id="rId1" Type="http://schemas.openxmlformats.org/officeDocument/2006/relationships/slideMaster" Target="../slideMasters/slideMaster1.xml"/><Relationship Id="rId6" Type="http://schemas.microsoft.com/office/2007/relationships/diagramDrawing" Target="../diagrams/drawing2.xml"/><Relationship Id="rId11" Type="http://schemas.microsoft.com/office/2007/relationships/diagramDrawing" Target="../diagrams/drawing3.xml"/><Relationship Id="rId24" Type="http://schemas.openxmlformats.org/officeDocument/2006/relationships/diagramQuickStyle" Target="../diagrams/quickStyle6.xml"/><Relationship Id="rId5" Type="http://schemas.openxmlformats.org/officeDocument/2006/relationships/diagramColors" Target="../diagrams/colors2.xml"/><Relationship Id="rId15" Type="http://schemas.openxmlformats.org/officeDocument/2006/relationships/diagramColors" Target="../diagrams/colors4.xml"/><Relationship Id="rId23" Type="http://schemas.openxmlformats.org/officeDocument/2006/relationships/diagramLayout" Target="../diagrams/layout6.xml"/><Relationship Id="rId28" Type="http://schemas.openxmlformats.org/officeDocument/2006/relationships/diagramLayout" Target="../diagrams/layout7.xml"/><Relationship Id="rId10" Type="http://schemas.openxmlformats.org/officeDocument/2006/relationships/diagramColors" Target="../diagrams/colors3.xml"/><Relationship Id="rId19" Type="http://schemas.openxmlformats.org/officeDocument/2006/relationships/diagramQuickStyle" Target="../diagrams/quickStyle5.xml"/><Relationship Id="rId31" Type="http://schemas.microsoft.com/office/2007/relationships/diagramDrawing" Target="../diagrams/drawing7.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 Id="rId22" Type="http://schemas.openxmlformats.org/officeDocument/2006/relationships/diagramData" Target="../diagrams/data6.xml"/><Relationship Id="rId27" Type="http://schemas.openxmlformats.org/officeDocument/2006/relationships/diagramData" Target="../diagrams/data7.xml"/><Relationship Id="rId30" Type="http://schemas.openxmlformats.org/officeDocument/2006/relationships/diagramColors" Target="../diagrams/colors7.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3.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Master" Target="../slideMasters/slideMaster3.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Ci3T_Model">
    <p:spTree>
      <p:nvGrpSpPr>
        <p:cNvPr id="1" name=""/>
        <p:cNvGrpSpPr/>
        <p:nvPr/>
      </p:nvGrpSpPr>
      <p:grpSpPr>
        <a:xfrm>
          <a:off x="0" y="0"/>
          <a:ext cx="0" cy="0"/>
          <a:chOff x="0" y="0"/>
          <a:chExt cx="0" cy="0"/>
        </a:xfrm>
      </p:grpSpPr>
      <p:sp>
        <p:nvSpPr>
          <p:cNvPr id="19" name="Green Triangle"/>
          <p:cNvSpPr/>
          <p:nvPr userDrawn="1"/>
        </p:nvSpPr>
        <p:spPr>
          <a:xfrm>
            <a:off x="564444" y="3132668"/>
            <a:ext cx="11063112"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b="1">
              <a:solidFill>
                <a:prstClr val="white"/>
              </a:solidFill>
            </a:endParaRPr>
          </a:p>
        </p:txBody>
      </p:sp>
      <p:sp>
        <p:nvSpPr>
          <p:cNvPr id="20" name="Yellow Triangle"/>
          <p:cNvSpPr/>
          <p:nvPr userDrawn="1"/>
        </p:nvSpPr>
        <p:spPr>
          <a:xfrm>
            <a:off x="4088142" y="1846280"/>
            <a:ext cx="4011692"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
        <p:nvSpPr>
          <p:cNvPr id="21" name="Red Triangle"/>
          <p:cNvSpPr/>
          <p:nvPr userDrawn="1"/>
        </p:nvSpPr>
        <p:spPr>
          <a:xfrm>
            <a:off x="5327462" y="1059255"/>
            <a:ext cx="1512935"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cxnSp>
        <p:nvCxnSpPr>
          <p:cNvPr id="22" name="Straight Connector 21"/>
          <p:cNvCxnSpPr/>
          <p:nvPr userDrawn="1"/>
        </p:nvCxnSpPr>
        <p:spPr>
          <a:xfrm>
            <a:off x="1444541" y="5947646"/>
            <a:ext cx="932688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4487923"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7683704"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5" name="Domains"/>
          <p:cNvSpPr txBox="1"/>
          <p:nvPr userDrawn="1"/>
        </p:nvSpPr>
        <p:spPr>
          <a:xfrm>
            <a:off x="564444" y="6096001"/>
            <a:ext cx="11063112" cy="678391"/>
          </a:xfrm>
          <a:prstGeom prst="rect">
            <a:avLst/>
          </a:prstGeom>
          <a:noFill/>
          <a:ln>
            <a:noFill/>
          </a:ln>
        </p:spPr>
        <p:txBody>
          <a:bodyPr wrap="square">
            <a:spAutoFit/>
          </a:bodyPr>
          <a:lstStyle/>
          <a:p>
            <a:pPr defTabSz="457200">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cs typeface="Arial" charset="0"/>
              </a:rPr>
              <a:t>	Academic	</a:t>
            </a:r>
            <a:r>
              <a:rPr lang="en-US" sz="1200" b="1">
                <a:solidFill>
                  <a:prstClr val="white"/>
                </a:solidFill>
                <a:effectLst>
                  <a:outerShdw blurRad="38100" dist="38100" dir="2700000" algn="tl">
                    <a:srgbClr val="000000">
                      <a:alpha val="43137"/>
                    </a:srgbClr>
                  </a:outerShdw>
                </a:effectLst>
                <a:cs typeface="Arial" charset="0"/>
              </a:rPr>
              <a:t>◇</a:t>
            </a:r>
            <a:r>
              <a:rPr lang="en-US" sz="2400" b="1">
                <a:solidFill>
                  <a:prstClr val="white"/>
                </a:solidFill>
                <a:effectLst>
                  <a:outerShdw blurRad="38100" dist="38100" dir="2700000" algn="tl">
                    <a:srgbClr val="000000">
                      <a:alpha val="43137"/>
                    </a:srgbClr>
                  </a:outerShdw>
                </a:effectLst>
                <a:cs typeface="Arial" charset="0"/>
              </a:rPr>
              <a:t>	Behavioral	</a:t>
            </a:r>
            <a:r>
              <a:rPr lang="en-US" sz="1200" b="1">
                <a:solidFill>
                  <a:prstClr val="white"/>
                </a:solidFill>
                <a:effectLst>
                  <a:outerShdw blurRad="38100" dist="38100" dir="2700000" algn="tl">
                    <a:srgbClr val="000000">
                      <a:alpha val="43137"/>
                    </a:srgbClr>
                  </a:outerShdw>
                </a:effectLst>
                <a:cs typeface="Arial" charset="0"/>
              </a:rPr>
              <a:t>◇</a:t>
            </a:r>
            <a:r>
              <a:rPr lang="en-US" sz="2400" b="1">
                <a:solidFill>
                  <a:prstClr val="white"/>
                </a:solidFill>
                <a:effectLst>
                  <a:outerShdw blurRad="38100" dist="38100" dir="2700000" algn="tl">
                    <a:srgbClr val="000000">
                      <a:alpha val="43137"/>
                    </a:srgbClr>
                  </a:outerShdw>
                </a:effectLst>
                <a:cs typeface="Arial" charset="0"/>
              </a:rPr>
              <a:t>	Social</a:t>
            </a:r>
          </a:p>
          <a:p>
            <a:pPr defTabSz="457200">
              <a:lnSpc>
                <a:spcPct val="75000"/>
              </a:lnSpc>
              <a:tabLst>
                <a:tab pos="1541463" algn="ctr"/>
                <a:tab pos="4056063" algn="ctr"/>
                <a:tab pos="6570663" algn="ctr"/>
              </a:tabLst>
              <a:defRPr/>
            </a:pPr>
            <a:r>
              <a:rPr lang="en-US" sz="1800">
                <a:solidFill>
                  <a:prstClr val="black">
                    <a:lumMod val="85000"/>
                    <a:lumOff val="15000"/>
                  </a:prstClr>
                </a:solidFill>
                <a:cs typeface="Arial" charset="0"/>
              </a:rPr>
              <a:t>	Validated Curricula	PBIS Framework	Validated Curricula</a:t>
            </a:r>
          </a:p>
        </p:txBody>
      </p:sp>
      <p:sp>
        <p:nvSpPr>
          <p:cNvPr id="26" name="Goal 3"/>
          <p:cNvSpPr/>
          <p:nvPr userDrawn="1"/>
        </p:nvSpPr>
        <p:spPr>
          <a:xfrm flipH="1">
            <a:off x="7520763" y="805649"/>
            <a:ext cx="4647095"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defTabSz="457200" fontAlgn="base">
              <a:spcBef>
                <a:spcPct val="0"/>
              </a:spcBef>
              <a:spcAft>
                <a:spcPct val="0"/>
              </a:spcAft>
            </a:pPr>
            <a:r>
              <a:rPr lang="en-US" sz="1800" b="1" u="sng">
                <a:solidFill>
                  <a:srgbClr val="E7E6E6"/>
                </a:solidFill>
              </a:rPr>
              <a:t>Goal: Reduce Harm</a:t>
            </a:r>
          </a:p>
          <a:p>
            <a:pPr defTabSz="457200" fontAlgn="base">
              <a:spcBef>
                <a:spcPct val="0"/>
              </a:spcBef>
              <a:spcAft>
                <a:spcPct val="0"/>
              </a:spcAft>
            </a:pPr>
            <a:r>
              <a:rPr lang="en-US" sz="1800" b="1">
                <a:solidFill>
                  <a:prstClr val="white"/>
                </a:solidFill>
              </a:rPr>
              <a:t>Specialized individual systems</a:t>
            </a:r>
            <a:br>
              <a:rPr lang="en-US" sz="1800" b="1">
                <a:solidFill>
                  <a:prstClr val="white"/>
                </a:solidFill>
              </a:rPr>
            </a:br>
            <a:r>
              <a:rPr lang="en-US" sz="1800" b="1">
                <a:solidFill>
                  <a:prstClr val="white"/>
                </a:solidFill>
              </a:rPr>
              <a:t>       for students with high risk</a:t>
            </a:r>
          </a:p>
        </p:txBody>
      </p:sp>
      <p:sp>
        <p:nvSpPr>
          <p:cNvPr id="27" name="Goal 2"/>
          <p:cNvSpPr/>
          <p:nvPr userDrawn="1"/>
        </p:nvSpPr>
        <p:spPr>
          <a:xfrm rot="10800000" flipH="1" flipV="1">
            <a:off x="18167" y="1858317"/>
            <a:ext cx="4096512"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rtlCol="0" anchor="ctr"/>
          <a:lstStyle/>
          <a:p>
            <a:pPr defTabSz="457200" fontAlgn="base">
              <a:spcBef>
                <a:spcPct val="0"/>
              </a:spcBef>
              <a:spcAft>
                <a:spcPct val="0"/>
              </a:spcAft>
            </a:pPr>
            <a:r>
              <a:rPr lang="en-US" sz="1800" b="1" u="sng">
                <a:solidFill>
                  <a:srgbClr val="E7E6E6"/>
                </a:solidFill>
                <a:cs typeface="Arial" charset="0"/>
              </a:rPr>
              <a:t>Goal: Reverse Harm</a:t>
            </a:r>
          </a:p>
          <a:p>
            <a:pPr defTabSz="457200" fontAlgn="base">
              <a:spcBef>
                <a:spcPct val="0"/>
              </a:spcBef>
              <a:spcAft>
                <a:spcPct val="0"/>
              </a:spcAft>
            </a:pPr>
            <a:r>
              <a:rPr lang="en-US" sz="1800" b="1">
                <a:solidFill>
                  <a:prstClr val="white"/>
                </a:solidFill>
                <a:cs typeface="Arial" charset="0"/>
              </a:rPr>
              <a:t>Specialized group systems </a:t>
            </a:r>
          </a:p>
          <a:p>
            <a:pPr defTabSz="457200" fontAlgn="base">
              <a:spcBef>
                <a:spcPct val="0"/>
              </a:spcBef>
              <a:spcAft>
                <a:spcPct val="0"/>
              </a:spcAft>
            </a:pPr>
            <a:r>
              <a:rPr lang="en-US" sz="1800" b="1">
                <a:solidFill>
                  <a:prstClr val="white"/>
                </a:solidFill>
                <a:cs typeface="Arial" charset="0"/>
              </a:rPr>
              <a:t>for students at risk</a:t>
            </a:r>
            <a:endParaRPr lang="en-US" sz="1800">
              <a:solidFill>
                <a:prstClr val="white"/>
              </a:solidFill>
            </a:endParaRPr>
          </a:p>
        </p:txBody>
      </p:sp>
      <p:sp>
        <p:nvSpPr>
          <p:cNvPr id="28" name="Goal 1"/>
          <p:cNvSpPr/>
          <p:nvPr userDrawn="1"/>
        </p:nvSpPr>
        <p:spPr>
          <a:xfrm flipH="1">
            <a:off x="7085536" y="3740744"/>
            <a:ext cx="5084064"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defTabSz="457200" fontAlgn="base">
              <a:spcBef>
                <a:spcPct val="0"/>
              </a:spcBef>
              <a:spcAft>
                <a:spcPct val="0"/>
              </a:spcAft>
            </a:pPr>
            <a:r>
              <a:rPr lang="en-US" sz="1800" b="1" u="sng">
                <a:solidFill>
                  <a:srgbClr val="E7E6E6"/>
                </a:solidFill>
              </a:rPr>
              <a:t>Goal: Prevent Harm</a:t>
            </a:r>
          </a:p>
          <a:p>
            <a:pPr defTabSz="457200" fontAlgn="base">
              <a:spcBef>
                <a:spcPct val="0"/>
              </a:spcBef>
              <a:spcAft>
                <a:spcPct val="0"/>
              </a:spcAft>
            </a:pPr>
            <a:r>
              <a:rPr lang="en-US" sz="1800" b="1">
                <a:solidFill>
                  <a:prstClr val="white"/>
                </a:solidFill>
              </a:rPr>
              <a:t>School/classroom-wide systems for all students, staff, &amp; settings</a:t>
            </a:r>
          </a:p>
        </p:txBody>
      </p:sp>
      <p:sp>
        <p:nvSpPr>
          <p:cNvPr id="29" name="Tier 3"/>
          <p:cNvSpPr txBox="1">
            <a:spLocks noChangeArrowheads="1"/>
          </p:cNvSpPr>
          <p:nvPr userDrawn="1"/>
        </p:nvSpPr>
        <p:spPr bwMode="auto">
          <a:xfrm>
            <a:off x="3513393" y="1126204"/>
            <a:ext cx="5080000" cy="812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alpha val="70000"/>
                    </a:prstClr>
                  </a:solidFill>
                </a:ln>
                <a:solidFill>
                  <a:prstClr val="black"/>
                </a:solidFill>
              </a:rPr>
              <a:t>Tier 3</a:t>
            </a:r>
          </a:p>
          <a:p>
            <a:pPr algn="ctr" defTabSz="457200" eaLnBrk="1" fontAlgn="base" hangingPunct="1">
              <a:lnSpc>
                <a:spcPct val="75000"/>
              </a:lnSpc>
              <a:spcBef>
                <a:spcPct val="0"/>
              </a:spcBef>
              <a:spcAft>
                <a:spcPct val="0"/>
              </a:spcAft>
            </a:pPr>
            <a:r>
              <a:rPr lang="en-US" sz="2400" b="1">
                <a:ln w="3175">
                  <a:solidFill>
                    <a:prstClr val="white">
                      <a:alpha val="70000"/>
                    </a:prstClr>
                  </a:solidFill>
                </a:ln>
                <a:solidFill>
                  <a:prstClr val="black"/>
                </a:solidFill>
              </a:rPr>
              <a:t>Tertiary Prevention  (</a:t>
            </a:r>
            <a:r>
              <a:rPr lang="en-US" sz="2400" b="1">
                <a:ln w="3175">
                  <a:solidFill>
                    <a:prstClr val="white">
                      <a:alpha val="70000"/>
                    </a:prstClr>
                  </a:solidFill>
                </a:ln>
                <a:solidFill>
                  <a:prstClr val="black"/>
                </a:solidFill>
                <a:cs typeface="Arial" panose="020B0604020202020204" pitchFamily="34" charset="0"/>
              </a:rPr>
              <a:t>≈5%</a:t>
            </a:r>
            <a:r>
              <a:rPr lang="en-US" sz="2400" b="1">
                <a:ln w="3175">
                  <a:solidFill>
                    <a:prstClr val="white">
                      <a:alpha val="70000"/>
                    </a:prstClr>
                  </a:solidFill>
                </a:ln>
                <a:solidFill>
                  <a:prstClr val="black"/>
                </a:solidFill>
              </a:rPr>
              <a:t>)</a:t>
            </a:r>
          </a:p>
        </p:txBody>
      </p:sp>
      <p:sp>
        <p:nvSpPr>
          <p:cNvPr id="30" name="Tier 2"/>
          <p:cNvSpPr txBox="1">
            <a:spLocks noChangeArrowheads="1"/>
          </p:cNvSpPr>
          <p:nvPr userDrawn="1"/>
        </p:nvSpPr>
        <p:spPr bwMode="auto">
          <a:xfrm>
            <a:off x="3302000" y="2301968"/>
            <a:ext cx="5588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solidFill>
                </a:ln>
                <a:solidFill>
                  <a:prstClr val="black"/>
                </a:solidFill>
              </a:rPr>
              <a:t>Tier 2</a:t>
            </a:r>
          </a:p>
          <a:p>
            <a:pPr algn="ctr" defTabSz="457200" eaLnBrk="1" fontAlgn="base" hangingPunct="1">
              <a:lnSpc>
                <a:spcPct val="85000"/>
              </a:lnSpc>
              <a:spcBef>
                <a:spcPct val="0"/>
              </a:spcBef>
              <a:spcAft>
                <a:spcPct val="0"/>
              </a:spcAft>
            </a:pPr>
            <a:r>
              <a:rPr lang="en-US" sz="2400" b="1">
                <a:ln w="3175">
                  <a:solidFill>
                    <a:prstClr val="white"/>
                  </a:solidFill>
                </a:ln>
                <a:solidFill>
                  <a:prstClr val="black"/>
                </a:solidFill>
              </a:rPr>
              <a:t>Secondary Prevention (</a:t>
            </a:r>
            <a:r>
              <a:rPr lang="en-US" sz="2400" b="1">
                <a:ln w="3175">
                  <a:solidFill>
                    <a:prstClr val="white"/>
                  </a:solidFill>
                </a:ln>
                <a:solidFill>
                  <a:prstClr val="black"/>
                </a:solidFill>
                <a:cs typeface="Arial" panose="020B0604020202020204" pitchFamily="34" charset="0"/>
              </a:rPr>
              <a:t>≈15%</a:t>
            </a:r>
            <a:r>
              <a:rPr lang="en-US" sz="2400" b="1">
                <a:ln w="3175">
                  <a:solidFill>
                    <a:prstClr val="white"/>
                  </a:solidFill>
                </a:ln>
                <a:solidFill>
                  <a:prstClr val="black"/>
                </a:solidFill>
              </a:rPr>
              <a:t>) </a:t>
            </a:r>
          </a:p>
        </p:txBody>
      </p:sp>
      <p:sp>
        <p:nvSpPr>
          <p:cNvPr id="31" name="Tier 1"/>
          <p:cNvSpPr txBox="1">
            <a:spLocks noChangeArrowheads="1"/>
          </p:cNvSpPr>
          <p:nvPr userDrawn="1"/>
        </p:nvSpPr>
        <p:spPr bwMode="auto">
          <a:xfrm>
            <a:off x="3302000" y="4600925"/>
            <a:ext cx="5588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alpha val="70000"/>
                    </a:prstClr>
                  </a:solidFill>
                </a:ln>
                <a:solidFill>
                  <a:prstClr val="black"/>
                </a:solidFill>
              </a:rPr>
              <a:t>Tier 1</a:t>
            </a:r>
          </a:p>
          <a:p>
            <a:pPr algn="ctr" defTabSz="457200" eaLnBrk="1" fontAlgn="base" hangingPunct="1">
              <a:spcBef>
                <a:spcPct val="0"/>
              </a:spcBef>
              <a:spcAft>
                <a:spcPct val="0"/>
              </a:spcAft>
            </a:pPr>
            <a:r>
              <a:rPr lang="en-US" sz="2400" b="1">
                <a:ln w="3175">
                  <a:solidFill>
                    <a:prstClr val="white">
                      <a:alpha val="70000"/>
                    </a:prstClr>
                  </a:solidFill>
                </a:ln>
                <a:solidFill>
                  <a:prstClr val="black"/>
                </a:solidFill>
              </a:rPr>
              <a:t>Primary Prevention (</a:t>
            </a:r>
            <a:r>
              <a:rPr lang="en-US" sz="2400" b="1">
                <a:ln w="3175">
                  <a:solidFill>
                    <a:prstClr val="white">
                      <a:alpha val="70000"/>
                    </a:prstClr>
                  </a:solidFill>
                </a:ln>
                <a:solidFill>
                  <a:prstClr val="black"/>
                </a:solidFill>
                <a:cs typeface="Arial" panose="020B0604020202020204" pitchFamily="34" charset="0"/>
              </a:rPr>
              <a:t>≈80%</a:t>
            </a:r>
            <a:r>
              <a:rPr lang="en-US" sz="2400" b="1">
                <a:ln w="3175">
                  <a:solidFill>
                    <a:prstClr val="white">
                      <a:alpha val="70000"/>
                    </a:prstClr>
                  </a:solidFill>
                </a:ln>
                <a:solidFill>
                  <a:prstClr val="black"/>
                </a:solidFill>
              </a:rPr>
              <a:t>) </a:t>
            </a:r>
          </a:p>
        </p:txBody>
      </p:sp>
      <p:sp>
        <p:nvSpPr>
          <p:cNvPr id="32" name="Reference"/>
          <p:cNvSpPr txBox="1"/>
          <p:nvPr userDrawn="1"/>
        </p:nvSpPr>
        <p:spPr>
          <a:xfrm>
            <a:off x="3598607" y="395891"/>
            <a:ext cx="3608617" cy="400110"/>
          </a:xfrm>
          <a:prstGeom prst="rect">
            <a:avLst/>
          </a:prstGeom>
          <a:noFill/>
        </p:spPr>
        <p:txBody>
          <a:bodyPr wrap="none" rtlCol="0">
            <a:spAutoFit/>
          </a:bodyPr>
          <a:lstStyle/>
          <a:p>
            <a:pPr defTabSz="457200"/>
            <a:r>
              <a:rPr lang="en-US" sz="2000">
                <a:solidFill>
                  <a:prstClr val="black"/>
                </a:solidFill>
              </a:rPr>
              <a:t>(Lane, </a:t>
            </a:r>
            <a:r>
              <a:rPr lang="en-US" sz="2000" err="1">
                <a:solidFill>
                  <a:prstClr val="black"/>
                </a:solidFill>
              </a:rPr>
              <a:t>Kalberg</a:t>
            </a:r>
            <a:r>
              <a:rPr lang="en-US" sz="2000">
                <a:solidFill>
                  <a:prstClr val="black"/>
                </a:solidFill>
              </a:rPr>
              <a:t>, &amp; </a:t>
            </a:r>
            <a:r>
              <a:rPr lang="en-US" sz="2000" err="1">
                <a:solidFill>
                  <a:prstClr val="black"/>
                </a:solidFill>
              </a:rPr>
              <a:t>Menzies</a:t>
            </a:r>
            <a:r>
              <a:rPr lang="en-US" sz="2000">
                <a:solidFill>
                  <a:prstClr val="black"/>
                </a:solidFill>
              </a:rPr>
              <a:t>, 2009)</a:t>
            </a:r>
          </a:p>
        </p:txBody>
      </p:sp>
      <p:sp>
        <p:nvSpPr>
          <p:cNvPr id="33" name="Title"/>
          <p:cNvSpPr txBox="1">
            <a:spLocks noChangeArrowheads="1"/>
          </p:cNvSpPr>
          <p:nvPr userDrawn="1"/>
        </p:nvSpPr>
        <p:spPr bwMode="auto">
          <a:xfrm>
            <a:off x="0" y="1"/>
            <a:ext cx="12192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600" b="1">
                <a:solidFill>
                  <a:prstClr val="black"/>
                </a:solidFill>
              </a:rPr>
              <a:t>Comprehensive, Integrated, Three-Tiered Model of Prevention</a:t>
            </a:r>
            <a:endParaRPr lang="en-US" sz="2800" b="1">
              <a:solidFill>
                <a:prstClr val="black"/>
              </a:solidFill>
            </a:endParaRPr>
          </a:p>
        </p:txBody>
      </p:sp>
      <p:sp>
        <p:nvSpPr>
          <p:cNvPr id="34" name="Border"/>
          <p:cNvSpPr/>
          <p:nvPr userDrawn="1"/>
        </p:nvSpPr>
        <p:spPr>
          <a:xfrm>
            <a:off x="0" y="0"/>
            <a:ext cx="12192000" cy="6858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Tree>
    <p:extLst>
      <p:ext uri="{BB962C8B-B14F-4D97-AF65-F5344CB8AC3E}">
        <p14:creationId xmlns:p14="http://schemas.microsoft.com/office/powerpoint/2010/main" val="1179789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aper: Emily">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0"/>
            <a:ext cx="12188952" cy="6858000"/>
          </a:xfrm>
          <a:prstGeom prst="rect">
            <a:avLst/>
          </a:prstGeom>
        </p:spPr>
      </p:pic>
    </p:spTree>
    <p:extLst>
      <p:ext uri="{BB962C8B-B14F-4D97-AF65-F5344CB8AC3E}">
        <p14:creationId xmlns:p14="http://schemas.microsoft.com/office/powerpoint/2010/main" val="1975630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4949E8C-D233-8844-B374-4F4616606F48}" type="datetime1">
              <a:rPr lang="en-US" smtClean="0"/>
              <a:t>5/12/2022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4BA32E1-8618-AA44-A40E-A904B71F9027}" type="slidenum">
              <a:rPr lang="en-US"/>
              <a:pPr>
                <a:defRPr/>
              </a:pPr>
              <a:t>‹#›</a:t>
            </a:fld>
            <a:endParaRPr lang="en-US"/>
          </a:p>
        </p:txBody>
      </p:sp>
    </p:spTree>
    <p:extLst>
      <p:ext uri="{BB962C8B-B14F-4D97-AF65-F5344CB8AC3E}">
        <p14:creationId xmlns:p14="http://schemas.microsoft.com/office/powerpoint/2010/main" val="1755913660"/>
      </p:ext>
    </p:extLst>
  </p:cSld>
  <p:clrMapOvr>
    <a:masterClrMapping/>
  </p:clrMapOvr>
  <p:transition spd="slow">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B5F36BE-5A91-C945-8A1A-FEF6915A97B7}" type="datetime1">
              <a:rPr lang="en-US" smtClean="0"/>
              <a:t>5/12/2022</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56DA49F-DFFA-5C49-9D38-562CE57BDF27}" type="slidenum">
              <a:rPr lang="en-US"/>
              <a:pPr>
                <a:defRPr/>
              </a:pPr>
              <a:t>‹#›</a:t>
            </a:fld>
            <a:endParaRPr lang="en-US"/>
          </a:p>
        </p:txBody>
      </p:sp>
    </p:spTree>
    <p:extLst>
      <p:ext uri="{BB962C8B-B14F-4D97-AF65-F5344CB8AC3E}">
        <p14:creationId xmlns:p14="http://schemas.microsoft.com/office/powerpoint/2010/main" val="2070466315"/>
      </p:ext>
    </p:extLst>
  </p:cSld>
  <p:clrMapOvr>
    <a:masterClrMapping/>
  </p:clrMapOvr>
  <p:transition spd="slow">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A179D452-8676-4E44-B73F-1F81BD356850}" type="datetime1">
              <a:rPr lang="en-US" smtClean="0"/>
              <a:t>5/12/2022</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FF7732A-3945-314A-ABEA-A7DFE8836B07}" type="slidenum">
              <a:rPr lang="en-US"/>
              <a:pPr>
                <a:defRPr/>
              </a:pPr>
              <a:t>‹#›</a:t>
            </a:fld>
            <a:endParaRPr lang="en-US"/>
          </a:p>
        </p:txBody>
      </p:sp>
    </p:spTree>
    <p:extLst>
      <p:ext uri="{BB962C8B-B14F-4D97-AF65-F5344CB8AC3E}">
        <p14:creationId xmlns:p14="http://schemas.microsoft.com/office/powerpoint/2010/main" val="4141002422"/>
      </p:ext>
    </p:extLst>
  </p:cSld>
  <p:clrMapOvr>
    <a:masterClrMapping/>
  </p:clrMapOvr>
  <p:transition spd="slow">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207B9EA-58E3-CF4D-808F-EF9A755AD548}" type="datetime1">
              <a:rPr lang="en-US" smtClean="0"/>
              <a:t>5/12/2022</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Tree>
    <p:extLst>
      <p:ext uri="{BB962C8B-B14F-4D97-AF65-F5344CB8AC3E}">
        <p14:creationId xmlns:p14="http://schemas.microsoft.com/office/powerpoint/2010/main" val="2224760490"/>
      </p:ext>
    </p:extLst>
  </p:cSld>
  <p:clrMapOvr>
    <a:masterClrMapping/>
  </p:clrMapOvr>
  <p:transition spd="slow">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ECF117F-4BE9-0143-8B38-D709E7F768A5}" type="datetime1">
              <a:rPr lang="en-US" smtClean="0"/>
              <a:t>5/12/2022</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045C9E6B-C4D7-9744-BF32-6ED425C3C696}" type="slidenum">
              <a:rPr lang="en-US"/>
              <a:pPr>
                <a:defRPr/>
              </a:pPr>
              <a:t>‹#›</a:t>
            </a:fld>
            <a:endParaRPr lang="en-US"/>
          </a:p>
        </p:txBody>
      </p:sp>
    </p:spTree>
    <p:extLst>
      <p:ext uri="{BB962C8B-B14F-4D97-AF65-F5344CB8AC3E}">
        <p14:creationId xmlns:p14="http://schemas.microsoft.com/office/powerpoint/2010/main" val="440485700"/>
      </p:ext>
    </p:extLst>
  </p:cSld>
  <p:clrMapOvr>
    <a:masterClrMapping/>
  </p:clrMapOvr>
  <p:transition spd="slow">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FBFE4D21-397B-044D-8EF3-017DE99BD7C6}" type="datetime1">
              <a:rPr lang="en-US" smtClean="0"/>
              <a:t>5/12/2022</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6D508678-5C29-2649-B481-42E885A529C5}" type="slidenum">
              <a:rPr lang="en-US"/>
              <a:pPr>
                <a:defRPr/>
              </a:pPr>
              <a:t>‹#›</a:t>
            </a:fld>
            <a:endParaRPr lang="en-US"/>
          </a:p>
        </p:txBody>
      </p:sp>
    </p:spTree>
    <p:extLst>
      <p:ext uri="{BB962C8B-B14F-4D97-AF65-F5344CB8AC3E}">
        <p14:creationId xmlns:p14="http://schemas.microsoft.com/office/powerpoint/2010/main" val="2934652265"/>
      </p:ext>
    </p:extLst>
  </p:cSld>
  <p:clrMapOvr>
    <a:masterClrMapping/>
  </p:clrMapOvr>
  <p:transition spd="slow">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1A1D6BE-33A2-594E-939E-1A5C014A9F7E}" type="datetime1">
              <a:rPr lang="en-US" smtClean="0"/>
              <a:t>5/12/2022</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4541B08F-3F98-9B4E-956A-C1E5588E419E}" type="slidenum">
              <a:rPr lang="en-US"/>
              <a:pPr>
                <a:defRPr/>
              </a:pPr>
              <a:t>‹#›</a:t>
            </a:fld>
            <a:endParaRPr lang="en-US"/>
          </a:p>
        </p:txBody>
      </p:sp>
    </p:spTree>
    <p:extLst>
      <p:ext uri="{BB962C8B-B14F-4D97-AF65-F5344CB8AC3E}">
        <p14:creationId xmlns:p14="http://schemas.microsoft.com/office/powerpoint/2010/main" val="2125950015"/>
      </p:ext>
    </p:extLst>
  </p:cSld>
  <p:clrMapOvr>
    <a:masterClrMapping/>
  </p:clrMapOvr>
  <p:transition spd="slow">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0BB050F-05A9-7E4D-AAE8-6767C10EF61E}" type="datetime1">
              <a:rPr lang="en-US" smtClean="0"/>
              <a:t>5/12/2022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AD7E8638-E168-2E48-9A64-10AD376D9D46}" type="slidenum">
              <a:rPr lang="en-US"/>
              <a:pPr>
                <a:defRPr/>
              </a:pPr>
              <a:t>‹#›</a:t>
            </a:fld>
            <a:endParaRPr lang="en-US"/>
          </a:p>
        </p:txBody>
      </p:sp>
    </p:spTree>
    <p:extLst>
      <p:ext uri="{BB962C8B-B14F-4D97-AF65-F5344CB8AC3E}">
        <p14:creationId xmlns:p14="http://schemas.microsoft.com/office/powerpoint/2010/main" val="3624181420"/>
      </p:ext>
    </p:extLst>
  </p:cSld>
  <p:clrMapOvr>
    <a:masterClrMapping/>
  </p:clrMapOvr>
  <p:transition spd="slow">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263DB47-DB9E-1742-8201-B72934E3E674}" type="datetime1">
              <a:rPr lang="en-US" smtClean="0"/>
              <a:t>5/12/2022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C8CDE78B-66B6-BC45-92DB-E58EC3C7D831}" type="slidenum">
              <a:rPr lang="en-US"/>
              <a:pPr>
                <a:defRPr/>
              </a:pPr>
              <a:t>‹#›</a:t>
            </a:fld>
            <a:endParaRPr lang="en-US"/>
          </a:p>
        </p:txBody>
      </p:sp>
    </p:spTree>
    <p:extLst>
      <p:ext uri="{BB962C8B-B14F-4D97-AF65-F5344CB8AC3E}">
        <p14:creationId xmlns:p14="http://schemas.microsoft.com/office/powerpoint/2010/main" val="3485702576"/>
      </p:ext>
    </p:extLst>
  </p:cSld>
  <p:clrMapOvr>
    <a:masterClrMapping/>
  </p:clrMapOvr>
  <p:transition spd="slow">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Date Placeholder 4"/>
          <p:cNvSpPr>
            <a:spLocks noGrp="1"/>
          </p:cNvSpPr>
          <p:nvPr>
            <p:ph type="dt" sz="half" idx="10"/>
          </p:nvPr>
        </p:nvSpPr>
        <p:spPr>
          <a:xfrm>
            <a:off x="914400" y="6248400"/>
            <a:ext cx="25400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3DCE1720-FADA-1448-BF8B-7D4BBC53C10D}" type="datetime1">
              <a:rPr lang="en-US" altLang="en-US" smtClean="0"/>
              <a:t>5/12/2022</a:t>
            </a:fld>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ltLang="en-US"/>
          </a:p>
        </p:txBody>
      </p:sp>
      <p:sp>
        <p:nvSpPr>
          <p:cNvPr id="7" name="Slide Number Placeholder 6"/>
          <p:cNvSpPr>
            <a:spLocks noGrp="1"/>
          </p:cNvSpPr>
          <p:nvPr>
            <p:ph type="sldNum" sz="quarter" idx="12"/>
          </p:nvPr>
        </p:nvSpPr>
        <p:spPr>
          <a:xfrm>
            <a:off x="8737600" y="6248400"/>
            <a:ext cx="2540000" cy="457200"/>
          </a:xfr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3ADB909-E6F2-AD44-B087-28F4D3D2B98F}" type="slidenum">
              <a:rPr lang="en-US" altLang="en-US"/>
              <a:pPr>
                <a:defRPr/>
              </a:pPr>
              <a:t>‹#›</a:t>
            </a:fld>
            <a:endParaRPr lang="en-US" altLang="en-US"/>
          </a:p>
        </p:txBody>
      </p:sp>
    </p:spTree>
    <p:extLst>
      <p:ext uri="{BB962C8B-B14F-4D97-AF65-F5344CB8AC3E}">
        <p14:creationId xmlns:p14="http://schemas.microsoft.com/office/powerpoint/2010/main" val="2490527846"/>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 name="Content Placeholder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400301" y="115263"/>
            <a:ext cx="739140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21001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30725"/>
          </a:xfrm>
        </p:spPr>
        <p:txBody>
          <a:bodyPr rtlCol="0">
            <a:normAutofit/>
          </a:bodyPr>
          <a:lstStyle/>
          <a:p>
            <a:pPr lvl="0"/>
            <a:endParaRPr lang="en-US" noProof="0"/>
          </a:p>
        </p:txBody>
      </p:sp>
      <p:sp>
        <p:nvSpPr>
          <p:cNvPr id="4" name="Rectangle 9"/>
          <p:cNvSpPr>
            <a:spLocks noGrp="1" noChangeArrowheads="1"/>
          </p:cNvSpPr>
          <p:nvPr>
            <p:ph type="dt" sz="half" idx="10"/>
          </p:nvPr>
        </p:nvSpPr>
        <p:spPr>
          <a:xfrm>
            <a:off x="609600" y="6356351"/>
            <a:ext cx="2844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fld id="{D5BE4E97-4DAA-1B4B-B6FC-5B0687C6C877}" type="datetime1">
              <a:rPr lang="en-US" smtClean="0"/>
              <a:t>5/12/2022</a:t>
            </a:fld>
            <a:endParaRPr lang="en-US"/>
          </a:p>
        </p:txBody>
      </p:sp>
      <p:sp>
        <p:nvSpPr>
          <p:cNvPr id="5" name="Rectangle 10"/>
          <p:cNvSpPr>
            <a:spLocks noGrp="1" noChangeArrowheads="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endParaRPr lang="en-US"/>
          </a:p>
        </p:txBody>
      </p:sp>
      <p:sp>
        <p:nvSpPr>
          <p:cNvPr id="6" name="Rectangle 11"/>
          <p:cNvSpPr>
            <a:spLocks noGrp="1" noChangeArrowheads="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9D2512"/>
                </a:solidFill>
                <a:latin typeface="Calibri" panose="020F0502020204030204" pitchFamily="34" charset="0"/>
                <a:ea typeface="+mn-ea"/>
              </a:defRPr>
            </a:lvl1pPr>
          </a:lstStyle>
          <a:p>
            <a:pPr>
              <a:defRPr/>
            </a:pPr>
            <a:fld id="{A21330EB-9F75-DA47-A93C-F70C6C7196A0}" type="slidenum">
              <a:rPr lang="en-US" altLang="en-US"/>
              <a:pPr>
                <a:defRPr/>
              </a:pPr>
              <a:t>‹#›</a:t>
            </a:fld>
            <a:endParaRPr lang="en-US" altLang="en-US"/>
          </a:p>
        </p:txBody>
      </p:sp>
    </p:spTree>
    <p:extLst>
      <p:ext uri="{BB962C8B-B14F-4D97-AF65-F5344CB8AC3E}">
        <p14:creationId xmlns:p14="http://schemas.microsoft.com/office/powerpoint/2010/main" val="4001364467"/>
      </p:ext>
    </p:extLst>
  </p:cSld>
  <p:clrMapOvr>
    <a:masterClrMapping/>
  </p:clrMapOvr>
  <p:transition spd="slow">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fld id="{933010FF-FE7F-D647-B2F5-9050C97EAA07}" type="datetime1">
              <a:rPr lang="en-US" smtClean="0"/>
              <a:t>5/12/2022</a:t>
            </a:fld>
            <a:endParaRPr lang="en-US"/>
          </a:p>
        </p:txBody>
      </p:sp>
      <p:sp>
        <p:nvSpPr>
          <p:cNvPr id="4" name="Footer Placeholder 21"/>
          <p:cNvSpPr>
            <a:spLocks noGrp="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endParaRPr lang="en-US"/>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424246"/>
                </a:solidFill>
                <a:latin typeface="Calibri" panose="020F0502020204030204"/>
                <a:ea typeface="+mn-ea"/>
              </a:defRPr>
            </a:lvl1pPr>
          </a:lstStyle>
          <a:p>
            <a:pPr>
              <a:defRPr/>
            </a:pPr>
            <a:fld id="{F82231C3-A9D6-454B-AFF0-44A4F3308835}" type="slidenum">
              <a:rPr lang="en-US" altLang="en-US"/>
              <a:pPr>
                <a:defRPr/>
              </a:pPr>
              <a:t>‹#›</a:t>
            </a:fld>
            <a:endParaRPr lang="en-US" altLang="en-US"/>
          </a:p>
        </p:txBody>
      </p:sp>
    </p:spTree>
    <p:extLst>
      <p:ext uri="{BB962C8B-B14F-4D97-AF65-F5344CB8AC3E}">
        <p14:creationId xmlns:p14="http://schemas.microsoft.com/office/powerpoint/2010/main" val="3604764436"/>
      </p:ext>
    </p:extLst>
  </p:cSld>
  <p:clrMapOvr>
    <a:masterClrMapping/>
  </p:clrMapOvr>
  <p:transition spd="slow">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371600"/>
          </a:xfrm>
        </p:spPr>
        <p:txBody>
          <a:bodyPr/>
          <a:lstStyle/>
          <a:p>
            <a:r>
              <a:rPr lang="en-US"/>
              <a:t>Click to edit Master title style</a:t>
            </a:r>
          </a:p>
        </p:txBody>
      </p:sp>
      <p:sp>
        <p:nvSpPr>
          <p:cNvPr id="3" name="Table Placeholder 2"/>
          <p:cNvSpPr>
            <a:spLocks noGrp="1"/>
          </p:cNvSpPr>
          <p:nvPr>
            <p:ph type="tbl" idx="1"/>
          </p:nvPr>
        </p:nvSpPr>
        <p:spPr>
          <a:xfrm>
            <a:off x="609600" y="1981200"/>
            <a:ext cx="10972800" cy="3886200"/>
          </a:xfrm>
        </p:spPr>
        <p:txBody>
          <a:bodyPr rtlCol="0">
            <a:normAutofit/>
          </a:bodyPr>
          <a:lstStyle/>
          <a:p>
            <a:pPr lvl="0"/>
            <a:endParaRPr lang="en-US" noProof="0"/>
          </a:p>
        </p:txBody>
      </p:sp>
    </p:spTree>
    <p:extLst>
      <p:ext uri="{BB962C8B-B14F-4D97-AF65-F5344CB8AC3E}">
        <p14:creationId xmlns:p14="http://schemas.microsoft.com/office/powerpoint/2010/main" val="397869486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cSld name="4_Blank">
    <p:spTree>
      <p:nvGrpSpPr>
        <p:cNvPr id="1" name=""/>
        <p:cNvGrpSpPr/>
        <p:nvPr/>
      </p:nvGrpSpPr>
      <p:grpSpPr>
        <a:xfrm>
          <a:off x="0" y="0"/>
          <a:ext cx="0" cy="0"/>
          <a:chOff x="0" y="0"/>
          <a:chExt cx="0" cy="0"/>
        </a:xfrm>
      </p:grpSpPr>
      <p:cxnSp>
        <p:nvCxnSpPr>
          <p:cNvPr id="3" name="Straight Connector 2"/>
          <p:cNvCxnSpPr/>
          <p:nvPr userDrawn="1"/>
        </p:nvCxnSpPr>
        <p:spPr>
          <a:xfrm>
            <a:off x="609600" y="6394450"/>
            <a:ext cx="10972800" cy="0"/>
          </a:xfrm>
          <a:prstGeom prst="line">
            <a:avLst/>
          </a:prstGeom>
          <a:ln w="9525" cmpd="sng">
            <a:gradFill flip="none" rotWithShape="1">
              <a:gsLst>
                <a:gs pos="0">
                  <a:srgbClr val="5BAC35"/>
                </a:gs>
                <a:gs pos="100000">
                  <a:srgbClr val="FF0000"/>
                </a:gs>
                <a:gs pos="50000">
                  <a:srgbClr val="FFFF00"/>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nvGrpSpPr>
          <p:cNvPr id="4" name="Group 6"/>
          <p:cNvGrpSpPr>
            <a:grpSpLocks/>
          </p:cNvGrpSpPr>
          <p:nvPr userDrawn="1"/>
        </p:nvGrpSpPr>
        <p:grpSpPr bwMode="auto">
          <a:xfrm>
            <a:off x="5588000" y="5953126"/>
            <a:ext cx="1016000" cy="809625"/>
            <a:chOff x="4191000" y="5953478"/>
            <a:chExt cx="762000" cy="808962"/>
          </a:xfrm>
        </p:grpSpPr>
        <p:sp>
          <p:nvSpPr>
            <p:cNvPr id="5" name="Rectangle 4"/>
            <p:cNvSpPr/>
            <p:nvPr userDrawn="1"/>
          </p:nvSpPr>
          <p:spPr>
            <a:xfrm>
              <a:off x="4191000" y="6324649"/>
              <a:ext cx="762000" cy="1522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6" name="Picture 8" descr="CI3T_icon_color.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93420" y="5953478"/>
              <a:ext cx="561420" cy="80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Rectangle 2"/>
          <p:cNvSpPr>
            <a:spLocks noGrp="1"/>
          </p:cNvSpPr>
          <p:nvPr>
            <p:ph type="title"/>
          </p:nvPr>
        </p:nvSpPr>
        <p:spPr/>
        <p:txBody>
          <a:bodyPr/>
          <a:lstStyle/>
          <a:p>
            <a:r>
              <a:rPr lang="en-US"/>
              <a:t>Click to edit Master title style</a:t>
            </a:r>
            <a:endParaRPr/>
          </a:p>
        </p:txBody>
      </p:sp>
      <p:sp>
        <p:nvSpPr>
          <p:cNvPr id="7" name="Date Placeholder 6"/>
          <p:cNvSpPr>
            <a:spLocks noGrp="1"/>
          </p:cNvSpPr>
          <p:nvPr>
            <p:ph type="dt" sz="half" idx="10"/>
          </p:nvPr>
        </p:nvSpPr>
        <p:spPr>
          <a:xfrm>
            <a:off x="9347200" y="76200"/>
            <a:ext cx="1828800" cy="228600"/>
          </a:xfrm>
        </p:spPr>
        <p:txBody>
          <a:bodyPr/>
          <a:lstStyle>
            <a:lvl1pPr algn="r" eaLnBrk="1" fontAlgn="auto" hangingPunct="1">
              <a:spcBef>
                <a:spcPts val="0"/>
              </a:spcBef>
              <a:spcAft>
                <a:spcPts val="0"/>
              </a:spcAft>
              <a:defRPr>
                <a:solidFill>
                  <a:prstClr val="black"/>
                </a:solidFill>
                <a:latin typeface="+mn-lt"/>
                <a:ea typeface="+mn-ea"/>
              </a:defRPr>
            </a:lvl1pPr>
            <a:extLst/>
          </a:lstStyle>
          <a:p>
            <a:pPr>
              <a:defRPr/>
            </a:pPr>
            <a:endParaRPr lang="en-US"/>
          </a:p>
        </p:txBody>
      </p:sp>
    </p:spTree>
    <p:extLst>
      <p:ext uri="{BB962C8B-B14F-4D97-AF65-F5344CB8AC3E}">
        <p14:creationId xmlns:p14="http://schemas.microsoft.com/office/powerpoint/2010/main" val="194269743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Paper: Emi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31242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026114F-F494-490E-AE1F-EF754E45CE46}" type="datetimeFigureOut">
              <a:rPr lang="en-US">
                <a:solidFill>
                  <a:prstClr val="black">
                    <a:tint val="75000"/>
                  </a:prstClr>
                </a:solidFill>
              </a:rPr>
              <a:pPr>
                <a:defRPr/>
              </a:pPr>
              <a:t>5/12/2022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8534400" y="6356351"/>
            <a:ext cx="2743200" cy="365125"/>
          </a:xfrm>
          <a:prstGeom prst="rect">
            <a:avLst/>
          </a:prstGeom>
        </p:spPr>
        <p:txBody>
          <a:bodyPr/>
          <a:lstStyle>
            <a:lvl1pPr>
              <a:defRPr/>
            </a:lvl1pPr>
          </a:lstStyle>
          <a:p>
            <a:pPr defTabSz="457200">
              <a:defRPr/>
            </a:pPr>
            <a:fld id="{76EFAB2F-35EA-4F8C-B42B-FF5D22637C50}"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3709392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D9DADE5A-1D86-420F-A66F-6CFF3355E7A3}" type="datetimeFigureOut">
              <a:rPr lang="en-US">
                <a:solidFill>
                  <a:prstClr val="black">
                    <a:tint val="75000"/>
                  </a:prstClr>
                </a:solidFill>
              </a:rPr>
              <a:pPr>
                <a:defRPr/>
              </a:pPr>
              <a:t>5/12/2022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Tree>
    <p:extLst>
      <p:ext uri="{BB962C8B-B14F-4D97-AF65-F5344CB8AC3E}">
        <p14:creationId xmlns:p14="http://schemas.microsoft.com/office/powerpoint/2010/main" val="1413059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BE0920E-BE56-4203-8C39-5013435AC704}" type="datetimeFigureOut">
              <a:rPr lang="en-US">
                <a:solidFill>
                  <a:prstClr val="black">
                    <a:tint val="75000"/>
                  </a:prstClr>
                </a:solidFill>
              </a:rPr>
              <a:pPr>
                <a:defRPr/>
              </a:pPr>
              <a:t>5/12/2022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470BA9F0-3B0B-4C5A-AD18-E67566C9138B}"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1788818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80D8E940-0B93-4771-8D72-0D9D70B27BE2}" type="datetimeFigureOut">
              <a:rPr lang="en-US">
                <a:solidFill>
                  <a:prstClr val="black">
                    <a:tint val="75000"/>
                  </a:prstClr>
                </a:solidFill>
              </a:rPr>
              <a:pPr>
                <a:defRPr/>
              </a:pPr>
              <a:t>5/12/2022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47563BC0-641B-43F8-B14B-D23E4CEB3E55}"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2498038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fld id="{AEF27ECA-C7D4-49B6-B022-C9D0BF5E3E4D}" type="datetimeFigureOut">
              <a:rPr lang="en-US">
                <a:solidFill>
                  <a:prstClr val="black">
                    <a:tint val="75000"/>
                  </a:prstClr>
                </a:solidFill>
              </a:rPr>
              <a:pPr>
                <a:defRPr/>
              </a:pPr>
              <a:t>5/12/2022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E6E3FF7D-38BA-4DA8-BCB9-B5601CDD6337}"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2901577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788E426C-F69A-4FD5-8862-2F3E704B5030}" type="datetimeFigureOut">
              <a:rPr lang="en-US">
                <a:solidFill>
                  <a:prstClr val="black">
                    <a:tint val="75000"/>
                  </a:prstClr>
                </a:solidFill>
              </a:rPr>
              <a:pPr>
                <a:defRPr/>
              </a:pPr>
              <a:t>5/12/2022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val="41038234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5CA2697B-B79F-41A4-AB29-DF2410F1649F}" type="datetimeFigureOut">
              <a:rPr lang="en-US">
                <a:solidFill>
                  <a:prstClr val="black">
                    <a:tint val="75000"/>
                  </a:prstClr>
                </a:solidFill>
              </a:rPr>
              <a:pPr>
                <a:defRPr/>
              </a:pPr>
              <a:t>5/12/2022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61B9844B-D3D3-4252-86F7-9021D260A6AB}"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19475232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B53FC402-B2FB-48C5-8B49-26A1FAF0BB57}" type="datetimeFigureOut">
              <a:rPr lang="en-US">
                <a:solidFill>
                  <a:prstClr val="black">
                    <a:tint val="75000"/>
                  </a:prstClr>
                </a:solidFill>
              </a:rPr>
              <a:pPr>
                <a:defRPr/>
              </a:pPr>
              <a:t>5/12/2022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2BCCCAB8-5A69-4CD5-8E4C-3F71B7606B24}"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39416206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Ci3T_Model_Watermark">
    <p:spTree>
      <p:nvGrpSpPr>
        <p:cNvPr id="1" name=""/>
        <p:cNvGrpSpPr/>
        <p:nvPr/>
      </p:nvGrpSpPr>
      <p:grpSpPr>
        <a:xfrm>
          <a:off x="0" y="0"/>
          <a:ext cx="0" cy="0"/>
          <a:chOff x="0" y="0"/>
          <a:chExt cx="0" cy="0"/>
        </a:xfrm>
      </p:grpSpPr>
      <p:sp>
        <p:nvSpPr>
          <p:cNvPr id="19" name="Green Triangle"/>
          <p:cNvSpPr/>
          <p:nvPr userDrawn="1"/>
        </p:nvSpPr>
        <p:spPr>
          <a:xfrm>
            <a:off x="564444" y="3132668"/>
            <a:ext cx="11063112"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b="1">
              <a:solidFill>
                <a:prstClr val="white"/>
              </a:solidFill>
            </a:endParaRPr>
          </a:p>
        </p:txBody>
      </p:sp>
      <p:sp>
        <p:nvSpPr>
          <p:cNvPr id="20" name="Yellow Triangle"/>
          <p:cNvSpPr/>
          <p:nvPr userDrawn="1"/>
        </p:nvSpPr>
        <p:spPr>
          <a:xfrm>
            <a:off x="4088142" y="1846280"/>
            <a:ext cx="4011692"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
        <p:nvSpPr>
          <p:cNvPr id="21" name="Red Triangle"/>
          <p:cNvSpPr/>
          <p:nvPr userDrawn="1"/>
        </p:nvSpPr>
        <p:spPr>
          <a:xfrm>
            <a:off x="5327462" y="1059255"/>
            <a:ext cx="1512935"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cxnSp>
        <p:nvCxnSpPr>
          <p:cNvPr id="22" name="Straight Connector 21"/>
          <p:cNvCxnSpPr/>
          <p:nvPr userDrawn="1"/>
        </p:nvCxnSpPr>
        <p:spPr>
          <a:xfrm>
            <a:off x="1444541" y="5947646"/>
            <a:ext cx="932688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4487923"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7683704"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5" name="Domains"/>
          <p:cNvSpPr txBox="1"/>
          <p:nvPr userDrawn="1"/>
        </p:nvSpPr>
        <p:spPr>
          <a:xfrm>
            <a:off x="564444" y="6096001"/>
            <a:ext cx="11063112" cy="678391"/>
          </a:xfrm>
          <a:prstGeom prst="rect">
            <a:avLst/>
          </a:prstGeom>
          <a:noFill/>
          <a:ln>
            <a:noFill/>
          </a:ln>
        </p:spPr>
        <p:txBody>
          <a:bodyPr wrap="square">
            <a:spAutoFit/>
          </a:bodyPr>
          <a:lstStyle/>
          <a:p>
            <a:pPr defTabSz="457200">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cs typeface="Arial" charset="0"/>
              </a:rPr>
              <a:t>	Academic	</a:t>
            </a:r>
            <a:r>
              <a:rPr lang="en-US" sz="1200" b="1">
                <a:solidFill>
                  <a:prstClr val="white"/>
                </a:solidFill>
                <a:effectLst>
                  <a:outerShdw blurRad="38100" dist="38100" dir="2700000" algn="tl">
                    <a:srgbClr val="000000">
                      <a:alpha val="43137"/>
                    </a:srgbClr>
                  </a:outerShdw>
                </a:effectLst>
                <a:cs typeface="Arial" charset="0"/>
              </a:rPr>
              <a:t>◇</a:t>
            </a:r>
            <a:r>
              <a:rPr lang="en-US" sz="2400" b="1">
                <a:solidFill>
                  <a:prstClr val="white"/>
                </a:solidFill>
                <a:effectLst>
                  <a:outerShdw blurRad="38100" dist="38100" dir="2700000" algn="tl">
                    <a:srgbClr val="000000">
                      <a:alpha val="43137"/>
                    </a:srgbClr>
                  </a:outerShdw>
                </a:effectLst>
                <a:cs typeface="Arial" charset="0"/>
              </a:rPr>
              <a:t>	Behavioral	</a:t>
            </a:r>
            <a:r>
              <a:rPr lang="en-US" sz="1200" b="1">
                <a:solidFill>
                  <a:prstClr val="white"/>
                </a:solidFill>
                <a:effectLst>
                  <a:outerShdw blurRad="38100" dist="38100" dir="2700000" algn="tl">
                    <a:srgbClr val="000000">
                      <a:alpha val="43137"/>
                    </a:srgbClr>
                  </a:outerShdw>
                </a:effectLst>
                <a:cs typeface="Arial" charset="0"/>
              </a:rPr>
              <a:t>◇</a:t>
            </a:r>
            <a:r>
              <a:rPr lang="en-US" sz="2400" b="1">
                <a:solidFill>
                  <a:prstClr val="white"/>
                </a:solidFill>
                <a:effectLst>
                  <a:outerShdw blurRad="38100" dist="38100" dir="2700000" algn="tl">
                    <a:srgbClr val="000000">
                      <a:alpha val="43137"/>
                    </a:srgbClr>
                  </a:outerShdw>
                </a:effectLst>
                <a:cs typeface="Arial" charset="0"/>
              </a:rPr>
              <a:t>	Social</a:t>
            </a:r>
          </a:p>
          <a:p>
            <a:pPr defTabSz="457200">
              <a:lnSpc>
                <a:spcPct val="75000"/>
              </a:lnSpc>
              <a:tabLst>
                <a:tab pos="1541463" algn="ctr"/>
                <a:tab pos="4056063" algn="ctr"/>
                <a:tab pos="6570663" algn="ctr"/>
              </a:tabLst>
              <a:defRPr/>
            </a:pPr>
            <a:r>
              <a:rPr lang="en-US" sz="1800">
                <a:solidFill>
                  <a:prstClr val="black">
                    <a:lumMod val="85000"/>
                    <a:lumOff val="15000"/>
                  </a:prstClr>
                </a:solidFill>
                <a:cs typeface="Arial" charset="0"/>
              </a:rPr>
              <a:t>	Validated Curricula	PBIS Framework	Validated Curricula</a:t>
            </a:r>
          </a:p>
        </p:txBody>
      </p:sp>
      <p:sp>
        <p:nvSpPr>
          <p:cNvPr id="29" name="Tier 3"/>
          <p:cNvSpPr txBox="1">
            <a:spLocks noChangeArrowheads="1"/>
          </p:cNvSpPr>
          <p:nvPr userDrawn="1"/>
        </p:nvSpPr>
        <p:spPr bwMode="auto">
          <a:xfrm>
            <a:off x="3513393" y="1126204"/>
            <a:ext cx="5080000" cy="812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alpha val="70000"/>
                    </a:prstClr>
                  </a:solidFill>
                </a:ln>
                <a:solidFill>
                  <a:prstClr val="black"/>
                </a:solidFill>
              </a:rPr>
              <a:t>Tier 3</a:t>
            </a:r>
          </a:p>
          <a:p>
            <a:pPr algn="ctr" defTabSz="457200" eaLnBrk="1" fontAlgn="base" hangingPunct="1">
              <a:lnSpc>
                <a:spcPct val="75000"/>
              </a:lnSpc>
              <a:spcBef>
                <a:spcPct val="0"/>
              </a:spcBef>
              <a:spcAft>
                <a:spcPct val="0"/>
              </a:spcAft>
            </a:pPr>
            <a:r>
              <a:rPr lang="en-US" sz="2400" b="1">
                <a:ln w="3175">
                  <a:solidFill>
                    <a:prstClr val="white">
                      <a:alpha val="70000"/>
                    </a:prstClr>
                  </a:solidFill>
                </a:ln>
                <a:solidFill>
                  <a:prstClr val="black"/>
                </a:solidFill>
              </a:rPr>
              <a:t>Tertiary Prevention  (</a:t>
            </a:r>
            <a:r>
              <a:rPr lang="en-US" sz="2400" b="1">
                <a:ln w="3175">
                  <a:solidFill>
                    <a:prstClr val="white">
                      <a:alpha val="70000"/>
                    </a:prstClr>
                  </a:solidFill>
                </a:ln>
                <a:solidFill>
                  <a:prstClr val="black"/>
                </a:solidFill>
                <a:cs typeface="Arial" panose="020B0604020202020204" pitchFamily="34" charset="0"/>
              </a:rPr>
              <a:t>≈5%</a:t>
            </a:r>
            <a:r>
              <a:rPr lang="en-US" sz="2400" b="1">
                <a:ln w="3175">
                  <a:solidFill>
                    <a:prstClr val="white">
                      <a:alpha val="70000"/>
                    </a:prstClr>
                  </a:solidFill>
                </a:ln>
                <a:solidFill>
                  <a:prstClr val="black"/>
                </a:solidFill>
              </a:rPr>
              <a:t>)</a:t>
            </a:r>
          </a:p>
        </p:txBody>
      </p:sp>
      <p:sp>
        <p:nvSpPr>
          <p:cNvPr id="30" name="Tier 2"/>
          <p:cNvSpPr txBox="1">
            <a:spLocks noChangeArrowheads="1"/>
          </p:cNvSpPr>
          <p:nvPr userDrawn="1"/>
        </p:nvSpPr>
        <p:spPr bwMode="auto">
          <a:xfrm>
            <a:off x="3302000" y="2301968"/>
            <a:ext cx="5588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solidFill>
                </a:ln>
                <a:solidFill>
                  <a:prstClr val="black"/>
                </a:solidFill>
              </a:rPr>
              <a:t>Tier 2</a:t>
            </a:r>
          </a:p>
          <a:p>
            <a:pPr algn="ctr" defTabSz="457200" eaLnBrk="1" fontAlgn="base" hangingPunct="1">
              <a:lnSpc>
                <a:spcPct val="85000"/>
              </a:lnSpc>
              <a:spcBef>
                <a:spcPct val="0"/>
              </a:spcBef>
              <a:spcAft>
                <a:spcPct val="0"/>
              </a:spcAft>
            </a:pPr>
            <a:r>
              <a:rPr lang="en-US" sz="2400" b="1">
                <a:ln w="3175">
                  <a:solidFill>
                    <a:prstClr val="white"/>
                  </a:solidFill>
                </a:ln>
                <a:solidFill>
                  <a:prstClr val="black"/>
                </a:solidFill>
              </a:rPr>
              <a:t>Secondary Prevention (</a:t>
            </a:r>
            <a:r>
              <a:rPr lang="en-US" sz="2400" b="1">
                <a:ln w="3175">
                  <a:solidFill>
                    <a:prstClr val="white"/>
                  </a:solidFill>
                </a:ln>
                <a:solidFill>
                  <a:prstClr val="black"/>
                </a:solidFill>
                <a:cs typeface="Arial" panose="020B0604020202020204" pitchFamily="34" charset="0"/>
              </a:rPr>
              <a:t>≈15%</a:t>
            </a:r>
            <a:r>
              <a:rPr lang="en-US" sz="2400" b="1">
                <a:ln w="3175">
                  <a:solidFill>
                    <a:prstClr val="white"/>
                  </a:solidFill>
                </a:ln>
                <a:solidFill>
                  <a:prstClr val="black"/>
                </a:solidFill>
              </a:rPr>
              <a:t>) </a:t>
            </a:r>
          </a:p>
        </p:txBody>
      </p:sp>
      <p:sp>
        <p:nvSpPr>
          <p:cNvPr id="31" name="Tier 1"/>
          <p:cNvSpPr txBox="1">
            <a:spLocks noChangeArrowheads="1"/>
          </p:cNvSpPr>
          <p:nvPr userDrawn="1"/>
        </p:nvSpPr>
        <p:spPr bwMode="auto">
          <a:xfrm>
            <a:off x="3302000" y="4600925"/>
            <a:ext cx="5588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alpha val="70000"/>
                    </a:prstClr>
                  </a:solidFill>
                </a:ln>
                <a:solidFill>
                  <a:prstClr val="black"/>
                </a:solidFill>
              </a:rPr>
              <a:t>Tier 1</a:t>
            </a:r>
          </a:p>
          <a:p>
            <a:pPr algn="ctr" defTabSz="457200" eaLnBrk="1" fontAlgn="base" hangingPunct="1">
              <a:spcBef>
                <a:spcPct val="0"/>
              </a:spcBef>
              <a:spcAft>
                <a:spcPct val="0"/>
              </a:spcAft>
            </a:pPr>
            <a:r>
              <a:rPr lang="en-US" sz="2400" b="1">
                <a:ln w="3175">
                  <a:solidFill>
                    <a:prstClr val="white">
                      <a:alpha val="70000"/>
                    </a:prstClr>
                  </a:solidFill>
                </a:ln>
                <a:solidFill>
                  <a:prstClr val="black"/>
                </a:solidFill>
              </a:rPr>
              <a:t>Primary Prevention (</a:t>
            </a:r>
            <a:r>
              <a:rPr lang="en-US" sz="2400" b="1">
                <a:ln w="3175">
                  <a:solidFill>
                    <a:prstClr val="white">
                      <a:alpha val="70000"/>
                    </a:prstClr>
                  </a:solidFill>
                </a:ln>
                <a:solidFill>
                  <a:prstClr val="black"/>
                </a:solidFill>
                <a:cs typeface="Arial" panose="020B0604020202020204" pitchFamily="34" charset="0"/>
              </a:rPr>
              <a:t>≈80%</a:t>
            </a:r>
            <a:r>
              <a:rPr lang="en-US" sz="2400" b="1">
                <a:ln w="3175">
                  <a:solidFill>
                    <a:prstClr val="white">
                      <a:alpha val="70000"/>
                    </a:prstClr>
                  </a:solidFill>
                </a:ln>
                <a:solidFill>
                  <a:prstClr val="black"/>
                </a:solidFill>
              </a:rPr>
              <a:t>) </a:t>
            </a:r>
          </a:p>
        </p:txBody>
      </p:sp>
      <p:sp>
        <p:nvSpPr>
          <p:cNvPr id="32" name="Reference"/>
          <p:cNvSpPr txBox="1"/>
          <p:nvPr userDrawn="1"/>
        </p:nvSpPr>
        <p:spPr>
          <a:xfrm>
            <a:off x="3598607" y="395891"/>
            <a:ext cx="3608617" cy="400110"/>
          </a:xfrm>
          <a:prstGeom prst="rect">
            <a:avLst/>
          </a:prstGeom>
          <a:noFill/>
        </p:spPr>
        <p:txBody>
          <a:bodyPr wrap="none" rtlCol="0">
            <a:spAutoFit/>
          </a:bodyPr>
          <a:lstStyle/>
          <a:p>
            <a:pPr defTabSz="457200"/>
            <a:r>
              <a:rPr lang="en-US" sz="2000">
                <a:solidFill>
                  <a:prstClr val="black"/>
                </a:solidFill>
              </a:rPr>
              <a:t>(Lane, </a:t>
            </a:r>
            <a:r>
              <a:rPr lang="en-US" sz="2000" err="1">
                <a:solidFill>
                  <a:prstClr val="black"/>
                </a:solidFill>
              </a:rPr>
              <a:t>Kalberg</a:t>
            </a:r>
            <a:r>
              <a:rPr lang="en-US" sz="2000">
                <a:solidFill>
                  <a:prstClr val="black"/>
                </a:solidFill>
              </a:rPr>
              <a:t>, &amp; </a:t>
            </a:r>
            <a:r>
              <a:rPr lang="en-US" sz="2000" err="1">
                <a:solidFill>
                  <a:prstClr val="black"/>
                </a:solidFill>
              </a:rPr>
              <a:t>Menzies</a:t>
            </a:r>
            <a:r>
              <a:rPr lang="en-US" sz="2000">
                <a:solidFill>
                  <a:prstClr val="black"/>
                </a:solidFill>
              </a:rPr>
              <a:t>, 2009)</a:t>
            </a:r>
          </a:p>
        </p:txBody>
      </p:sp>
      <p:sp>
        <p:nvSpPr>
          <p:cNvPr id="33" name="Title"/>
          <p:cNvSpPr txBox="1">
            <a:spLocks noChangeArrowheads="1"/>
          </p:cNvSpPr>
          <p:nvPr userDrawn="1"/>
        </p:nvSpPr>
        <p:spPr bwMode="auto">
          <a:xfrm>
            <a:off x="0" y="1"/>
            <a:ext cx="12192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600" b="1">
                <a:solidFill>
                  <a:prstClr val="black"/>
                </a:solidFill>
              </a:rPr>
              <a:t>Comprehensive, Integrated, Three-Tiered Model of Prevention</a:t>
            </a:r>
            <a:endParaRPr lang="en-US" sz="2800" b="1">
              <a:solidFill>
                <a:prstClr val="black"/>
              </a:solidFill>
            </a:endParaRPr>
          </a:p>
        </p:txBody>
      </p:sp>
      <p:sp>
        <p:nvSpPr>
          <p:cNvPr id="34" name="Border"/>
          <p:cNvSpPr/>
          <p:nvPr userDrawn="1"/>
        </p:nvSpPr>
        <p:spPr>
          <a:xfrm>
            <a:off x="0" y="0"/>
            <a:ext cx="12192000" cy="6858000"/>
          </a:xfrm>
          <a:prstGeom prst="rect">
            <a:avLst/>
          </a:prstGeom>
          <a:solidFill>
            <a:srgbClr val="FFFFFF">
              <a:alpha val="43922"/>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Tree>
    <p:extLst>
      <p:ext uri="{BB962C8B-B14F-4D97-AF65-F5344CB8AC3E}">
        <p14:creationId xmlns:p14="http://schemas.microsoft.com/office/powerpoint/2010/main" val="3392464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945EFE7B-181D-4F3F-97FA-137C10A5B5DE}" type="datetimeFigureOut">
              <a:rPr lang="en-US">
                <a:solidFill>
                  <a:prstClr val="black">
                    <a:tint val="75000"/>
                  </a:prstClr>
                </a:solidFill>
              </a:rPr>
              <a:pPr>
                <a:defRPr/>
              </a:pPr>
              <a:t>5/12/2022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B03DB66C-668F-490C-82E3-4884C0DCC627}"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12925647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903277B-5F41-4735-82EF-1CD4F90CBF02}" type="datetimeFigureOut">
              <a:rPr lang="en-US">
                <a:solidFill>
                  <a:prstClr val="black">
                    <a:tint val="75000"/>
                  </a:prstClr>
                </a:solidFill>
              </a:rPr>
              <a:pPr>
                <a:defRPr/>
              </a:pPr>
              <a:t>5/12/2022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E1FFB2DD-393A-4507-9CEC-B876E1DA8529}"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2758118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3F9BB81-27B9-4238-8060-D51819CD62E2}" type="datetimeFigureOut">
              <a:rPr lang="en-US">
                <a:solidFill>
                  <a:prstClr val="black">
                    <a:tint val="75000"/>
                  </a:prstClr>
                </a:solidFill>
              </a:rPr>
              <a:pPr>
                <a:defRPr/>
              </a:pPr>
              <a:t>5/12/2022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147579E6-9DBD-46C0-B015-0392FD081D89}"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1405337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ltLang="en-US">
              <a:solidFill>
                <a:prstClr val="black">
                  <a:tint val="75000"/>
                </a:prstClr>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defTabSz="457200"/>
            <a:fld id="{28D3D292-A03D-4825-81E6-9C12ABB858DF}" type="slidenum">
              <a:rPr lang="en-US" altLang="en-US" smtClean="0">
                <a:solidFill>
                  <a:prstClr val="black"/>
                </a:solidFill>
              </a:rPr>
              <a:pPr defTabSz="457200"/>
              <a:t>‹#›</a:t>
            </a:fld>
            <a:endParaRPr lang="en-US" altLang="en-US">
              <a:solidFill>
                <a:prstClr val="black"/>
              </a:solidFill>
            </a:endParaRPr>
          </a:p>
        </p:txBody>
      </p:sp>
    </p:spTree>
    <p:extLst>
      <p:ext uri="{BB962C8B-B14F-4D97-AF65-F5344CB8AC3E}">
        <p14:creationId xmlns:p14="http://schemas.microsoft.com/office/powerpoint/2010/main" val="3211835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a:prstGeom prst="rect">
            <a:avLst/>
          </a:prstGeom>
        </p:spPr>
        <p:txBody>
          <a:bodyPr/>
          <a:lstStyle>
            <a:lvl1pPr>
              <a:defRPr>
                <a:solidFill>
                  <a:srgbClr val="46464A">
                    <a:shade val="90000"/>
                  </a:srgbClr>
                </a:solidFill>
              </a:defRPr>
            </a:lvl1pPr>
          </a:lstStyle>
          <a:p>
            <a:pPr>
              <a:defRPr/>
            </a:pPr>
            <a:endParaRPr lang="en-US"/>
          </a:p>
        </p:txBody>
      </p:sp>
      <p:sp>
        <p:nvSpPr>
          <p:cNvPr id="4" name="Footer Placeholder 21"/>
          <p:cNvSpPr>
            <a:spLocks noGrp="1"/>
          </p:cNvSpPr>
          <p:nvPr>
            <p:ph type="ftr" sz="quarter" idx="11"/>
          </p:nvPr>
        </p:nvSpPr>
        <p:spPr>
          <a:xfrm>
            <a:off x="4165600" y="6356351"/>
            <a:ext cx="3860800" cy="365125"/>
          </a:xfrm>
          <a:prstGeom prst="rect">
            <a:avLst/>
          </a:prstGeom>
        </p:spPr>
        <p:txBody>
          <a:bodyPr/>
          <a:lstStyle>
            <a:lvl1pPr>
              <a:defRPr>
                <a:solidFill>
                  <a:srgbClr val="46464A">
                    <a:shade val="90000"/>
                  </a:srgbClr>
                </a:solidFill>
              </a:defRPr>
            </a:lvl1pPr>
          </a:lstStyle>
          <a:p>
            <a:pPr>
              <a:defRPr/>
            </a:pPr>
            <a:r>
              <a:rPr lang="en-US"/>
              <a:t>IRB # 100863</a:t>
            </a:r>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424246"/>
                </a:solidFill>
              </a:defRPr>
            </a:lvl1pPr>
          </a:lstStyle>
          <a:p>
            <a:fld id="{AD8C5752-3634-4A47-A36B-784E85709ABA}" type="slidenum">
              <a:rPr lang="en-US" altLang="en-US"/>
              <a:pPr/>
              <a:t>‹#›</a:t>
            </a:fld>
            <a:endParaRPr lang="en-US" altLang="en-US"/>
          </a:p>
        </p:txBody>
      </p:sp>
    </p:spTree>
    <p:extLst>
      <p:ext uri="{BB962C8B-B14F-4D97-AF65-F5344CB8AC3E}">
        <p14:creationId xmlns:p14="http://schemas.microsoft.com/office/powerpoint/2010/main" val="1431984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AACD2CC-082D-4943-9AFD-898E4CA557BA}" type="datetime1">
              <a:rPr lang="en-US" smtClean="0"/>
              <a:t>5/12/2022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5344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564C778-E5B8-6C43-9ED1-E2A71CB33F00}" type="slidenum">
              <a:rPr lang="en-US"/>
              <a:pPr>
                <a:defRPr/>
              </a:pPr>
              <a:t>‹#›</a:t>
            </a:fld>
            <a:endParaRPr lang="en-US"/>
          </a:p>
        </p:txBody>
      </p:sp>
    </p:spTree>
    <p:extLst>
      <p:ext uri="{BB962C8B-B14F-4D97-AF65-F5344CB8AC3E}">
        <p14:creationId xmlns:p14="http://schemas.microsoft.com/office/powerpoint/2010/main" val="1034534839"/>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E64F748-BA4F-7141-B73E-A75892040684}" type="datetime1">
              <a:rPr lang="en-US" smtClean="0"/>
              <a:t>5/12/2022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4F598E8-4058-414D-91E1-AE5237EF5213}" type="slidenum">
              <a:rPr lang="en-US"/>
              <a:pPr>
                <a:defRPr/>
              </a:pPr>
              <a:t>‹#›</a:t>
            </a:fld>
            <a:endParaRPr lang="en-US"/>
          </a:p>
        </p:txBody>
      </p:sp>
    </p:spTree>
    <p:extLst>
      <p:ext uri="{BB962C8B-B14F-4D97-AF65-F5344CB8AC3E}">
        <p14:creationId xmlns:p14="http://schemas.microsoft.com/office/powerpoint/2010/main" val="2207456939"/>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4949E8C-D233-8844-B374-4F4616606F48}" type="datetime1">
              <a:rPr lang="en-US" smtClean="0"/>
              <a:t>5/12/2022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4BA32E1-8618-AA44-A40E-A904B71F9027}" type="slidenum">
              <a:rPr lang="en-US"/>
              <a:pPr>
                <a:defRPr/>
              </a:pPr>
              <a:t>‹#›</a:t>
            </a:fld>
            <a:endParaRPr lang="en-US"/>
          </a:p>
        </p:txBody>
      </p:sp>
    </p:spTree>
    <p:extLst>
      <p:ext uri="{BB962C8B-B14F-4D97-AF65-F5344CB8AC3E}">
        <p14:creationId xmlns:p14="http://schemas.microsoft.com/office/powerpoint/2010/main" val="16212411"/>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B5F36BE-5A91-C945-8A1A-FEF6915A97B7}" type="datetime1">
              <a:rPr lang="en-US" smtClean="0"/>
              <a:t>5/12/2022</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56DA49F-DFFA-5C49-9D38-562CE57BDF27}" type="slidenum">
              <a:rPr lang="en-US"/>
              <a:pPr>
                <a:defRPr/>
              </a:pPr>
              <a:t>‹#›</a:t>
            </a:fld>
            <a:endParaRPr lang="en-US"/>
          </a:p>
        </p:txBody>
      </p:sp>
    </p:spTree>
    <p:extLst>
      <p:ext uri="{BB962C8B-B14F-4D97-AF65-F5344CB8AC3E}">
        <p14:creationId xmlns:p14="http://schemas.microsoft.com/office/powerpoint/2010/main" val="761375744"/>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A179D452-8676-4E44-B73F-1F81BD356850}" type="datetime1">
              <a:rPr lang="en-US" smtClean="0"/>
              <a:t>5/12/2022</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FF7732A-3945-314A-ABEA-A7DFE8836B07}" type="slidenum">
              <a:rPr lang="en-US"/>
              <a:pPr>
                <a:defRPr/>
              </a:pPr>
              <a:t>‹#›</a:t>
            </a:fld>
            <a:endParaRPr lang="en-US"/>
          </a:p>
        </p:txBody>
      </p:sp>
    </p:spTree>
    <p:extLst>
      <p:ext uri="{BB962C8B-B14F-4D97-AF65-F5344CB8AC3E}">
        <p14:creationId xmlns:p14="http://schemas.microsoft.com/office/powerpoint/2010/main" val="4075835932"/>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ig Triangle">
    <p:spTree>
      <p:nvGrpSpPr>
        <p:cNvPr id="1" name=""/>
        <p:cNvGrpSpPr/>
        <p:nvPr/>
      </p:nvGrpSpPr>
      <p:grpSpPr>
        <a:xfrm>
          <a:off x="0" y="0"/>
          <a:ext cx="0" cy="0"/>
          <a:chOff x="0" y="0"/>
          <a:chExt cx="0" cy="0"/>
        </a:xfrm>
      </p:grpSpPr>
      <p:pic>
        <p:nvPicPr>
          <p:cNvPr id="7" name="Picture 6"/>
          <p:cNvPicPr/>
          <p:nvPr userDrawn="1"/>
        </p:nvPicPr>
        <p:blipFill rotWithShape="1">
          <a:blip r:embed="rId2" cstate="screen">
            <a:extLst>
              <a:ext uri="{28A0092B-C50C-407E-A947-70E740481C1C}">
                <a14:useLocalDpi xmlns:a14="http://schemas.microsoft.com/office/drawing/2010/main"/>
              </a:ext>
            </a:extLst>
          </a:blip>
          <a:stretch/>
        </p:blipFill>
        <p:spPr>
          <a:xfrm>
            <a:off x="-58058" y="-21772"/>
            <a:ext cx="6743700" cy="6896100"/>
          </a:xfrm>
          <a:prstGeom prst="rect">
            <a:avLst/>
          </a:prstGeom>
        </p:spPr>
      </p:pic>
      <p:sp>
        <p:nvSpPr>
          <p:cNvPr id="2" name="Title 1"/>
          <p:cNvSpPr>
            <a:spLocks noGrp="1"/>
          </p:cNvSpPr>
          <p:nvPr>
            <p:ph type="title"/>
          </p:nvPr>
        </p:nvSpPr>
        <p:spPr>
          <a:xfrm>
            <a:off x="831851" y="1709740"/>
            <a:ext cx="10515600" cy="2852737"/>
          </a:xfrm>
          <a:solidFill>
            <a:srgbClr val="ADB9CA">
              <a:alpha val="80000"/>
            </a:srgbClr>
          </a:solidFill>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0494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207B9EA-58E3-CF4D-808F-EF9A755AD548}" type="datetime1">
              <a:rPr lang="en-US" smtClean="0"/>
              <a:t>5/12/2022</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Tree>
    <p:extLst>
      <p:ext uri="{BB962C8B-B14F-4D97-AF65-F5344CB8AC3E}">
        <p14:creationId xmlns:p14="http://schemas.microsoft.com/office/powerpoint/2010/main" val="2718503781"/>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ECF117F-4BE9-0143-8B38-D709E7F768A5}" type="datetime1">
              <a:rPr lang="en-US" smtClean="0"/>
              <a:t>5/12/2022</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045C9E6B-C4D7-9744-BF32-6ED425C3C696}" type="slidenum">
              <a:rPr lang="en-US"/>
              <a:pPr>
                <a:defRPr/>
              </a:pPr>
              <a:t>‹#›</a:t>
            </a:fld>
            <a:endParaRPr lang="en-US"/>
          </a:p>
        </p:txBody>
      </p:sp>
    </p:spTree>
    <p:extLst>
      <p:ext uri="{BB962C8B-B14F-4D97-AF65-F5344CB8AC3E}">
        <p14:creationId xmlns:p14="http://schemas.microsoft.com/office/powerpoint/2010/main" val="3135812287"/>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FBFE4D21-397B-044D-8EF3-017DE99BD7C6}" type="datetime1">
              <a:rPr lang="en-US" smtClean="0"/>
              <a:t>5/12/2022</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6D508678-5C29-2649-B481-42E885A529C5}" type="slidenum">
              <a:rPr lang="en-US"/>
              <a:pPr>
                <a:defRPr/>
              </a:pPr>
              <a:t>‹#›</a:t>
            </a:fld>
            <a:endParaRPr lang="en-US"/>
          </a:p>
        </p:txBody>
      </p:sp>
    </p:spTree>
    <p:extLst>
      <p:ext uri="{BB962C8B-B14F-4D97-AF65-F5344CB8AC3E}">
        <p14:creationId xmlns:p14="http://schemas.microsoft.com/office/powerpoint/2010/main" val="214712330"/>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1A1D6BE-33A2-594E-939E-1A5C014A9F7E}" type="datetime1">
              <a:rPr lang="en-US" smtClean="0"/>
              <a:t>5/12/2022</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4541B08F-3F98-9B4E-956A-C1E5588E419E}" type="slidenum">
              <a:rPr lang="en-US"/>
              <a:pPr>
                <a:defRPr/>
              </a:pPr>
              <a:t>‹#›</a:t>
            </a:fld>
            <a:endParaRPr lang="en-US"/>
          </a:p>
        </p:txBody>
      </p:sp>
    </p:spTree>
    <p:extLst>
      <p:ext uri="{BB962C8B-B14F-4D97-AF65-F5344CB8AC3E}">
        <p14:creationId xmlns:p14="http://schemas.microsoft.com/office/powerpoint/2010/main" val="886719804"/>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0BB050F-05A9-7E4D-AAE8-6767C10EF61E}" type="datetime1">
              <a:rPr lang="en-US" smtClean="0"/>
              <a:t>5/12/2022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AD7E8638-E168-2E48-9A64-10AD376D9D46}" type="slidenum">
              <a:rPr lang="en-US"/>
              <a:pPr>
                <a:defRPr/>
              </a:pPr>
              <a:t>‹#›</a:t>
            </a:fld>
            <a:endParaRPr lang="en-US"/>
          </a:p>
        </p:txBody>
      </p:sp>
    </p:spTree>
    <p:extLst>
      <p:ext uri="{BB962C8B-B14F-4D97-AF65-F5344CB8AC3E}">
        <p14:creationId xmlns:p14="http://schemas.microsoft.com/office/powerpoint/2010/main" val="2114271114"/>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263DB47-DB9E-1742-8201-B72934E3E674}" type="datetime1">
              <a:rPr lang="en-US" smtClean="0"/>
              <a:t>5/12/2022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C8CDE78B-66B6-BC45-92DB-E58EC3C7D831}" type="slidenum">
              <a:rPr lang="en-US"/>
              <a:pPr>
                <a:defRPr/>
              </a:pPr>
              <a:t>‹#›</a:t>
            </a:fld>
            <a:endParaRPr lang="en-US"/>
          </a:p>
        </p:txBody>
      </p:sp>
    </p:spTree>
    <p:extLst>
      <p:ext uri="{BB962C8B-B14F-4D97-AF65-F5344CB8AC3E}">
        <p14:creationId xmlns:p14="http://schemas.microsoft.com/office/powerpoint/2010/main" val="3791577147"/>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Date Placeholder 4"/>
          <p:cNvSpPr>
            <a:spLocks noGrp="1"/>
          </p:cNvSpPr>
          <p:nvPr>
            <p:ph type="dt" sz="half" idx="10"/>
          </p:nvPr>
        </p:nvSpPr>
        <p:spPr>
          <a:xfrm>
            <a:off x="914400" y="6248400"/>
            <a:ext cx="25400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3DCE1720-FADA-1448-BF8B-7D4BBC53C10D}" type="datetime1">
              <a:rPr lang="en-US" altLang="en-US" smtClean="0"/>
              <a:t>5/12/2022</a:t>
            </a:fld>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ltLang="en-US"/>
          </a:p>
        </p:txBody>
      </p:sp>
      <p:sp>
        <p:nvSpPr>
          <p:cNvPr id="7" name="Slide Number Placeholder 6"/>
          <p:cNvSpPr>
            <a:spLocks noGrp="1"/>
          </p:cNvSpPr>
          <p:nvPr>
            <p:ph type="sldNum" sz="quarter" idx="12"/>
          </p:nvPr>
        </p:nvSpPr>
        <p:spPr>
          <a:xfrm>
            <a:off x="8737600" y="6248400"/>
            <a:ext cx="2540000" cy="457200"/>
          </a:xfr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3ADB909-E6F2-AD44-B087-28F4D3D2B98F}" type="slidenum">
              <a:rPr lang="en-US" altLang="en-US"/>
              <a:pPr>
                <a:defRPr/>
              </a:pPr>
              <a:t>‹#›</a:t>
            </a:fld>
            <a:endParaRPr lang="en-US" altLang="en-US"/>
          </a:p>
        </p:txBody>
      </p:sp>
    </p:spTree>
    <p:extLst>
      <p:ext uri="{BB962C8B-B14F-4D97-AF65-F5344CB8AC3E}">
        <p14:creationId xmlns:p14="http://schemas.microsoft.com/office/powerpoint/2010/main" val="2860707490"/>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30725"/>
          </a:xfrm>
        </p:spPr>
        <p:txBody>
          <a:bodyPr rtlCol="0">
            <a:normAutofit/>
          </a:bodyPr>
          <a:lstStyle/>
          <a:p>
            <a:pPr lvl="0"/>
            <a:endParaRPr lang="en-US" noProof="0"/>
          </a:p>
        </p:txBody>
      </p:sp>
      <p:sp>
        <p:nvSpPr>
          <p:cNvPr id="4" name="Rectangle 9"/>
          <p:cNvSpPr>
            <a:spLocks noGrp="1" noChangeArrowheads="1"/>
          </p:cNvSpPr>
          <p:nvPr>
            <p:ph type="dt" sz="half" idx="10"/>
          </p:nvPr>
        </p:nvSpPr>
        <p:spPr>
          <a:xfrm>
            <a:off x="609600" y="6356351"/>
            <a:ext cx="2844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fld id="{D5BE4E97-4DAA-1B4B-B6FC-5B0687C6C877}" type="datetime1">
              <a:rPr lang="en-US" smtClean="0"/>
              <a:t>5/12/2022</a:t>
            </a:fld>
            <a:endParaRPr lang="en-US"/>
          </a:p>
        </p:txBody>
      </p:sp>
      <p:sp>
        <p:nvSpPr>
          <p:cNvPr id="5" name="Rectangle 10"/>
          <p:cNvSpPr>
            <a:spLocks noGrp="1" noChangeArrowheads="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endParaRPr lang="en-US"/>
          </a:p>
        </p:txBody>
      </p:sp>
      <p:sp>
        <p:nvSpPr>
          <p:cNvPr id="6" name="Rectangle 11"/>
          <p:cNvSpPr>
            <a:spLocks noGrp="1" noChangeArrowheads="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9D2512"/>
                </a:solidFill>
                <a:latin typeface="Calibri" panose="020F0502020204030204" pitchFamily="34" charset="0"/>
                <a:ea typeface="+mn-ea"/>
              </a:defRPr>
            </a:lvl1pPr>
          </a:lstStyle>
          <a:p>
            <a:pPr>
              <a:defRPr/>
            </a:pPr>
            <a:fld id="{A21330EB-9F75-DA47-A93C-F70C6C7196A0}" type="slidenum">
              <a:rPr lang="en-US" altLang="en-US"/>
              <a:pPr>
                <a:defRPr/>
              </a:pPr>
              <a:t>‹#›</a:t>
            </a:fld>
            <a:endParaRPr lang="en-US" altLang="en-US"/>
          </a:p>
        </p:txBody>
      </p:sp>
    </p:spTree>
    <p:extLst>
      <p:ext uri="{BB962C8B-B14F-4D97-AF65-F5344CB8AC3E}">
        <p14:creationId xmlns:p14="http://schemas.microsoft.com/office/powerpoint/2010/main" val="2517583121"/>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fld id="{933010FF-FE7F-D647-B2F5-9050C97EAA07}" type="datetime1">
              <a:rPr lang="en-US" smtClean="0"/>
              <a:t>5/12/2022</a:t>
            </a:fld>
            <a:endParaRPr lang="en-US"/>
          </a:p>
        </p:txBody>
      </p:sp>
      <p:sp>
        <p:nvSpPr>
          <p:cNvPr id="4" name="Footer Placeholder 21"/>
          <p:cNvSpPr>
            <a:spLocks noGrp="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endParaRPr lang="en-US"/>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424246"/>
                </a:solidFill>
                <a:latin typeface="Calibri" panose="020F0502020204030204"/>
                <a:ea typeface="+mn-ea"/>
              </a:defRPr>
            </a:lvl1pPr>
          </a:lstStyle>
          <a:p>
            <a:pPr>
              <a:defRPr/>
            </a:pPr>
            <a:fld id="{F82231C3-A9D6-454B-AFF0-44A4F3308835}" type="slidenum">
              <a:rPr lang="en-US" altLang="en-US"/>
              <a:pPr>
                <a:defRPr/>
              </a:pPr>
              <a:t>‹#›</a:t>
            </a:fld>
            <a:endParaRPr lang="en-US" altLang="en-US"/>
          </a:p>
        </p:txBody>
      </p:sp>
    </p:spTree>
    <p:extLst>
      <p:ext uri="{BB962C8B-B14F-4D97-AF65-F5344CB8AC3E}">
        <p14:creationId xmlns:p14="http://schemas.microsoft.com/office/powerpoint/2010/main" val="108582084"/>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371600"/>
          </a:xfrm>
        </p:spPr>
        <p:txBody>
          <a:bodyPr/>
          <a:lstStyle/>
          <a:p>
            <a:r>
              <a:rPr lang="en-US"/>
              <a:t>Click to edit Master title style</a:t>
            </a:r>
          </a:p>
        </p:txBody>
      </p:sp>
      <p:sp>
        <p:nvSpPr>
          <p:cNvPr id="3" name="Table Placeholder 2"/>
          <p:cNvSpPr>
            <a:spLocks noGrp="1"/>
          </p:cNvSpPr>
          <p:nvPr>
            <p:ph type="tbl" idx="1"/>
          </p:nvPr>
        </p:nvSpPr>
        <p:spPr>
          <a:xfrm>
            <a:off x="609600" y="1981200"/>
            <a:ext cx="10972800" cy="3886200"/>
          </a:xfrm>
        </p:spPr>
        <p:txBody>
          <a:bodyPr rtlCol="0">
            <a:normAutofit/>
          </a:bodyPr>
          <a:lstStyle/>
          <a:p>
            <a:pPr lvl="0"/>
            <a:endParaRPr lang="en-US" noProof="0"/>
          </a:p>
        </p:txBody>
      </p:sp>
    </p:spTree>
    <p:extLst>
      <p:ext uri="{BB962C8B-B14F-4D97-AF65-F5344CB8AC3E}">
        <p14:creationId xmlns:p14="http://schemas.microsoft.com/office/powerpoint/2010/main" val="364790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Chalkboard 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lum bright="70000" contrast="-70000"/>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BE0920E-BE56-4203-8C39-5013435AC704}" type="datetimeFigureOut">
              <a:rPr lang="en-US"/>
              <a:pPr>
                <a:defRPr/>
              </a:pPr>
              <a:t>5/12/2022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a:defRPr/>
            </a:pPr>
            <a:fld id="{470BA9F0-3B0B-4C5A-AD18-E67566C9138B}" type="slidenum">
              <a:rPr lang="en-US"/>
              <a:pPr>
                <a:defRPr/>
              </a:pPr>
              <a:t>‹#›</a:t>
            </a:fld>
            <a:endParaRPr lang="en-US"/>
          </a:p>
        </p:txBody>
      </p:sp>
    </p:spTree>
    <p:extLst>
      <p:ext uri="{BB962C8B-B14F-4D97-AF65-F5344CB8AC3E}">
        <p14:creationId xmlns:p14="http://schemas.microsoft.com/office/powerpoint/2010/main" val="2440485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a:stretch>
            <a:fillRect/>
          </a:stretch>
        </p:blipFill>
        <p:spPr>
          <a:xfrm>
            <a:off x="97041" y="6173954"/>
            <a:ext cx="3624056" cy="593150"/>
          </a:xfrm>
          <a:prstGeom prst="rect">
            <a:avLst/>
          </a:prstGeom>
        </p:spPr>
      </p:pic>
    </p:spTree>
    <p:extLst>
      <p:ext uri="{BB962C8B-B14F-4D97-AF65-F5344CB8AC3E}">
        <p14:creationId xmlns:p14="http://schemas.microsoft.com/office/powerpoint/2010/main" val="17869568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2799"/>
          <a:stretch/>
        </p:blipFill>
        <p:spPr>
          <a:xfrm>
            <a:off x="10871236" y="5609558"/>
            <a:ext cx="1134809" cy="87608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8903972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a:stretch>
            <a:fillRect/>
          </a:stretch>
        </p:blipFill>
        <p:spPr>
          <a:xfrm>
            <a:off x="5279576" y="224074"/>
            <a:ext cx="1632848" cy="654953"/>
          </a:xfrm>
          <a:prstGeom prst="rect">
            <a:avLst/>
          </a:prstGeom>
        </p:spPr>
      </p:pic>
    </p:spTree>
    <p:extLst>
      <p:ext uri="{BB962C8B-B14F-4D97-AF65-F5344CB8AC3E}">
        <p14:creationId xmlns:p14="http://schemas.microsoft.com/office/powerpoint/2010/main" val="28522796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7485725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41294819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5/12/2022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40643405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5/12/2022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5931251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5/12/2022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7598747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5/12/2022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6244075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5/12/2022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592467"/>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754170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i3T_PL_Series">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AC6CD5D-D920-374E-8CBA-3ACBF93CD43C}"/>
              </a:ext>
            </a:extLst>
          </p:cNvPr>
          <p:cNvGrpSpPr/>
          <p:nvPr userDrawn="1"/>
        </p:nvGrpSpPr>
        <p:grpSpPr>
          <a:xfrm>
            <a:off x="2175020" y="980151"/>
            <a:ext cx="8870360" cy="4064000"/>
            <a:chOff x="112165" y="751543"/>
            <a:chExt cx="8870360" cy="4064000"/>
          </a:xfrm>
        </p:grpSpPr>
        <p:sp>
          <p:nvSpPr>
            <p:cNvPr id="17" name="Freeform 16">
              <a:extLst>
                <a:ext uri="{FF2B5EF4-FFF2-40B4-BE49-F238E27FC236}">
                  <a16:creationId xmlns:a16="http://schemas.microsoft.com/office/drawing/2014/main" id="{4FC77FDF-330D-9143-B471-98F55D697265}"/>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8" name="Freeform 17">
              <a:extLst>
                <a:ext uri="{FF2B5EF4-FFF2-40B4-BE49-F238E27FC236}">
                  <a16:creationId xmlns:a16="http://schemas.microsoft.com/office/drawing/2014/main" id="{82CCA512-082F-EC46-AFCA-81421176C2AA}"/>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19" name="Freeform 18">
              <a:extLst>
                <a:ext uri="{FF2B5EF4-FFF2-40B4-BE49-F238E27FC236}">
                  <a16:creationId xmlns:a16="http://schemas.microsoft.com/office/drawing/2014/main" id="{4B237D16-51EF-D84F-B623-E4E1DBAA1E08}"/>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0" name="Freeform 19">
              <a:extLst>
                <a:ext uri="{FF2B5EF4-FFF2-40B4-BE49-F238E27FC236}">
                  <a16:creationId xmlns:a16="http://schemas.microsoft.com/office/drawing/2014/main" id="{59385A53-4D67-3B47-B380-1D613C89699A}"/>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1" name="Freeform 20">
              <a:extLst>
                <a:ext uri="{FF2B5EF4-FFF2-40B4-BE49-F238E27FC236}">
                  <a16:creationId xmlns:a16="http://schemas.microsoft.com/office/drawing/2014/main" id="{4DF303E0-7544-914F-946D-9BFC04700074}"/>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2" name="Freeform 21">
              <a:extLst>
                <a:ext uri="{FF2B5EF4-FFF2-40B4-BE49-F238E27FC236}">
                  <a16:creationId xmlns:a16="http://schemas.microsoft.com/office/drawing/2014/main" id="{F33E59FD-B14E-544C-B4D8-90254D407C54}"/>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3" name="Right Arrow 22">
              <a:extLst>
                <a:ext uri="{FF2B5EF4-FFF2-40B4-BE49-F238E27FC236}">
                  <a16:creationId xmlns:a16="http://schemas.microsoft.com/office/drawing/2014/main" id="{10CEFA26-D6A7-8244-A822-F617DCEC53E7}"/>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4" name="Title 1">
            <a:extLst>
              <a:ext uri="{FF2B5EF4-FFF2-40B4-BE49-F238E27FC236}">
                <a16:creationId xmlns:a16="http://schemas.microsoft.com/office/drawing/2014/main" id="{EE7CC116-7A27-4445-BE23-50AD6116D086}"/>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5" name="Diagram 24">
            <a:extLst>
              <a:ext uri="{FF2B5EF4-FFF2-40B4-BE49-F238E27FC236}">
                <a16:creationId xmlns:a16="http://schemas.microsoft.com/office/drawing/2014/main" id="{24655B9B-FDB7-614F-BBE6-2915B5F51365}"/>
              </a:ext>
            </a:extLst>
          </p:cNvPr>
          <p:cNvGraphicFramePr/>
          <p:nvPr userDrawn="1">
            <p:extLst>
              <p:ext uri="{D42A27DB-BD31-4B8C-83A1-F6EECF244321}">
                <p14:modId xmlns:p14="http://schemas.microsoft.com/office/powerpoint/2010/main" val="3892953369"/>
              </p:ext>
            </p:extLst>
          </p:nvPr>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6" name="Freeform 25">
            <a:extLst>
              <a:ext uri="{FF2B5EF4-FFF2-40B4-BE49-F238E27FC236}">
                <a16:creationId xmlns:a16="http://schemas.microsoft.com/office/drawing/2014/main" id="{A72FE399-113B-E14E-B00E-EADAB37B848F}"/>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7" name="Freeform 26">
            <a:extLst>
              <a:ext uri="{FF2B5EF4-FFF2-40B4-BE49-F238E27FC236}">
                <a16:creationId xmlns:a16="http://schemas.microsoft.com/office/drawing/2014/main" id="{CE47BED0-B097-5F46-A220-9F0F2589356F}"/>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277378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19350071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19936674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7099972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2595056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189127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987645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135942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716775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21779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6345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i3T_IMP_Series">
    <p:spTree>
      <p:nvGrpSpPr>
        <p:cNvPr id="1" name=""/>
        <p:cNvGrpSpPr/>
        <p:nvPr/>
      </p:nvGrpSpPr>
      <p:grpSpPr>
        <a:xfrm>
          <a:off x="0" y="0"/>
          <a:ext cx="0" cy="0"/>
          <a:chOff x="0" y="0"/>
          <a:chExt cx="0" cy="0"/>
        </a:xfrm>
      </p:grpSpPr>
      <p:graphicFrame>
        <p:nvGraphicFramePr>
          <p:cNvPr id="25" name="Diagram 24"/>
          <p:cNvGraphicFramePr/>
          <p:nvPr userDrawn="1">
            <p:extLst>
              <p:ext uri="{D42A27DB-BD31-4B8C-83A1-F6EECF244321}">
                <p14:modId xmlns:p14="http://schemas.microsoft.com/office/powerpoint/2010/main" val="72312721"/>
              </p:ext>
            </p:extLst>
          </p:nvPr>
        </p:nvGraphicFramePr>
        <p:xfrm>
          <a:off x="84597" y="1697431"/>
          <a:ext cx="12012705" cy="33845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6" name="Diagram 25"/>
          <p:cNvGraphicFramePr/>
          <p:nvPr userDrawn="1">
            <p:extLst>
              <p:ext uri="{D42A27DB-BD31-4B8C-83A1-F6EECF244321}">
                <p14:modId xmlns:p14="http://schemas.microsoft.com/office/powerpoint/2010/main" val="3198662784"/>
              </p:ext>
            </p:extLst>
          </p:nvPr>
        </p:nvGraphicFramePr>
        <p:xfrm>
          <a:off x="59195" y="4870281"/>
          <a:ext cx="3043309" cy="66628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7" name="Diagram 26"/>
          <p:cNvGraphicFramePr/>
          <p:nvPr userDrawn="1">
            <p:extLst>
              <p:ext uri="{D42A27DB-BD31-4B8C-83A1-F6EECF244321}">
                <p14:modId xmlns:p14="http://schemas.microsoft.com/office/powerpoint/2010/main" val="789154102"/>
              </p:ext>
            </p:extLst>
          </p:nvPr>
        </p:nvGraphicFramePr>
        <p:xfrm>
          <a:off x="3823627" y="4870282"/>
          <a:ext cx="1549765" cy="66628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28" name="Diagram 27"/>
          <p:cNvGraphicFramePr/>
          <p:nvPr userDrawn="1">
            <p:extLst>
              <p:ext uri="{D42A27DB-BD31-4B8C-83A1-F6EECF244321}">
                <p14:modId xmlns:p14="http://schemas.microsoft.com/office/powerpoint/2010/main" val="1263441679"/>
              </p:ext>
            </p:extLst>
          </p:nvPr>
        </p:nvGraphicFramePr>
        <p:xfrm>
          <a:off x="6110002" y="4870282"/>
          <a:ext cx="1460125" cy="666283"/>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29" name="Diagram 28"/>
          <p:cNvGraphicFramePr/>
          <p:nvPr userDrawn="1">
            <p:extLst>
              <p:ext uri="{D42A27DB-BD31-4B8C-83A1-F6EECF244321}">
                <p14:modId xmlns:p14="http://schemas.microsoft.com/office/powerpoint/2010/main" val="2131775979"/>
              </p:ext>
            </p:extLst>
          </p:nvPr>
        </p:nvGraphicFramePr>
        <p:xfrm>
          <a:off x="7971032" y="4870282"/>
          <a:ext cx="815659" cy="666283"/>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30" name="Diagram 29"/>
          <p:cNvGraphicFramePr/>
          <p:nvPr userDrawn="1">
            <p:extLst>
              <p:ext uri="{D42A27DB-BD31-4B8C-83A1-F6EECF244321}">
                <p14:modId xmlns:p14="http://schemas.microsoft.com/office/powerpoint/2010/main" val="2938467148"/>
              </p:ext>
            </p:extLst>
          </p:nvPr>
        </p:nvGraphicFramePr>
        <p:xfrm>
          <a:off x="9479698" y="4870282"/>
          <a:ext cx="2294129" cy="666283"/>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sp>
        <p:nvSpPr>
          <p:cNvPr id="31" name="TextBox 30"/>
          <p:cNvSpPr txBox="1"/>
          <p:nvPr userDrawn="1"/>
        </p:nvSpPr>
        <p:spPr>
          <a:xfrm>
            <a:off x="2358847" y="5484973"/>
            <a:ext cx="2267712" cy="574863"/>
          </a:xfrm>
          <a:prstGeom prst="roundRect">
            <a:avLst/>
          </a:prstGeom>
          <a:solidFill>
            <a:schemeClr val="accent4"/>
          </a:solidFill>
          <a:ln>
            <a:solidFill>
              <a:schemeClr val="bg1"/>
            </a:solidFill>
          </a:ln>
          <a:effectLst>
            <a:outerShdw blurRad="63500" sx="102000" sy="102000" algn="ctr" rotWithShape="0">
              <a:prstClr val="black">
                <a:alpha val="40000"/>
              </a:prstClr>
            </a:outerShdw>
          </a:effectLst>
        </p:spPr>
        <p:txBody>
          <a:bodyPr wrap="square" lIns="0" tIns="0" rIns="0" bIns="0" rtlCol="0" anchor="ctr">
            <a:noAutofit/>
          </a:bodyPr>
          <a:lstStyle/>
          <a:p>
            <a:pPr algn="ctr"/>
            <a:r>
              <a:rPr lang="en-US" sz="1200" u="sng"/>
              <a:t>Fall T.I. Window (4 </a:t>
            </a:r>
            <a:r>
              <a:rPr lang="en-US" sz="1200" u="sng" err="1"/>
              <a:t>wks</a:t>
            </a:r>
            <a:r>
              <a:rPr lang="en-US" sz="1200" u="sng"/>
              <a:t>)</a:t>
            </a:r>
          </a:p>
          <a:p>
            <a:pPr>
              <a:lnSpc>
                <a:spcPct val="80000"/>
              </a:lnSpc>
              <a:tabLst>
                <a:tab pos="458788" algn="ctr"/>
                <a:tab pos="1257300" algn="ctr"/>
              </a:tabLst>
            </a:pPr>
            <a:r>
              <a:rPr lang="en-US" sz="1200"/>
              <a:t>	October	November</a:t>
            </a:r>
          </a:p>
          <a:p>
            <a:pPr algn="ctr">
              <a:lnSpc>
                <a:spcPct val="80000"/>
              </a:lnSpc>
            </a:pPr>
            <a:r>
              <a:rPr lang="en-US" sz="1200"/>
              <a:t>4</a:t>
            </a:r>
            <a:r>
              <a:rPr lang="en-US" sz="1200" baseline="30000"/>
              <a:t>th</a:t>
            </a:r>
            <a:r>
              <a:rPr lang="en-US" sz="1200"/>
              <a:t> Monday – 3</a:t>
            </a:r>
            <a:r>
              <a:rPr lang="en-US" sz="1200" baseline="30000"/>
              <a:t>rd</a:t>
            </a:r>
            <a:r>
              <a:rPr lang="en-US" sz="1200"/>
              <a:t> Friday</a:t>
            </a:r>
          </a:p>
        </p:txBody>
      </p:sp>
      <p:sp>
        <p:nvSpPr>
          <p:cNvPr id="32" name="TextBox 31"/>
          <p:cNvSpPr txBox="1"/>
          <p:nvPr userDrawn="1"/>
        </p:nvSpPr>
        <p:spPr>
          <a:xfrm>
            <a:off x="550753" y="418744"/>
            <a:ext cx="11390572" cy="369332"/>
          </a:xfrm>
          <a:prstGeom prst="rect">
            <a:avLst/>
          </a:prstGeom>
          <a:noFill/>
        </p:spPr>
        <p:txBody>
          <a:bodyPr wrap="square" rtlCol="0">
            <a:spAutoFit/>
          </a:bodyPr>
          <a:lstStyle/>
          <a:p>
            <a:endParaRPr lang="en-US" sz="1800"/>
          </a:p>
        </p:txBody>
      </p:sp>
      <p:sp>
        <p:nvSpPr>
          <p:cNvPr id="33" name="TextBox 32"/>
          <p:cNvSpPr txBox="1"/>
          <p:nvPr userDrawn="1"/>
        </p:nvSpPr>
        <p:spPr>
          <a:xfrm>
            <a:off x="1" y="162367"/>
            <a:ext cx="11772900" cy="1569660"/>
          </a:xfrm>
          <a:prstGeom prst="rect">
            <a:avLst/>
          </a:prstGeom>
          <a:noFill/>
        </p:spPr>
        <p:txBody>
          <a:bodyPr wrap="square" rtlCol="0">
            <a:spAutoFit/>
          </a:bodyPr>
          <a:lstStyle/>
          <a:p>
            <a:r>
              <a:rPr lang="en-US" sz="4800">
                <a:latin typeface="+mn-lt"/>
              </a:rPr>
              <a:t>Ci3T </a:t>
            </a:r>
            <a:r>
              <a:rPr lang="en-US" sz="4800" b="1" cap="small">
                <a:ln w="3175">
                  <a:solidFill>
                    <a:schemeClr val="tx1"/>
                  </a:solidFill>
                </a:ln>
                <a:solidFill>
                  <a:schemeClr val="accent5"/>
                </a:solidFill>
                <a:latin typeface="+mn-lt"/>
              </a:rPr>
              <a:t>IMPLEMENTATION</a:t>
            </a:r>
            <a:br>
              <a:rPr lang="en-US" sz="4800">
                <a:latin typeface="+mn-lt"/>
              </a:rPr>
            </a:br>
            <a:r>
              <a:rPr lang="en-US" sz="4800">
                <a:latin typeface="+mn-lt"/>
              </a:rPr>
              <a:t>Professional Learning Series</a:t>
            </a:r>
            <a:endParaRPr lang="en-US" sz="4800"/>
          </a:p>
        </p:txBody>
      </p:sp>
      <p:sp>
        <p:nvSpPr>
          <p:cNvPr id="34" name="TextBox 33"/>
          <p:cNvSpPr txBox="1"/>
          <p:nvPr userDrawn="1"/>
        </p:nvSpPr>
        <p:spPr>
          <a:xfrm>
            <a:off x="6840065" y="5484974"/>
            <a:ext cx="2262468" cy="574863"/>
          </a:xfrm>
          <a:prstGeom prst="roundRect">
            <a:avLst/>
          </a:prstGeom>
          <a:solidFill>
            <a:schemeClr val="accent1"/>
          </a:solidFill>
          <a:ln>
            <a:solidFill>
              <a:schemeClr val="bg1"/>
            </a:solidFill>
          </a:ln>
          <a:effectLst>
            <a:outerShdw blurRad="63500" sx="102000" sy="102000" algn="ctr" rotWithShape="0">
              <a:prstClr val="black">
                <a:alpha val="40000"/>
              </a:prstClr>
            </a:outerShdw>
          </a:effectLst>
        </p:spPr>
        <p:txBody>
          <a:bodyPr wrap="square" lIns="0" tIns="0" rIns="0" bIns="0" rtlCol="0" anchor="ctr">
            <a:noAutofit/>
          </a:bodyPr>
          <a:lstStyle/>
          <a:p>
            <a:pPr algn="ctr"/>
            <a:r>
              <a:rPr lang="en-US" sz="1200" u="sng"/>
              <a:t>Spring T.I. Window (4 </a:t>
            </a:r>
            <a:r>
              <a:rPr lang="en-US" sz="1200" u="sng" err="1"/>
              <a:t>wks</a:t>
            </a:r>
            <a:r>
              <a:rPr lang="en-US" sz="1200" u="sng"/>
              <a:t>)</a:t>
            </a:r>
          </a:p>
          <a:p>
            <a:pPr>
              <a:lnSpc>
                <a:spcPct val="80000"/>
              </a:lnSpc>
              <a:tabLst>
                <a:tab pos="458788" algn="ctr"/>
                <a:tab pos="1257300" algn="ctr"/>
              </a:tabLst>
            </a:pPr>
            <a:r>
              <a:rPr lang="en-US" sz="1200"/>
              <a:t>	February	March</a:t>
            </a:r>
          </a:p>
          <a:p>
            <a:pPr algn="ctr">
              <a:lnSpc>
                <a:spcPct val="80000"/>
              </a:lnSpc>
            </a:pPr>
            <a:r>
              <a:rPr lang="en-US" sz="1200"/>
              <a:t>2</a:t>
            </a:r>
            <a:r>
              <a:rPr lang="en-US" sz="1200" baseline="30000"/>
              <a:t>nd</a:t>
            </a:r>
            <a:r>
              <a:rPr lang="en-US" sz="1200"/>
              <a:t> Monday – 2</a:t>
            </a:r>
            <a:r>
              <a:rPr lang="en-US" sz="1200" baseline="30000"/>
              <a:t>nd</a:t>
            </a:r>
            <a:r>
              <a:rPr lang="en-US" sz="1200"/>
              <a:t> Friday</a:t>
            </a:r>
          </a:p>
        </p:txBody>
      </p:sp>
    </p:spTree>
    <p:extLst>
      <p:ext uri="{BB962C8B-B14F-4D97-AF65-F5344CB8AC3E}">
        <p14:creationId xmlns:p14="http://schemas.microsoft.com/office/powerpoint/2010/main" val="3835156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5/12/2022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168356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5/12/2022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2716704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42576508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068783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9117634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20933004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Ci3T_PL_Series">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AC6CD5D-D920-374E-8CBA-3ACBF93CD43C}"/>
              </a:ext>
            </a:extLst>
          </p:cNvPr>
          <p:cNvGrpSpPr/>
          <p:nvPr userDrawn="1"/>
        </p:nvGrpSpPr>
        <p:grpSpPr>
          <a:xfrm>
            <a:off x="2175020" y="980151"/>
            <a:ext cx="8870360" cy="4064000"/>
            <a:chOff x="112165" y="751543"/>
            <a:chExt cx="8870360" cy="4064000"/>
          </a:xfrm>
        </p:grpSpPr>
        <p:sp>
          <p:nvSpPr>
            <p:cNvPr id="17" name="Freeform 16">
              <a:extLst>
                <a:ext uri="{FF2B5EF4-FFF2-40B4-BE49-F238E27FC236}">
                  <a16:creationId xmlns:a16="http://schemas.microsoft.com/office/drawing/2014/main" id="{4FC77FDF-330D-9143-B471-98F55D697265}"/>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8" name="Freeform 17">
              <a:extLst>
                <a:ext uri="{FF2B5EF4-FFF2-40B4-BE49-F238E27FC236}">
                  <a16:creationId xmlns:a16="http://schemas.microsoft.com/office/drawing/2014/main" id="{82CCA512-082F-EC46-AFCA-81421176C2AA}"/>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19" name="Freeform 18">
              <a:extLst>
                <a:ext uri="{FF2B5EF4-FFF2-40B4-BE49-F238E27FC236}">
                  <a16:creationId xmlns:a16="http://schemas.microsoft.com/office/drawing/2014/main" id="{4B237D16-51EF-D84F-B623-E4E1DBAA1E08}"/>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0" name="Freeform 19">
              <a:extLst>
                <a:ext uri="{FF2B5EF4-FFF2-40B4-BE49-F238E27FC236}">
                  <a16:creationId xmlns:a16="http://schemas.microsoft.com/office/drawing/2014/main" id="{59385A53-4D67-3B47-B380-1D613C89699A}"/>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1" name="Freeform 20">
              <a:extLst>
                <a:ext uri="{FF2B5EF4-FFF2-40B4-BE49-F238E27FC236}">
                  <a16:creationId xmlns:a16="http://schemas.microsoft.com/office/drawing/2014/main" id="{4DF303E0-7544-914F-946D-9BFC04700074}"/>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2" name="Freeform 21">
              <a:extLst>
                <a:ext uri="{FF2B5EF4-FFF2-40B4-BE49-F238E27FC236}">
                  <a16:creationId xmlns:a16="http://schemas.microsoft.com/office/drawing/2014/main" id="{F33E59FD-B14E-544C-B4D8-90254D407C54}"/>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3" name="Right Arrow 22">
              <a:extLst>
                <a:ext uri="{FF2B5EF4-FFF2-40B4-BE49-F238E27FC236}">
                  <a16:creationId xmlns:a16="http://schemas.microsoft.com/office/drawing/2014/main" id="{10CEFA26-D6A7-8244-A822-F617DCEC53E7}"/>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4" name="Title 1">
            <a:extLst>
              <a:ext uri="{FF2B5EF4-FFF2-40B4-BE49-F238E27FC236}">
                <a16:creationId xmlns:a16="http://schemas.microsoft.com/office/drawing/2014/main" id="{EE7CC116-7A27-4445-BE23-50AD6116D086}"/>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5" name="Diagram 24">
            <a:extLst>
              <a:ext uri="{FF2B5EF4-FFF2-40B4-BE49-F238E27FC236}">
                <a16:creationId xmlns:a16="http://schemas.microsoft.com/office/drawing/2014/main" id="{24655B9B-FDB7-614F-BBE6-2915B5F51365}"/>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6" name="Freeform 25">
            <a:extLst>
              <a:ext uri="{FF2B5EF4-FFF2-40B4-BE49-F238E27FC236}">
                <a16:creationId xmlns:a16="http://schemas.microsoft.com/office/drawing/2014/main" id="{A72FE399-113B-E14E-B00E-EADAB37B848F}"/>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7" name="Freeform 26">
            <a:extLst>
              <a:ext uri="{FF2B5EF4-FFF2-40B4-BE49-F238E27FC236}">
                <a16:creationId xmlns:a16="http://schemas.microsoft.com/office/drawing/2014/main" id="{CE47BED0-B097-5F46-A220-9F0F2589356F}"/>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6534357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a:prstGeom prst="rect">
            <a:avLst/>
          </a:prstGeom>
        </p:spPr>
        <p:txBody>
          <a:bodyPr/>
          <a:lstStyle>
            <a:lvl1pPr>
              <a:defRPr>
                <a:solidFill>
                  <a:srgbClr val="46464A">
                    <a:shade val="90000"/>
                  </a:srgbClr>
                </a:solidFill>
              </a:defRPr>
            </a:lvl1pPr>
          </a:lstStyle>
          <a:p>
            <a:pPr>
              <a:defRPr/>
            </a:pPr>
            <a:endParaRPr lang="en-US"/>
          </a:p>
        </p:txBody>
      </p:sp>
      <p:sp>
        <p:nvSpPr>
          <p:cNvPr id="4" name="Footer Placeholder 21"/>
          <p:cNvSpPr>
            <a:spLocks noGrp="1"/>
          </p:cNvSpPr>
          <p:nvPr>
            <p:ph type="ftr" sz="quarter" idx="11"/>
          </p:nvPr>
        </p:nvSpPr>
        <p:spPr>
          <a:xfrm>
            <a:off x="4165600" y="6356351"/>
            <a:ext cx="3860800" cy="365125"/>
          </a:xfrm>
          <a:prstGeom prst="rect">
            <a:avLst/>
          </a:prstGeom>
        </p:spPr>
        <p:txBody>
          <a:bodyPr/>
          <a:lstStyle>
            <a:lvl1pPr>
              <a:defRPr>
                <a:solidFill>
                  <a:srgbClr val="46464A">
                    <a:shade val="90000"/>
                  </a:srgbClr>
                </a:solidFill>
              </a:defRPr>
            </a:lvl1pPr>
          </a:lstStyle>
          <a:p>
            <a:pPr>
              <a:defRPr/>
            </a:pPr>
            <a:r>
              <a:rPr lang="en-US"/>
              <a:t>IRB # 100863</a:t>
            </a:r>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424246"/>
                </a:solidFill>
              </a:defRPr>
            </a:lvl1pPr>
          </a:lstStyle>
          <a:p>
            <a:fld id="{AD8C5752-3634-4A47-A36B-784E85709ABA}" type="slidenum">
              <a:rPr lang="en-US" altLang="en-US"/>
              <a:pPr/>
              <a:t>‹#›</a:t>
            </a:fld>
            <a:endParaRPr lang="en-US" altLang="en-US"/>
          </a:p>
        </p:txBody>
      </p:sp>
    </p:spTree>
    <p:extLst>
      <p:ext uri="{BB962C8B-B14F-4D97-AF65-F5344CB8AC3E}">
        <p14:creationId xmlns:p14="http://schemas.microsoft.com/office/powerpoint/2010/main" val="2474583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blank" preserve="1">
  <p:cSld name="Triangle No Arrows">
    <p:spTree>
      <p:nvGrpSpPr>
        <p:cNvPr id="1" name=""/>
        <p:cNvGrpSpPr/>
        <p:nvPr/>
      </p:nvGrpSpPr>
      <p:grpSpPr>
        <a:xfrm>
          <a:off x="0" y="0"/>
          <a:ext cx="0" cy="0"/>
          <a:chOff x="0" y="0"/>
          <a:chExt cx="0" cy="0"/>
        </a:xfrm>
      </p:grpSpPr>
      <p:sp>
        <p:nvSpPr>
          <p:cNvPr id="18" name="Green Triangle"/>
          <p:cNvSpPr/>
          <p:nvPr userDrawn="1"/>
        </p:nvSpPr>
        <p:spPr>
          <a:xfrm>
            <a:off x="564444" y="3132668"/>
            <a:ext cx="11063112"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1">
              <a:solidFill>
                <a:prstClr val="white"/>
              </a:solidFill>
            </a:endParaRPr>
          </a:p>
        </p:txBody>
      </p:sp>
      <p:sp>
        <p:nvSpPr>
          <p:cNvPr id="19" name="Yellow Triangle"/>
          <p:cNvSpPr/>
          <p:nvPr userDrawn="1"/>
        </p:nvSpPr>
        <p:spPr>
          <a:xfrm>
            <a:off x="4088142" y="1846280"/>
            <a:ext cx="4011692"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20" name="Red Triangle"/>
          <p:cNvSpPr/>
          <p:nvPr userDrawn="1"/>
        </p:nvSpPr>
        <p:spPr>
          <a:xfrm>
            <a:off x="5327462" y="1059255"/>
            <a:ext cx="1512935"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cxnSp>
        <p:nvCxnSpPr>
          <p:cNvPr id="21" name="Straight Connector 20"/>
          <p:cNvCxnSpPr/>
          <p:nvPr userDrawn="1"/>
        </p:nvCxnSpPr>
        <p:spPr>
          <a:xfrm>
            <a:off x="1444541" y="5947646"/>
            <a:ext cx="932688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4487923"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7683704"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4" name="Domains"/>
          <p:cNvSpPr txBox="1"/>
          <p:nvPr userDrawn="1"/>
        </p:nvSpPr>
        <p:spPr>
          <a:xfrm>
            <a:off x="564444" y="6096001"/>
            <a:ext cx="11063112" cy="678391"/>
          </a:xfrm>
          <a:prstGeom prst="rect">
            <a:avLst/>
          </a:prstGeom>
          <a:noFill/>
          <a:ln>
            <a:noFill/>
          </a:ln>
        </p:spPr>
        <p:txBody>
          <a:bodyPr wrap="square">
            <a:spAutoFit/>
          </a:bodyPr>
          <a:lstStyle/>
          <a:p>
            <a:pPr eaLnBrk="1" fontAlgn="auto" hangingPunct="1">
              <a:spcBef>
                <a:spcPts val="0"/>
              </a:spcBef>
              <a:spcAft>
                <a:spcPts val="0"/>
              </a:spcAft>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panose="020F0502020204030204"/>
                <a:ea typeface="+mn-ea"/>
                <a:cs typeface="Arial" charset="0"/>
              </a:rPr>
              <a:t>	Academic	</a:t>
            </a:r>
            <a:r>
              <a:rPr lang="en-US" sz="1200" b="1">
                <a:solidFill>
                  <a:prstClr val="white"/>
                </a:solidFill>
                <a:effectLst>
                  <a:outerShdw blurRad="38100" dist="38100" dir="2700000" algn="tl">
                    <a:srgbClr val="000000">
                      <a:alpha val="43137"/>
                    </a:srgbClr>
                  </a:outerShdw>
                </a:effectLst>
                <a:latin typeface="Calibri" panose="020F0502020204030204"/>
                <a:ea typeface="+mn-ea"/>
                <a:cs typeface="Arial" charset="0"/>
              </a:rPr>
              <a:t>◇</a:t>
            </a:r>
            <a:r>
              <a:rPr lang="en-US" sz="2400" b="1">
                <a:solidFill>
                  <a:prstClr val="white"/>
                </a:solidFill>
                <a:effectLst>
                  <a:outerShdw blurRad="38100" dist="38100" dir="2700000" algn="tl">
                    <a:srgbClr val="000000">
                      <a:alpha val="43137"/>
                    </a:srgbClr>
                  </a:outerShdw>
                </a:effectLst>
                <a:latin typeface="Calibri" panose="020F0502020204030204"/>
                <a:ea typeface="+mn-ea"/>
                <a:cs typeface="Arial" charset="0"/>
              </a:rPr>
              <a:t>	Behavioral	</a:t>
            </a:r>
            <a:r>
              <a:rPr lang="en-US" sz="1200" b="1">
                <a:solidFill>
                  <a:prstClr val="white"/>
                </a:solidFill>
                <a:effectLst>
                  <a:outerShdw blurRad="38100" dist="38100" dir="2700000" algn="tl">
                    <a:srgbClr val="000000">
                      <a:alpha val="43137"/>
                    </a:srgbClr>
                  </a:outerShdw>
                </a:effectLst>
                <a:latin typeface="Calibri" panose="020F0502020204030204"/>
                <a:ea typeface="+mn-ea"/>
                <a:cs typeface="Arial" charset="0"/>
              </a:rPr>
              <a:t>◇</a:t>
            </a:r>
            <a:r>
              <a:rPr lang="en-US" sz="2400" b="1">
                <a:solidFill>
                  <a:prstClr val="white"/>
                </a:solidFill>
                <a:effectLst>
                  <a:outerShdw blurRad="38100" dist="38100" dir="2700000" algn="tl">
                    <a:srgbClr val="000000">
                      <a:alpha val="43137"/>
                    </a:srgbClr>
                  </a:outerShdw>
                </a:effectLst>
                <a:latin typeface="Calibri" panose="020F0502020204030204"/>
                <a:ea typeface="+mn-ea"/>
                <a:cs typeface="Arial" charset="0"/>
              </a:rPr>
              <a:t>	Social</a:t>
            </a:r>
          </a:p>
          <a:p>
            <a:pPr eaLnBrk="1" fontAlgn="auto" hangingPunct="1">
              <a:lnSpc>
                <a:spcPct val="75000"/>
              </a:lnSpc>
              <a:spcBef>
                <a:spcPts val="0"/>
              </a:spcBef>
              <a:spcAft>
                <a:spcPts val="0"/>
              </a:spcAft>
              <a:tabLst>
                <a:tab pos="1541463" algn="ctr"/>
                <a:tab pos="4056063" algn="ctr"/>
                <a:tab pos="6570663" algn="ctr"/>
              </a:tabLst>
              <a:defRPr/>
            </a:pPr>
            <a:r>
              <a:rPr lang="en-US" sz="1800">
                <a:solidFill>
                  <a:prstClr val="black">
                    <a:lumMod val="85000"/>
                    <a:lumOff val="15000"/>
                  </a:prstClr>
                </a:solidFill>
                <a:latin typeface="Calibri" panose="020F0502020204030204"/>
                <a:ea typeface="+mn-ea"/>
                <a:cs typeface="Arial" charset="0"/>
              </a:rPr>
              <a:t>	Validated Curricula	PBIS Framework	Validated Curricula</a:t>
            </a:r>
          </a:p>
        </p:txBody>
      </p:sp>
      <p:sp>
        <p:nvSpPr>
          <p:cNvPr id="28" name="Tier 3"/>
          <p:cNvSpPr txBox="1">
            <a:spLocks noChangeArrowheads="1"/>
          </p:cNvSpPr>
          <p:nvPr userDrawn="1"/>
        </p:nvSpPr>
        <p:spPr bwMode="auto">
          <a:xfrm>
            <a:off x="3513393" y="1126204"/>
            <a:ext cx="5080000" cy="812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a:ln w="3175">
                  <a:solidFill>
                    <a:prstClr val="white">
                      <a:alpha val="70000"/>
                    </a:prstClr>
                  </a:solidFill>
                </a:ln>
                <a:solidFill>
                  <a:prstClr val="black"/>
                </a:solidFill>
                <a:ea typeface="+mn-ea"/>
              </a:rPr>
              <a:t>Tier 3</a:t>
            </a:r>
          </a:p>
          <a:p>
            <a:pPr algn="ctr" eaLnBrk="1" hangingPunct="1">
              <a:lnSpc>
                <a:spcPct val="75000"/>
              </a:lnSpc>
            </a:pPr>
            <a:r>
              <a:rPr lang="en-US" sz="2400" b="1">
                <a:ln w="3175">
                  <a:solidFill>
                    <a:prstClr val="white">
                      <a:alpha val="70000"/>
                    </a:prstClr>
                  </a:solidFill>
                </a:ln>
                <a:solidFill>
                  <a:prstClr val="black"/>
                </a:solidFill>
                <a:ea typeface="+mn-ea"/>
              </a:rPr>
              <a:t>Tertiary Prevention  (</a:t>
            </a:r>
            <a:r>
              <a:rPr lang="en-US" sz="2400" b="1">
                <a:ln w="3175">
                  <a:solidFill>
                    <a:prstClr val="white">
                      <a:alpha val="70000"/>
                    </a:prstClr>
                  </a:solidFill>
                </a:ln>
                <a:solidFill>
                  <a:prstClr val="black"/>
                </a:solidFill>
                <a:ea typeface="+mn-ea"/>
                <a:cs typeface="Arial" panose="020B0604020202020204" pitchFamily="34" charset="0"/>
              </a:rPr>
              <a:t>≈5%</a:t>
            </a:r>
            <a:r>
              <a:rPr lang="en-US" sz="2400" b="1">
                <a:ln w="3175">
                  <a:solidFill>
                    <a:prstClr val="white">
                      <a:alpha val="70000"/>
                    </a:prstClr>
                  </a:solidFill>
                </a:ln>
                <a:solidFill>
                  <a:prstClr val="black"/>
                </a:solidFill>
                <a:ea typeface="+mn-ea"/>
              </a:rPr>
              <a:t>)</a:t>
            </a:r>
          </a:p>
        </p:txBody>
      </p:sp>
      <p:sp>
        <p:nvSpPr>
          <p:cNvPr id="29" name="Tier 2"/>
          <p:cNvSpPr txBox="1">
            <a:spLocks noChangeArrowheads="1"/>
          </p:cNvSpPr>
          <p:nvPr userDrawn="1"/>
        </p:nvSpPr>
        <p:spPr bwMode="auto">
          <a:xfrm>
            <a:off x="3302000" y="2301968"/>
            <a:ext cx="5588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a:ln w="3175">
                  <a:solidFill>
                    <a:prstClr val="white"/>
                  </a:solidFill>
                </a:ln>
                <a:solidFill>
                  <a:prstClr val="black"/>
                </a:solidFill>
                <a:ea typeface="+mn-ea"/>
              </a:rPr>
              <a:t>Tier 2</a:t>
            </a:r>
          </a:p>
          <a:p>
            <a:pPr algn="ctr" eaLnBrk="1" hangingPunct="1">
              <a:lnSpc>
                <a:spcPct val="85000"/>
              </a:lnSpc>
            </a:pPr>
            <a:r>
              <a:rPr lang="en-US" sz="2400" b="1">
                <a:ln w="3175">
                  <a:solidFill>
                    <a:prstClr val="white"/>
                  </a:solidFill>
                </a:ln>
                <a:solidFill>
                  <a:prstClr val="black"/>
                </a:solidFill>
                <a:ea typeface="+mn-ea"/>
              </a:rPr>
              <a:t>Secondary Prevention (</a:t>
            </a:r>
            <a:r>
              <a:rPr lang="en-US" sz="2400" b="1">
                <a:ln w="3175">
                  <a:solidFill>
                    <a:prstClr val="white"/>
                  </a:solidFill>
                </a:ln>
                <a:solidFill>
                  <a:prstClr val="black"/>
                </a:solidFill>
                <a:ea typeface="+mn-ea"/>
                <a:cs typeface="Arial" panose="020B0604020202020204" pitchFamily="34" charset="0"/>
              </a:rPr>
              <a:t>≈15%</a:t>
            </a:r>
            <a:r>
              <a:rPr lang="en-US" sz="2400" b="1">
                <a:ln w="3175">
                  <a:solidFill>
                    <a:prstClr val="white"/>
                  </a:solidFill>
                </a:ln>
                <a:solidFill>
                  <a:prstClr val="black"/>
                </a:solidFill>
                <a:ea typeface="+mn-ea"/>
              </a:rPr>
              <a:t>) </a:t>
            </a:r>
          </a:p>
        </p:txBody>
      </p:sp>
      <p:sp>
        <p:nvSpPr>
          <p:cNvPr id="30" name="Tier 1"/>
          <p:cNvSpPr txBox="1">
            <a:spLocks noChangeArrowheads="1"/>
          </p:cNvSpPr>
          <p:nvPr userDrawn="1"/>
        </p:nvSpPr>
        <p:spPr bwMode="auto">
          <a:xfrm>
            <a:off x="3302000" y="4600925"/>
            <a:ext cx="5588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a:ln w="3175">
                  <a:solidFill>
                    <a:prstClr val="white">
                      <a:alpha val="70000"/>
                    </a:prstClr>
                  </a:solidFill>
                </a:ln>
                <a:solidFill>
                  <a:prstClr val="black"/>
                </a:solidFill>
                <a:ea typeface="+mn-ea"/>
              </a:rPr>
              <a:t>Tier 1</a:t>
            </a:r>
          </a:p>
          <a:p>
            <a:pPr algn="ctr" eaLnBrk="1" hangingPunct="1"/>
            <a:r>
              <a:rPr lang="en-US" sz="2400" b="1">
                <a:ln w="3175">
                  <a:solidFill>
                    <a:prstClr val="white">
                      <a:alpha val="70000"/>
                    </a:prstClr>
                  </a:solidFill>
                </a:ln>
                <a:solidFill>
                  <a:prstClr val="black"/>
                </a:solidFill>
                <a:ea typeface="+mn-ea"/>
              </a:rPr>
              <a:t>Primary Prevention (</a:t>
            </a:r>
            <a:r>
              <a:rPr lang="en-US" sz="2400" b="1">
                <a:ln w="3175">
                  <a:solidFill>
                    <a:prstClr val="white">
                      <a:alpha val="70000"/>
                    </a:prstClr>
                  </a:solidFill>
                </a:ln>
                <a:solidFill>
                  <a:prstClr val="black"/>
                </a:solidFill>
                <a:ea typeface="+mn-ea"/>
                <a:cs typeface="Arial" panose="020B0604020202020204" pitchFamily="34" charset="0"/>
              </a:rPr>
              <a:t>≈80%</a:t>
            </a:r>
            <a:r>
              <a:rPr lang="en-US" sz="2400" b="1">
                <a:ln w="3175">
                  <a:solidFill>
                    <a:prstClr val="white">
                      <a:alpha val="70000"/>
                    </a:prstClr>
                  </a:solidFill>
                </a:ln>
                <a:solidFill>
                  <a:prstClr val="black"/>
                </a:solidFill>
                <a:ea typeface="+mn-ea"/>
              </a:rPr>
              <a:t>) </a:t>
            </a:r>
          </a:p>
        </p:txBody>
      </p:sp>
      <p:sp>
        <p:nvSpPr>
          <p:cNvPr id="31" name="Reference"/>
          <p:cNvSpPr txBox="1"/>
          <p:nvPr userDrawn="1"/>
        </p:nvSpPr>
        <p:spPr>
          <a:xfrm>
            <a:off x="3598607" y="395891"/>
            <a:ext cx="3608617" cy="400110"/>
          </a:xfrm>
          <a:prstGeom prst="rect">
            <a:avLst/>
          </a:prstGeom>
          <a:noFill/>
        </p:spPr>
        <p:txBody>
          <a:bodyPr wrap="none" rtlCol="0">
            <a:spAutoFit/>
          </a:bodyPr>
          <a:lstStyle/>
          <a:p>
            <a:pPr eaLnBrk="1" fontAlgn="auto" hangingPunct="1">
              <a:spcBef>
                <a:spcPts val="0"/>
              </a:spcBef>
              <a:spcAft>
                <a:spcPts val="0"/>
              </a:spcAft>
            </a:pPr>
            <a:r>
              <a:rPr lang="en-US" sz="2000">
                <a:solidFill>
                  <a:prstClr val="black"/>
                </a:solidFill>
                <a:latin typeface="Calibri" panose="020F0502020204030204"/>
                <a:ea typeface="+mn-ea"/>
              </a:rPr>
              <a:t>(Lane, </a:t>
            </a:r>
            <a:r>
              <a:rPr lang="en-US" sz="2000" err="1">
                <a:solidFill>
                  <a:prstClr val="black"/>
                </a:solidFill>
                <a:latin typeface="Calibri" panose="020F0502020204030204"/>
                <a:ea typeface="+mn-ea"/>
              </a:rPr>
              <a:t>Kalberg</a:t>
            </a:r>
            <a:r>
              <a:rPr lang="en-US" sz="2000">
                <a:solidFill>
                  <a:prstClr val="black"/>
                </a:solidFill>
                <a:latin typeface="Calibri" panose="020F0502020204030204"/>
                <a:ea typeface="+mn-ea"/>
              </a:rPr>
              <a:t>, &amp; </a:t>
            </a:r>
            <a:r>
              <a:rPr lang="en-US" sz="2000" err="1">
                <a:solidFill>
                  <a:prstClr val="black"/>
                </a:solidFill>
                <a:latin typeface="Calibri" panose="020F0502020204030204"/>
                <a:ea typeface="+mn-ea"/>
              </a:rPr>
              <a:t>Menzies</a:t>
            </a:r>
            <a:r>
              <a:rPr lang="en-US" sz="2000">
                <a:solidFill>
                  <a:prstClr val="black"/>
                </a:solidFill>
                <a:latin typeface="Calibri" panose="020F0502020204030204"/>
                <a:ea typeface="+mn-ea"/>
              </a:rPr>
              <a:t>, 2009)</a:t>
            </a:r>
          </a:p>
        </p:txBody>
      </p:sp>
      <p:sp>
        <p:nvSpPr>
          <p:cNvPr id="32" name="Title"/>
          <p:cNvSpPr txBox="1">
            <a:spLocks noChangeArrowheads="1"/>
          </p:cNvSpPr>
          <p:nvPr userDrawn="1"/>
        </p:nvSpPr>
        <p:spPr bwMode="auto">
          <a:xfrm>
            <a:off x="0" y="1"/>
            <a:ext cx="12192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600" b="1">
                <a:solidFill>
                  <a:prstClr val="black"/>
                </a:solidFill>
                <a:ea typeface="+mn-ea"/>
              </a:rPr>
              <a:t>Comprehensive, Integrated, Three-Tiered Model of Prevention</a:t>
            </a:r>
            <a:endParaRPr lang="en-US" sz="2800" b="1">
              <a:solidFill>
                <a:prstClr val="black"/>
              </a:solidFill>
              <a:ea typeface="+mn-ea"/>
            </a:endParaRPr>
          </a:p>
        </p:txBody>
      </p:sp>
      <p:sp>
        <p:nvSpPr>
          <p:cNvPr id="17" name="Watermark Covering"/>
          <p:cNvSpPr/>
          <p:nvPr userDrawn="1"/>
        </p:nvSpPr>
        <p:spPr>
          <a:xfrm>
            <a:off x="0" y="0"/>
            <a:ext cx="12192000"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Tree>
    <p:extLst>
      <p:ext uri="{BB962C8B-B14F-4D97-AF65-F5344CB8AC3E}">
        <p14:creationId xmlns:p14="http://schemas.microsoft.com/office/powerpoint/2010/main" val="3188187268"/>
      </p:ext>
    </p:extLst>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AACD2CC-082D-4943-9AFD-898E4CA557BA}" type="datetime1">
              <a:rPr lang="en-US" smtClean="0"/>
              <a:pPr>
                <a:defRPr/>
              </a:pPr>
              <a:t>5/12/2022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5344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564C778-E5B8-6C43-9ED1-E2A71CB33F00}" type="slidenum">
              <a:rPr lang="en-US"/>
              <a:pPr>
                <a:defRPr/>
              </a:pPr>
              <a:t>‹#›</a:t>
            </a:fld>
            <a:endParaRPr lang="en-US"/>
          </a:p>
        </p:txBody>
      </p:sp>
    </p:spTree>
    <p:extLst>
      <p:ext uri="{BB962C8B-B14F-4D97-AF65-F5344CB8AC3E}">
        <p14:creationId xmlns:p14="http://schemas.microsoft.com/office/powerpoint/2010/main" val="225605066"/>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board Sassy">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8049126"/>
          </a:xfrm>
          <a:prstGeom prst="rect">
            <a:avLst/>
          </a:prstGeom>
        </p:spPr>
      </p:pic>
    </p:spTree>
    <p:extLst>
      <p:ext uri="{BB962C8B-B14F-4D97-AF65-F5344CB8AC3E}">
        <p14:creationId xmlns:p14="http://schemas.microsoft.com/office/powerpoint/2010/main" val="185906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E64F748-BA4F-7141-B73E-A75892040684}" type="datetime1">
              <a:rPr lang="en-US" smtClean="0"/>
              <a:pPr>
                <a:defRPr/>
              </a:pPr>
              <a:t>5/12/2022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4F598E8-4058-414D-91E1-AE5237EF5213}" type="slidenum">
              <a:rPr lang="en-US"/>
              <a:pPr>
                <a:defRPr/>
              </a:pPr>
              <a:t>‹#›</a:t>
            </a:fld>
            <a:endParaRPr lang="en-US"/>
          </a:p>
        </p:txBody>
      </p:sp>
    </p:spTree>
    <p:extLst>
      <p:ext uri="{BB962C8B-B14F-4D97-AF65-F5344CB8AC3E}">
        <p14:creationId xmlns:p14="http://schemas.microsoft.com/office/powerpoint/2010/main" val="2086815853"/>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4949E8C-D233-8844-B374-4F4616606F48}" type="datetime1">
              <a:rPr lang="en-US" smtClean="0"/>
              <a:pPr>
                <a:defRPr/>
              </a:pPr>
              <a:t>5/12/2022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4BA32E1-8618-AA44-A40E-A904B71F9027}" type="slidenum">
              <a:rPr lang="en-US"/>
              <a:pPr>
                <a:defRPr/>
              </a:pPr>
              <a:t>‹#›</a:t>
            </a:fld>
            <a:endParaRPr lang="en-US"/>
          </a:p>
        </p:txBody>
      </p:sp>
    </p:spTree>
    <p:extLst>
      <p:ext uri="{BB962C8B-B14F-4D97-AF65-F5344CB8AC3E}">
        <p14:creationId xmlns:p14="http://schemas.microsoft.com/office/powerpoint/2010/main" val="305327786"/>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B5F36BE-5A91-C945-8A1A-FEF6915A97B7}" type="datetime1">
              <a:rPr lang="en-US" smtClean="0"/>
              <a:pPr>
                <a:defRPr/>
              </a:pPr>
              <a:t>5/12/2022</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56DA49F-DFFA-5C49-9D38-562CE57BDF27}" type="slidenum">
              <a:rPr lang="en-US"/>
              <a:pPr>
                <a:defRPr/>
              </a:pPr>
              <a:t>‹#›</a:t>
            </a:fld>
            <a:endParaRPr lang="en-US"/>
          </a:p>
        </p:txBody>
      </p:sp>
    </p:spTree>
    <p:extLst>
      <p:ext uri="{BB962C8B-B14F-4D97-AF65-F5344CB8AC3E}">
        <p14:creationId xmlns:p14="http://schemas.microsoft.com/office/powerpoint/2010/main" val="2592958536"/>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A179D452-8676-4E44-B73F-1F81BD356850}" type="datetime1">
              <a:rPr lang="en-US" smtClean="0"/>
              <a:pPr>
                <a:defRPr/>
              </a:pPr>
              <a:t>5/12/2022</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FF7732A-3945-314A-ABEA-A7DFE8836B07}" type="slidenum">
              <a:rPr lang="en-US"/>
              <a:pPr>
                <a:defRPr/>
              </a:pPr>
              <a:t>‹#›</a:t>
            </a:fld>
            <a:endParaRPr lang="en-US"/>
          </a:p>
        </p:txBody>
      </p:sp>
    </p:spTree>
    <p:extLst>
      <p:ext uri="{BB962C8B-B14F-4D97-AF65-F5344CB8AC3E}">
        <p14:creationId xmlns:p14="http://schemas.microsoft.com/office/powerpoint/2010/main" val="2563254431"/>
      </p:ext>
    </p:extLst>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207B9EA-58E3-CF4D-808F-EF9A755AD548}" type="datetime1">
              <a:rPr lang="en-US" smtClean="0"/>
              <a:pPr>
                <a:defRPr/>
              </a:pPr>
              <a:t>5/12/2022</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Tree>
    <p:extLst>
      <p:ext uri="{BB962C8B-B14F-4D97-AF65-F5344CB8AC3E}">
        <p14:creationId xmlns:p14="http://schemas.microsoft.com/office/powerpoint/2010/main" val="2208275116"/>
      </p:ext>
    </p:extLst>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ECF117F-4BE9-0143-8B38-D709E7F768A5}" type="datetime1">
              <a:rPr lang="en-US" smtClean="0"/>
              <a:pPr>
                <a:defRPr/>
              </a:pPr>
              <a:t>5/12/2022</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045C9E6B-C4D7-9744-BF32-6ED425C3C696}" type="slidenum">
              <a:rPr lang="en-US"/>
              <a:pPr>
                <a:defRPr/>
              </a:pPr>
              <a:t>‹#›</a:t>
            </a:fld>
            <a:endParaRPr lang="en-US"/>
          </a:p>
        </p:txBody>
      </p:sp>
    </p:spTree>
    <p:extLst>
      <p:ext uri="{BB962C8B-B14F-4D97-AF65-F5344CB8AC3E}">
        <p14:creationId xmlns:p14="http://schemas.microsoft.com/office/powerpoint/2010/main" val="3395653103"/>
      </p:ext>
    </p:extLst>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FBFE4D21-397B-044D-8EF3-017DE99BD7C6}" type="datetime1">
              <a:rPr lang="en-US" smtClean="0"/>
              <a:pPr>
                <a:defRPr/>
              </a:pPr>
              <a:t>5/12/2022</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6D508678-5C29-2649-B481-42E885A529C5}" type="slidenum">
              <a:rPr lang="en-US"/>
              <a:pPr>
                <a:defRPr/>
              </a:pPr>
              <a:t>‹#›</a:t>
            </a:fld>
            <a:endParaRPr lang="en-US"/>
          </a:p>
        </p:txBody>
      </p:sp>
    </p:spTree>
    <p:extLst>
      <p:ext uri="{BB962C8B-B14F-4D97-AF65-F5344CB8AC3E}">
        <p14:creationId xmlns:p14="http://schemas.microsoft.com/office/powerpoint/2010/main" val="1969394146"/>
      </p:ext>
    </p:extLst>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1A1D6BE-33A2-594E-939E-1A5C014A9F7E}" type="datetime1">
              <a:rPr lang="en-US" smtClean="0"/>
              <a:pPr>
                <a:defRPr/>
              </a:pPr>
              <a:t>5/12/2022</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4541B08F-3F98-9B4E-956A-C1E5588E419E}" type="slidenum">
              <a:rPr lang="en-US"/>
              <a:pPr>
                <a:defRPr/>
              </a:pPr>
              <a:t>‹#›</a:t>
            </a:fld>
            <a:endParaRPr lang="en-US"/>
          </a:p>
        </p:txBody>
      </p:sp>
    </p:spTree>
    <p:extLst>
      <p:ext uri="{BB962C8B-B14F-4D97-AF65-F5344CB8AC3E}">
        <p14:creationId xmlns:p14="http://schemas.microsoft.com/office/powerpoint/2010/main" val="1138854492"/>
      </p:ext>
    </p:extLst>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0BB050F-05A9-7E4D-AAE8-6767C10EF61E}" type="datetime1">
              <a:rPr lang="en-US" smtClean="0"/>
              <a:pPr>
                <a:defRPr/>
              </a:pPr>
              <a:t>5/12/2022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AD7E8638-E168-2E48-9A64-10AD376D9D46}" type="slidenum">
              <a:rPr lang="en-US"/>
              <a:pPr>
                <a:defRPr/>
              </a:pPr>
              <a:t>‹#›</a:t>
            </a:fld>
            <a:endParaRPr lang="en-US"/>
          </a:p>
        </p:txBody>
      </p:sp>
    </p:spTree>
    <p:extLst>
      <p:ext uri="{BB962C8B-B14F-4D97-AF65-F5344CB8AC3E}">
        <p14:creationId xmlns:p14="http://schemas.microsoft.com/office/powerpoint/2010/main" val="3285912615"/>
      </p:ext>
    </p:extLst>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263DB47-DB9E-1742-8201-B72934E3E674}" type="datetime1">
              <a:rPr lang="en-US" smtClean="0"/>
              <a:pPr>
                <a:defRPr/>
              </a:pPr>
              <a:t>5/12/2022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C8CDE78B-66B6-BC45-92DB-E58EC3C7D831}" type="slidenum">
              <a:rPr lang="en-US"/>
              <a:pPr>
                <a:defRPr/>
              </a:pPr>
              <a:t>‹#›</a:t>
            </a:fld>
            <a:endParaRPr lang="en-US"/>
          </a:p>
        </p:txBody>
      </p:sp>
    </p:spTree>
    <p:extLst>
      <p:ext uri="{BB962C8B-B14F-4D97-AF65-F5344CB8AC3E}">
        <p14:creationId xmlns:p14="http://schemas.microsoft.com/office/powerpoint/2010/main" val="408543676"/>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iteboard">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88952" cy="8073189"/>
          </a:xfrm>
          <a:prstGeom prst="rect">
            <a:avLst/>
          </a:prstGeom>
        </p:spPr>
      </p:pic>
    </p:spTree>
    <p:extLst>
      <p:ext uri="{BB962C8B-B14F-4D97-AF65-F5344CB8AC3E}">
        <p14:creationId xmlns:p14="http://schemas.microsoft.com/office/powerpoint/2010/main" val="4155176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Date Placeholder 4"/>
          <p:cNvSpPr>
            <a:spLocks noGrp="1"/>
          </p:cNvSpPr>
          <p:nvPr>
            <p:ph type="dt" sz="half" idx="10"/>
          </p:nvPr>
        </p:nvSpPr>
        <p:spPr>
          <a:xfrm>
            <a:off x="914400" y="6248400"/>
            <a:ext cx="25400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3DCE1720-FADA-1448-BF8B-7D4BBC53C10D}" type="datetime1">
              <a:rPr lang="en-US" altLang="en-US" smtClean="0"/>
              <a:pPr>
                <a:defRPr/>
              </a:pPr>
              <a:t>5/12/2022</a:t>
            </a:fld>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ltLang="en-US"/>
          </a:p>
        </p:txBody>
      </p:sp>
      <p:sp>
        <p:nvSpPr>
          <p:cNvPr id="7" name="Slide Number Placeholder 6"/>
          <p:cNvSpPr>
            <a:spLocks noGrp="1"/>
          </p:cNvSpPr>
          <p:nvPr>
            <p:ph type="sldNum" sz="quarter" idx="12"/>
          </p:nvPr>
        </p:nvSpPr>
        <p:spPr>
          <a:xfrm>
            <a:off x="8737600" y="6248400"/>
            <a:ext cx="2540000" cy="457200"/>
          </a:xfr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3ADB909-E6F2-AD44-B087-28F4D3D2B98F}" type="slidenum">
              <a:rPr lang="en-US" altLang="en-US"/>
              <a:pPr>
                <a:defRPr/>
              </a:pPr>
              <a:t>‹#›</a:t>
            </a:fld>
            <a:endParaRPr lang="en-US" altLang="en-US"/>
          </a:p>
        </p:txBody>
      </p:sp>
    </p:spTree>
    <p:extLst>
      <p:ext uri="{BB962C8B-B14F-4D97-AF65-F5344CB8AC3E}">
        <p14:creationId xmlns:p14="http://schemas.microsoft.com/office/powerpoint/2010/main" val="2704990130"/>
      </p:ext>
    </p:extLst>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30725"/>
          </a:xfrm>
        </p:spPr>
        <p:txBody>
          <a:bodyPr rtlCol="0">
            <a:normAutofit/>
          </a:bodyPr>
          <a:lstStyle/>
          <a:p>
            <a:pPr lvl="0"/>
            <a:endParaRPr lang="en-US" noProof="0"/>
          </a:p>
        </p:txBody>
      </p:sp>
      <p:sp>
        <p:nvSpPr>
          <p:cNvPr id="4" name="Rectangle 9"/>
          <p:cNvSpPr>
            <a:spLocks noGrp="1" noChangeArrowheads="1"/>
          </p:cNvSpPr>
          <p:nvPr>
            <p:ph type="dt" sz="half" idx="10"/>
          </p:nvPr>
        </p:nvSpPr>
        <p:spPr>
          <a:xfrm>
            <a:off x="609600" y="6356351"/>
            <a:ext cx="2844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fld id="{D5BE4E97-4DAA-1B4B-B6FC-5B0687C6C877}" type="datetime1">
              <a:rPr lang="en-US" smtClean="0"/>
              <a:pPr>
                <a:defRPr/>
              </a:pPr>
              <a:t>5/12/2022</a:t>
            </a:fld>
            <a:endParaRPr lang="en-US"/>
          </a:p>
        </p:txBody>
      </p:sp>
      <p:sp>
        <p:nvSpPr>
          <p:cNvPr id="5" name="Rectangle 10"/>
          <p:cNvSpPr>
            <a:spLocks noGrp="1" noChangeArrowheads="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endParaRPr lang="en-US"/>
          </a:p>
        </p:txBody>
      </p:sp>
      <p:sp>
        <p:nvSpPr>
          <p:cNvPr id="6" name="Rectangle 11"/>
          <p:cNvSpPr>
            <a:spLocks noGrp="1" noChangeArrowheads="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9D2512"/>
                </a:solidFill>
                <a:latin typeface="Calibri" panose="020F0502020204030204" pitchFamily="34" charset="0"/>
                <a:ea typeface="+mn-ea"/>
              </a:defRPr>
            </a:lvl1pPr>
          </a:lstStyle>
          <a:p>
            <a:pPr>
              <a:defRPr/>
            </a:pPr>
            <a:fld id="{A21330EB-9F75-DA47-A93C-F70C6C7196A0}" type="slidenum">
              <a:rPr lang="en-US" altLang="en-US"/>
              <a:pPr>
                <a:defRPr/>
              </a:pPr>
              <a:t>‹#›</a:t>
            </a:fld>
            <a:endParaRPr lang="en-US" altLang="en-US"/>
          </a:p>
        </p:txBody>
      </p:sp>
    </p:spTree>
    <p:extLst>
      <p:ext uri="{BB962C8B-B14F-4D97-AF65-F5344CB8AC3E}">
        <p14:creationId xmlns:p14="http://schemas.microsoft.com/office/powerpoint/2010/main" val="2790428993"/>
      </p:ext>
    </p:extLst>
  </p:cSld>
  <p:clrMapOvr>
    <a:masterClrMapping/>
  </p:clrMapOvr>
  <p:transition spd="slow">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fld id="{933010FF-FE7F-D647-B2F5-9050C97EAA07}" type="datetime1">
              <a:rPr lang="en-US" smtClean="0"/>
              <a:pPr>
                <a:defRPr/>
              </a:pPr>
              <a:t>5/12/2022</a:t>
            </a:fld>
            <a:endParaRPr lang="en-US"/>
          </a:p>
        </p:txBody>
      </p:sp>
      <p:sp>
        <p:nvSpPr>
          <p:cNvPr id="4" name="Footer Placeholder 21"/>
          <p:cNvSpPr>
            <a:spLocks noGrp="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endParaRPr lang="en-US"/>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424246"/>
                </a:solidFill>
                <a:latin typeface="Calibri" panose="020F0502020204030204"/>
                <a:ea typeface="+mn-ea"/>
              </a:defRPr>
            </a:lvl1pPr>
          </a:lstStyle>
          <a:p>
            <a:pPr>
              <a:defRPr/>
            </a:pPr>
            <a:fld id="{F82231C3-A9D6-454B-AFF0-44A4F3308835}" type="slidenum">
              <a:rPr lang="en-US" altLang="en-US"/>
              <a:pPr>
                <a:defRPr/>
              </a:pPr>
              <a:t>‹#›</a:t>
            </a:fld>
            <a:endParaRPr lang="en-US" altLang="en-US"/>
          </a:p>
        </p:txBody>
      </p:sp>
    </p:spTree>
    <p:extLst>
      <p:ext uri="{BB962C8B-B14F-4D97-AF65-F5344CB8AC3E}">
        <p14:creationId xmlns:p14="http://schemas.microsoft.com/office/powerpoint/2010/main" val="3077098397"/>
      </p:ext>
    </p:extLst>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Paper: Emi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92733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1122363"/>
            <a:ext cx="8805017"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914401" y="3584946"/>
            <a:ext cx="8805017"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5/12/2022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170771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5/12/2022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140094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2504870"/>
            <a:ext cx="8887567" cy="2084594"/>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8887567"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5/12/2022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50908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14FE047-6A3D-474E-99AE-D81EAF1F8B05}" type="datetimeFigureOut">
              <a:rPr lang="en-US" smtClean="0">
                <a:solidFill>
                  <a:prstClr val="black">
                    <a:tint val="75000"/>
                  </a:prstClr>
                </a:solidFill>
              </a:rPr>
              <a:pPr/>
              <a:t>5/12/2022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24389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14FE047-6A3D-474E-99AE-D81EAF1F8B05}" type="datetimeFigureOut">
              <a:rPr lang="en-US" smtClean="0">
                <a:solidFill>
                  <a:prstClr val="black">
                    <a:tint val="75000"/>
                  </a:prstClr>
                </a:solidFill>
              </a:rPr>
              <a:pPr/>
              <a:t>5/12/2022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658428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14FE047-6A3D-474E-99AE-D81EAF1F8B05}" type="datetimeFigureOut">
              <a:rPr lang="en-US" smtClean="0">
                <a:solidFill>
                  <a:prstClr val="black">
                    <a:tint val="75000"/>
                  </a:prstClr>
                </a:solidFill>
              </a:rPr>
              <a:pPr/>
              <a:t>5/12/2022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2274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per: David">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0"/>
            <a:ext cx="12188952" cy="6858000"/>
          </a:xfrm>
          <a:prstGeom prst="rect">
            <a:avLst/>
          </a:prstGeom>
        </p:spPr>
      </p:pic>
    </p:spTree>
    <p:extLst>
      <p:ext uri="{BB962C8B-B14F-4D97-AF65-F5344CB8AC3E}">
        <p14:creationId xmlns:p14="http://schemas.microsoft.com/office/powerpoint/2010/main" val="33025167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4FE047-6A3D-474E-99AE-D81EAF1F8B05}" type="datetimeFigureOut">
              <a:rPr lang="en-US" smtClean="0">
                <a:solidFill>
                  <a:prstClr val="black">
                    <a:tint val="75000"/>
                  </a:prstClr>
                </a:solidFill>
              </a:rPr>
              <a:pPr/>
              <a:t>5/12/2022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178289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Ci3T_Model">
    <p:spTree>
      <p:nvGrpSpPr>
        <p:cNvPr id="1" name=""/>
        <p:cNvGrpSpPr/>
        <p:nvPr/>
      </p:nvGrpSpPr>
      <p:grpSpPr>
        <a:xfrm>
          <a:off x="0" y="0"/>
          <a:ext cx="0" cy="0"/>
          <a:chOff x="0" y="0"/>
          <a:chExt cx="0" cy="0"/>
        </a:xfrm>
      </p:grpSpPr>
      <p:sp>
        <p:nvSpPr>
          <p:cNvPr id="28" name="Green Triangle"/>
          <p:cNvSpPr/>
          <p:nvPr userDrawn="1"/>
        </p:nvSpPr>
        <p:spPr>
          <a:xfrm>
            <a:off x="564444" y="3132668"/>
            <a:ext cx="11063112"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1">
              <a:solidFill>
                <a:prstClr val="white"/>
              </a:solidFill>
            </a:endParaRPr>
          </a:p>
        </p:txBody>
      </p:sp>
      <p:sp>
        <p:nvSpPr>
          <p:cNvPr id="29" name="Yellow Triangle"/>
          <p:cNvSpPr/>
          <p:nvPr userDrawn="1"/>
        </p:nvSpPr>
        <p:spPr>
          <a:xfrm>
            <a:off x="4088142" y="1846280"/>
            <a:ext cx="4011692"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30" name="Red Triangle"/>
          <p:cNvSpPr/>
          <p:nvPr userDrawn="1"/>
        </p:nvSpPr>
        <p:spPr>
          <a:xfrm>
            <a:off x="5327462" y="1059255"/>
            <a:ext cx="1512935"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cxnSp>
        <p:nvCxnSpPr>
          <p:cNvPr id="31" name="Straight Connector 30"/>
          <p:cNvCxnSpPr/>
          <p:nvPr userDrawn="1"/>
        </p:nvCxnSpPr>
        <p:spPr>
          <a:xfrm>
            <a:off x="1444541" y="5947646"/>
            <a:ext cx="932688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flipH="1">
            <a:off x="4487923"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flipH="1">
            <a:off x="7683704"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34" name="Domains"/>
          <p:cNvSpPr txBox="1"/>
          <p:nvPr userDrawn="1"/>
        </p:nvSpPr>
        <p:spPr>
          <a:xfrm>
            <a:off x="564444" y="6096001"/>
            <a:ext cx="11063112" cy="678391"/>
          </a:xfrm>
          <a:prstGeom prst="rect">
            <a:avLst/>
          </a:prstGeom>
          <a:noFill/>
          <a:ln>
            <a:noFill/>
          </a:ln>
        </p:spPr>
        <p:txBody>
          <a:bodyPr wrap="square">
            <a:spAutoFit/>
          </a:bodyPr>
          <a:lstStyle/>
          <a:p>
            <a:pPr eaLnBrk="1" fontAlgn="auto" hangingPunct="1">
              <a:spcBef>
                <a:spcPts val="0"/>
              </a:spcBef>
              <a:spcAft>
                <a:spcPts val="0"/>
              </a:spcAft>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panose="020F0502020204030204"/>
                <a:ea typeface="+mn-ea"/>
                <a:cs typeface="Arial" charset="0"/>
              </a:rPr>
              <a:t>	Academic	</a:t>
            </a:r>
            <a:r>
              <a:rPr lang="en-US" sz="1200" b="1">
                <a:solidFill>
                  <a:prstClr val="white"/>
                </a:solidFill>
                <a:effectLst>
                  <a:outerShdw blurRad="38100" dist="38100" dir="2700000" algn="tl">
                    <a:srgbClr val="000000">
                      <a:alpha val="43137"/>
                    </a:srgbClr>
                  </a:outerShdw>
                </a:effectLst>
                <a:latin typeface="Calibri" panose="020F0502020204030204"/>
                <a:ea typeface="+mn-ea"/>
                <a:cs typeface="Arial" charset="0"/>
              </a:rPr>
              <a:t>◇</a:t>
            </a:r>
            <a:r>
              <a:rPr lang="en-US" sz="2400" b="1">
                <a:solidFill>
                  <a:prstClr val="white"/>
                </a:solidFill>
                <a:effectLst>
                  <a:outerShdw blurRad="38100" dist="38100" dir="2700000" algn="tl">
                    <a:srgbClr val="000000">
                      <a:alpha val="43137"/>
                    </a:srgbClr>
                  </a:outerShdw>
                </a:effectLst>
                <a:latin typeface="Calibri" panose="020F0502020204030204"/>
                <a:ea typeface="+mn-ea"/>
                <a:cs typeface="Arial" charset="0"/>
              </a:rPr>
              <a:t>	Behavioral	</a:t>
            </a:r>
            <a:r>
              <a:rPr lang="en-US" sz="1200" b="1">
                <a:solidFill>
                  <a:prstClr val="white"/>
                </a:solidFill>
                <a:effectLst>
                  <a:outerShdw blurRad="38100" dist="38100" dir="2700000" algn="tl">
                    <a:srgbClr val="000000">
                      <a:alpha val="43137"/>
                    </a:srgbClr>
                  </a:outerShdw>
                </a:effectLst>
                <a:latin typeface="Calibri" panose="020F0502020204030204"/>
                <a:ea typeface="+mn-ea"/>
                <a:cs typeface="Arial" charset="0"/>
              </a:rPr>
              <a:t>◇</a:t>
            </a:r>
            <a:r>
              <a:rPr lang="en-US" sz="2400" b="1">
                <a:solidFill>
                  <a:prstClr val="white"/>
                </a:solidFill>
                <a:effectLst>
                  <a:outerShdw blurRad="38100" dist="38100" dir="2700000" algn="tl">
                    <a:srgbClr val="000000">
                      <a:alpha val="43137"/>
                    </a:srgbClr>
                  </a:outerShdw>
                </a:effectLst>
                <a:latin typeface="Calibri" panose="020F0502020204030204"/>
                <a:ea typeface="+mn-ea"/>
                <a:cs typeface="Arial" charset="0"/>
              </a:rPr>
              <a:t>	Social</a:t>
            </a:r>
          </a:p>
          <a:p>
            <a:pPr eaLnBrk="1" fontAlgn="auto" hangingPunct="1">
              <a:lnSpc>
                <a:spcPct val="75000"/>
              </a:lnSpc>
              <a:spcBef>
                <a:spcPts val="0"/>
              </a:spcBef>
              <a:spcAft>
                <a:spcPts val="0"/>
              </a:spcAft>
              <a:tabLst>
                <a:tab pos="1541463" algn="ctr"/>
                <a:tab pos="4056063" algn="ctr"/>
                <a:tab pos="6570663" algn="ctr"/>
              </a:tabLst>
              <a:defRPr/>
            </a:pPr>
            <a:r>
              <a:rPr lang="en-US" sz="1800">
                <a:solidFill>
                  <a:prstClr val="black">
                    <a:lumMod val="85000"/>
                    <a:lumOff val="15000"/>
                  </a:prstClr>
                </a:solidFill>
                <a:latin typeface="Calibri" panose="020F0502020204030204"/>
                <a:ea typeface="+mn-ea"/>
                <a:cs typeface="Arial" charset="0"/>
              </a:rPr>
              <a:t>	Validated Curricula	PBIS Framework	Validated Curricula</a:t>
            </a:r>
          </a:p>
        </p:txBody>
      </p:sp>
      <p:sp>
        <p:nvSpPr>
          <p:cNvPr id="35" name="Goal 3"/>
          <p:cNvSpPr/>
          <p:nvPr userDrawn="1"/>
        </p:nvSpPr>
        <p:spPr>
          <a:xfrm flipH="1">
            <a:off x="7520763" y="805649"/>
            <a:ext cx="4647095"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eaLnBrk="1" hangingPunct="1"/>
            <a:r>
              <a:rPr lang="en-US" sz="1800" b="1" u="sng">
                <a:solidFill>
                  <a:srgbClr val="E7E6E6"/>
                </a:solidFill>
              </a:rPr>
              <a:t>Goal: Reduce Harm</a:t>
            </a:r>
          </a:p>
          <a:p>
            <a:pPr eaLnBrk="1" hangingPunct="1"/>
            <a:r>
              <a:rPr lang="en-US" sz="1800" b="1">
                <a:solidFill>
                  <a:prstClr val="white"/>
                </a:solidFill>
              </a:rPr>
              <a:t>Specialized individual systems</a:t>
            </a:r>
            <a:br>
              <a:rPr lang="en-US" sz="1800" b="1">
                <a:solidFill>
                  <a:prstClr val="white"/>
                </a:solidFill>
              </a:rPr>
            </a:br>
            <a:r>
              <a:rPr lang="en-US" sz="1800" b="1">
                <a:solidFill>
                  <a:prstClr val="white"/>
                </a:solidFill>
              </a:rPr>
              <a:t>       for students with high risk</a:t>
            </a:r>
          </a:p>
        </p:txBody>
      </p:sp>
      <p:sp>
        <p:nvSpPr>
          <p:cNvPr id="36" name="Goal 2"/>
          <p:cNvSpPr/>
          <p:nvPr userDrawn="1"/>
        </p:nvSpPr>
        <p:spPr>
          <a:xfrm rot="10800000" flipH="1" flipV="1">
            <a:off x="18167" y="1858317"/>
            <a:ext cx="4096512"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rtlCol="0" anchor="ctr"/>
          <a:lstStyle/>
          <a:p>
            <a:pPr eaLnBrk="1" hangingPunct="1"/>
            <a:r>
              <a:rPr lang="en-US" sz="1800" b="1" u="sng">
                <a:solidFill>
                  <a:srgbClr val="E7E6E6"/>
                </a:solidFill>
                <a:cs typeface="Arial" charset="0"/>
              </a:rPr>
              <a:t>Goal: Reverse Harm</a:t>
            </a:r>
          </a:p>
          <a:p>
            <a:pPr eaLnBrk="1" hangingPunct="1"/>
            <a:r>
              <a:rPr lang="en-US" sz="1800" b="1">
                <a:solidFill>
                  <a:prstClr val="white"/>
                </a:solidFill>
                <a:cs typeface="Arial" charset="0"/>
              </a:rPr>
              <a:t>Specialized group systems </a:t>
            </a:r>
          </a:p>
          <a:p>
            <a:pPr eaLnBrk="1" hangingPunct="1"/>
            <a:r>
              <a:rPr lang="en-US" sz="1800" b="1">
                <a:solidFill>
                  <a:prstClr val="white"/>
                </a:solidFill>
                <a:cs typeface="Arial" charset="0"/>
              </a:rPr>
              <a:t>for students at risk</a:t>
            </a:r>
            <a:endParaRPr lang="en-US" sz="1800">
              <a:solidFill>
                <a:prstClr val="white"/>
              </a:solidFill>
            </a:endParaRPr>
          </a:p>
        </p:txBody>
      </p:sp>
      <p:sp>
        <p:nvSpPr>
          <p:cNvPr id="37" name="Goal 1"/>
          <p:cNvSpPr/>
          <p:nvPr userDrawn="1"/>
        </p:nvSpPr>
        <p:spPr>
          <a:xfrm flipH="1">
            <a:off x="7085536" y="3740744"/>
            <a:ext cx="5084064"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eaLnBrk="1" hangingPunct="1"/>
            <a:r>
              <a:rPr lang="en-US" sz="1800" b="1" u="sng">
                <a:solidFill>
                  <a:srgbClr val="E7E6E6"/>
                </a:solidFill>
              </a:rPr>
              <a:t>Goal: Prevent Harm</a:t>
            </a:r>
          </a:p>
          <a:p>
            <a:pPr eaLnBrk="1" hangingPunct="1"/>
            <a:r>
              <a:rPr lang="en-US" sz="1800" b="1">
                <a:solidFill>
                  <a:prstClr val="white"/>
                </a:solidFill>
              </a:rPr>
              <a:t>School/classroom-wide systems for all students, staff, &amp; settings</a:t>
            </a:r>
          </a:p>
        </p:txBody>
      </p:sp>
      <p:sp>
        <p:nvSpPr>
          <p:cNvPr id="38" name="Tier 3"/>
          <p:cNvSpPr txBox="1">
            <a:spLocks noChangeArrowheads="1"/>
          </p:cNvSpPr>
          <p:nvPr userDrawn="1"/>
        </p:nvSpPr>
        <p:spPr bwMode="auto">
          <a:xfrm>
            <a:off x="3513393" y="1126204"/>
            <a:ext cx="5080000" cy="812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a:ln w="3175">
                  <a:solidFill>
                    <a:prstClr val="white">
                      <a:alpha val="70000"/>
                    </a:prstClr>
                  </a:solidFill>
                </a:ln>
                <a:solidFill>
                  <a:prstClr val="black"/>
                </a:solidFill>
                <a:ea typeface="+mn-ea"/>
              </a:rPr>
              <a:t>Tier 3</a:t>
            </a:r>
          </a:p>
          <a:p>
            <a:pPr algn="ctr" eaLnBrk="1" hangingPunct="1">
              <a:lnSpc>
                <a:spcPct val="75000"/>
              </a:lnSpc>
            </a:pPr>
            <a:r>
              <a:rPr lang="en-US" sz="2400" b="1">
                <a:ln w="3175">
                  <a:solidFill>
                    <a:prstClr val="white">
                      <a:alpha val="70000"/>
                    </a:prstClr>
                  </a:solidFill>
                </a:ln>
                <a:solidFill>
                  <a:prstClr val="black"/>
                </a:solidFill>
                <a:ea typeface="+mn-ea"/>
              </a:rPr>
              <a:t>Tertiary Prevention  (</a:t>
            </a:r>
            <a:r>
              <a:rPr lang="en-US" sz="2400" b="1">
                <a:ln w="3175">
                  <a:solidFill>
                    <a:prstClr val="white">
                      <a:alpha val="70000"/>
                    </a:prstClr>
                  </a:solidFill>
                </a:ln>
                <a:solidFill>
                  <a:prstClr val="black"/>
                </a:solidFill>
                <a:ea typeface="+mn-ea"/>
                <a:cs typeface="Arial" panose="020B0604020202020204" pitchFamily="34" charset="0"/>
              </a:rPr>
              <a:t>≈5%</a:t>
            </a:r>
            <a:r>
              <a:rPr lang="en-US" sz="2400" b="1">
                <a:ln w="3175">
                  <a:solidFill>
                    <a:prstClr val="white">
                      <a:alpha val="70000"/>
                    </a:prstClr>
                  </a:solidFill>
                </a:ln>
                <a:solidFill>
                  <a:prstClr val="black"/>
                </a:solidFill>
                <a:ea typeface="+mn-ea"/>
              </a:rPr>
              <a:t>)</a:t>
            </a:r>
          </a:p>
        </p:txBody>
      </p:sp>
      <p:sp>
        <p:nvSpPr>
          <p:cNvPr id="39" name="Tier 2"/>
          <p:cNvSpPr txBox="1">
            <a:spLocks noChangeArrowheads="1"/>
          </p:cNvSpPr>
          <p:nvPr userDrawn="1"/>
        </p:nvSpPr>
        <p:spPr bwMode="auto">
          <a:xfrm>
            <a:off x="3302000" y="2301968"/>
            <a:ext cx="5588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a:ln w="3175">
                  <a:solidFill>
                    <a:prstClr val="white"/>
                  </a:solidFill>
                </a:ln>
                <a:solidFill>
                  <a:prstClr val="black"/>
                </a:solidFill>
                <a:ea typeface="+mn-ea"/>
              </a:rPr>
              <a:t>Tier 2</a:t>
            </a:r>
          </a:p>
          <a:p>
            <a:pPr algn="ctr" eaLnBrk="1" hangingPunct="1">
              <a:lnSpc>
                <a:spcPct val="85000"/>
              </a:lnSpc>
            </a:pPr>
            <a:r>
              <a:rPr lang="en-US" sz="2400" b="1">
                <a:ln w="3175">
                  <a:solidFill>
                    <a:prstClr val="white"/>
                  </a:solidFill>
                </a:ln>
                <a:solidFill>
                  <a:prstClr val="black"/>
                </a:solidFill>
                <a:ea typeface="+mn-ea"/>
              </a:rPr>
              <a:t>Secondary Prevention (</a:t>
            </a:r>
            <a:r>
              <a:rPr lang="en-US" sz="2400" b="1">
                <a:ln w="3175">
                  <a:solidFill>
                    <a:prstClr val="white"/>
                  </a:solidFill>
                </a:ln>
                <a:solidFill>
                  <a:prstClr val="black"/>
                </a:solidFill>
                <a:ea typeface="+mn-ea"/>
                <a:cs typeface="Arial" panose="020B0604020202020204" pitchFamily="34" charset="0"/>
              </a:rPr>
              <a:t>≈15%</a:t>
            </a:r>
            <a:r>
              <a:rPr lang="en-US" sz="2400" b="1">
                <a:ln w="3175">
                  <a:solidFill>
                    <a:prstClr val="white"/>
                  </a:solidFill>
                </a:ln>
                <a:solidFill>
                  <a:prstClr val="black"/>
                </a:solidFill>
                <a:ea typeface="+mn-ea"/>
              </a:rPr>
              <a:t>) </a:t>
            </a:r>
          </a:p>
        </p:txBody>
      </p:sp>
      <p:sp>
        <p:nvSpPr>
          <p:cNvPr id="40" name="Tier 1"/>
          <p:cNvSpPr txBox="1">
            <a:spLocks noChangeArrowheads="1"/>
          </p:cNvSpPr>
          <p:nvPr userDrawn="1"/>
        </p:nvSpPr>
        <p:spPr bwMode="auto">
          <a:xfrm>
            <a:off x="3302000" y="4600925"/>
            <a:ext cx="5588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a:ln w="3175">
                  <a:solidFill>
                    <a:prstClr val="white">
                      <a:alpha val="70000"/>
                    </a:prstClr>
                  </a:solidFill>
                </a:ln>
                <a:solidFill>
                  <a:prstClr val="black"/>
                </a:solidFill>
                <a:ea typeface="+mn-ea"/>
              </a:rPr>
              <a:t>Tier 1</a:t>
            </a:r>
          </a:p>
          <a:p>
            <a:pPr algn="ctr" eaLnBrk="1" hangingPunct="1"/>
            <a:r>
              <a:rPr lang="en-US" sz="2400" b="1">
                <a:ln w="3175">
                  <a:solidFill>
                    <a:prstClr val="white">
                      <a:alpha val="70000"/>
                    </a:prstClr>
                  </a:solidFill>
                </a:ln>
                <a:solidFill>
                  <a:prstClr val="black"/>
                </a:solidFill>
                <a:ea typeface="+mn-ea"/>
              </a:rPr>
              <a:t>Primary Prevention (</a:t>
            </a:r>
            <a:r>
              <a:rPr lang="en-US" sz="2400" b="1">
                <a:ln w="3175">
                  <a:solidFill>
                    <a:prstClr val="white">
                      <a:alpha val="70000"/>
                    </a:prstClr>
                  </a:solidFill>
                </a:ln>
                <a:solidFill>
                  <a:prstClr val="black"/>
                </a:solidFill>
                <a:ea typeface="+mn-ea"/>
                <a:cs typeface="Arial" panose="020B0604020202020204" pitchFamily="34" charset="0"/>
              </a:rPr>
              <a:t>≈80%</a:t>
            </a:r>
            <a:r>
              <a:rPr lang="en-US" sz="2400" b="1">
                <a:ln w="3175">
                  <a:solidFill>
                    <a:prstClr val="white">
                      <a:alpha val="70000"/>
                    </a:prstClr>
                  </a:solidFill>
                </a:ln>
                <a:solidFill>
                  <a:prstClr val="black"/>
                </a:solidFill>
                <a:ea typeface="+mn-ea"/>
              </a:rPr>
              <a:t>) </a:t>
            </a:r>
          </a:p>
        </p:txBody>
      </p:sp>
      <p:sp>
        <p:nvSpPr>
          <p:cNvPr id="41" name="Reference"/>
          <p:cNvSpPr txBox="1"/>
          <p:nvPr userDrawn="1"/>
        </p:nvSpPr>
        <p:spPr>
          <a:xfrm>
            <a:off x="3598607" y="395891"/>
            <a:ext cx="3608617" cy="400110"/>
          </a:xfrm>
          <a:prstGeom prst="rect">
            <a:avLst/>
          </a:prstGeom>
          <a:noFill/>
        </p:spPr>
        <p:txBody>
          <a:bodyPr wrap="none" rtlCol="0">
            <a:spAutoFit/>
          </a:bodyPr>
          <a:lstStyle/>
          <a:p>
            <a:pPr eaLnBrk="1" fontAlgn="auto" hangingPunct="1">
              <a:spcBef>
                <a:spcPts val="0"/>
              </a:spcBef>
              <a:spcAft>
                <a:spcPts val="0"/>
              </a:spcAft>
            </a:pPr>
            <a:r>
              <a:rPr lang="en-US" sz="2000">
                <a:solidFill>
                  <a:prstClr val="black"/>
                </a:solidFill>
                <a:latin typeface="Calibri" panose="020F0502020204030204"/>
                <a:ea typeface="+mn-ea"/>
              </a:rPr>
              <a:t>(Lane, </a:t>
            </a:r>
            <a:r>
              <a:rPr lang="en-US" sz="2000" err="1">
                <a:solidFill>
                  <a:prstClr val="black"/>
                </a:solidFill>
                <a:latin typeface="Calibri" panose="020F0502020204030204"/>
                <a:ea typeface="+mn-ea"/>
              </a:rPr>
              <a:t>Kalberg</a:t>
            </a:r>
            <a:r>
              <a:rPr lang="en-US" sz="2000">
                <a:solidFill>
                  <a:prstClr val="black"/>
                </a:solidFill>
                <a:latin typeface="Calibri" panose="020F0502020204030204"/>
                <a:ea typeface="+mn-ea"/>
              </a:rPr>
              <a:t>, &amp; </a:t>
            </a:r>
            <a:r>
              <a:rPr lang="en-US" sz="2000" err="1">
                <a:solidFill>
                  <a:prstClr val="black"/>
                </a:solidFill>
                <a:latin typeface="Calibri" panose="020F0502020204030204"/>
                <a:ea typeface="+mn-ea"/>
              </a:rPr>
              <a:t>Menzies</a:t>
            </a:r>
            <a:r>
              <a:rPr lang="en-US" sz="2000">
                <a:solidFill>
                  <a:prstClr val="black"/>
                </a:solidFill>
                <a:latin typeface="Calibri" panose="020F0502020204030204"/>
                <a:ea typeface="+mn-ea"/>
              </a:rPr>
              <a:t>, 2009)</a:t>
            </a:r>
          </a:p>
        </p:txBody>
      </p:sp>
      <p:sp>
        <p:nvSpPr>
          <p:cNvPr id="42" name="Title"/>
          <p:cNvSpPr txBox="1">
            <a:spLocks noChangeArrowheads="1"/>
          </p:cNvSpPr>
          <p:nvPr userDrawn="1"/>
        </p:nvSpPr>
        <p:spPr bwMode="auto">
          <a:xfrm>
            <a:off x="0" y="1"/>
            <a:ext cx="12192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600" b="1">
                <a:solidFill>
                  <a:prstClr val="black"/>
                </a:solidFill>
                <a:ea typeface="+mn-ea"/>
              </a:rPr>
              <a:t>Comprehensive, Integrated, Three-Tiered Model of Prevention</a:t>
            </a:r>
            <a:endParaRPr lang="en-US" sz="2800" b="1">
              <a:solidFill>
                <a:prstClr val="black"/>
              </a:solidFill>
              <a:ea typeface="+mn-ea"/>
            </a:endParaRPr>
          </a:p>
        </p:txBody>
      </p:sp>
      <p:sp>
        <p:nvSpPr>
          <p:cNvPr id="43" name="Border"/>
          <p:cNvSpPr/>
          <p:nvPr userDrawn="1"/>
        </p:nvSpPr>
        <p:spPr>
          <a:xfrm>
            <a:off x="0" y="0"/>
            <a:ext cx="12192000" cy="6858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308293377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Ci3T Training Series">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850900"/>
            <a:ext cx="12192000" cy="5143500"/>
          </a:xfrm>
          <a:prstGeom prst="rect">
            <a:avLst/>
          </a:prstGeom>
        </p:spPr>
      </p:pic>
    </p:spTree>
    <p:extLst>
      <p:ext uri="{BB962C8B-B14F-4D97-AF65-F5344CB8AC3E}">
        <p14:creationId xmlns:p14="http://schemas.microsoft.com/office/powerpoint/2010/main" val="32425922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4FE047-6A3D-474E-99AE-D81EAF1F8B05}" type="datetimeFigureOut">
              <a:rPr lang="en-US" smtClean="0">
                <a:solidFill>
                  <a:prstClr val="black">
                    <a:tint val="75000"/>
                  </a:prstClr>
                </a:solidFill>
              </a:rPr>
              <a:pPr/>
              <a:t>5/12/2022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195514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4FE047-6A3D-474E-99AE-D81EAF1F8B05}" type="datetimeFigureOut">
              <a:rPr lang="en-US" smtClean="0">
                <a:solidFill>
                  <a:prstClr val="black">
                    <a:tint val="75000"/>
                  </a:prstClr>
                </a:solidFill>
              </a:rPr>
              <a:pPr/>
              <a:t>5/12/2022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421572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5/12/2022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783736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5/12/2022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962547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blank" preserve="1">
  <p:cSld name="Triangle No Arrows">
    <p:spTree>
      <p:nvGrpSpPr>
        <p:cNvPr id="1" name=""/>
        <p:cNvGrpSpPr/>
        <p:nvPr/>
      </p:nvGrpSpPr>
      <p:grpSpPr>
        <a:xfrm>
          <a:off x="0" y="0"/>
          <a:ext cx="0" cy="0"/>
          <a:chOff x="0" y="0"/>
          <a:chExt cx="0" cy="0"/>
        </a:xfrm>
      </p:grpSpPr>
      <p:sp>
        <p:nvSpPr>
          <p:cNvPr id="2" name="Title"/>
          <p:cNvSpPr txBox="1">
            <a:spLocks noChangeArrowheads="1"/>
          </p:cNvSpPr>
          <p:nvPr userDrawn="1"/>
        </p:nvSpPr>
        <p:spPr bwMode="auto">
          <a:xfrm>
            <a:off x="0" y="0"/>
            <a:ext cx="12192000" cy="800100"/>
          </a:xfrm>
          <a:prstGeom prst="rect">
            <a:avLst/>
          </a:prstGeom>
          <a:solidFill>
            <a:srgbClr val="ADB9CA"/>
          </a:solidFill>
          <a:ln>
            <a:noFill/>
          </a:ln>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2600" b="1">
                <a:solidFill>
                  <a:prstClr val="black"/>
                </a:solidFill>
                <a:ea typeface="MS PGothic" panose="020B0600070205080204" pitchFamily="34" charset="-128"/>
              </a:rPr>
              <a:t>Comprehensive, Integrated, Three-Tiered Model of Prevention </a:t>
            </a:r>
            <a:r>
              <a:rPr lang="en-US" sz="2000" b="1">
                <a:solidFill>
                  <a:prstClr val="black"/>
                </a:solidFill>
                <a:ea typeface="MS PGothic" panose="020B0600070205080204" pitchFamily="34" charset="-128"/>
              </a:rPr>
              <a:t>(Lane, Kalberg, &amp; Menzies, 2009)</a:t>
            </a:r>
            <a:endParaRPr lang="en-US" sz="2800" b="1">
              <a:solidFill>
                <a:prstClr val="black"/>
              </a:solidFill>
              <a:ea typeface="MS PGothic" panose="020B0600070205080204" pitchFamily="34" charset="-128"/>
            </a:endParaRPr>
          </a:p>
        </p:txBody>
      </p:sp>
      <p:grpSp>
        <p:nvGrpSpPr>
          <p:cNvPr id="3" name="Triangle"/>
          <p:cNvGrpSpPr>
            <a:grpSpLocks/>
          </p:cNvGrpSpPr>
          <p:nvPr userDrawn="1"/>
        </p:nvGrpSpPr>
        <p:grpSpPr bwMode="auto">
          <a:xfrm>
            <a:off x="565151" y="1058864"/>
            <a:ext cx="11061700" cy="5722937"/>
            <a:chOff x="423333" y="1059255"/>
            <a:chExt cx="8297334" cy="5722545"/>
          </a:xfrm>
        </p:grpSpPr>
        <p:sp>
          <p:nvSpPr>
            <p:cNvPr id="4" name="Green Triangle"/>
            <p:cNvSpPr/>
            <p:nvPr userDrawn="1"/>
          </p:nvSpPr>
          <p:spPr>
            <a:xfrm>
              <a:off x="423333" y="3132388"/>
              <a:ext cx="8297334" cy="364147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1">
                <a:solidFill>
                  <a:prstClr val="white"/>
                </a:solidFill>
              </a:endParaRPr>
            </a:p>
          </p:txBody>
        </p:sp>
        <p:sp>
          <p:nvSpPr>
            <p:cNvPr id="5" name="Yellow Triangle"/>
            <p:cNvSpPr/>
            <p:nvPr userDrawn="1"/>
          </p:nvSpPr>
          <p:spPr>
            <a:xfrm>
              <a:off x="3066857" y="1846601"/>
              <a:ext cx="3008697" cy="128737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6" name="Red Triangle"/>
            <p:cNvSpPr/>
            <p:nvPr userDrawn="1"/>
          </p:nvSpPr>
          <p:spPr>
            <a:xfrm>
              <a:off x="3995664" y="1059255"/>
              <a:ext cx="1135207" cy="787346"/>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7" name="Domains"/>
            <p:cNvSpPr txBox="1"/>
            <p:nvPr userDrawn="1"/>
          </p:nvSpPr>
          <p:spPr>
            <a:xfrm>
              <a:off x="423333" y="6096047"/>
              <a:ext cx="8297334" cy="461931"/>
            </a:xfrm>
            <a:prstGeom prst="rect">
              <a:avLst/>
            </a:prstGeom>
            <a:noFill/>
            <a:ln>
              <a:noFill/>
            </a:ln>
          </p:spPr>
          <p:txBody>
            <a:bodyPr>
              <a:spAutoFit/>
            </a:bodyPr>
            <a:lstStyle/>
            <a:p>
              <a:pPr defTabSz="457200" eaLnBrk="1" fontAlgn="auto" hangingPunct="1">
                <a:spcBef>
                  <a:spcPts val="0"/>
                </a:spcBef>
                <a:spcAft>
                  <a:spcPts val="0"/>
                </a:spcAft>
                <a:tabLst>
                  <a:tab pos="1541463" algn="ctr"/>
                  <a:tab pos="4056063" algn="ctr"/>
                  <a:tab pos="6570663" algn="ctr"/>
                </a:tabLst>
                <a:defRPr/>
              </a:pPr>
              <a:r>
                <a:rPr lang="en-US" sz="2400" b="1">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Academic	Behavioral	Social</a:t>
              </a:r>
            </a:p>
          </p:txBody>
        </p:sp>
        <p:cxnSp>
          <p:nvCxnSpPr>
            <p:cNvPr id="8" name="Straight Connector 7"/>
            <p:cNvCxnSpPr/>
            <p:nvPr userDrawn="1"/>
          </p:nvCxnSpPr>
          <p:spPr>
            <a:xfrm rot="5400000">
              <a:off x="5486606" y="6324631"/>
              <a:ext cx="914337"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9" name="Straight Connector 8"/>
            <p:cNvCxnSpPr/>
            <p:nvPr userDrawn="1"/>
          </p:nvCxnSpPr>
          <p:spPr>
            <a:xfrm>
              <a:off x="1083817" y="5867463"/>
              <a:ext cx="6984303"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0" name="Straight Connector 9"/>
            <p:cNvCxnSpPr/>
            <p:nvPr userDrawn="1"/>
          </p:nvCxnSpPr>
          <p:spPr>
            <a:xfrm rot="5400000">
              <a:off x="2750995" y="6324631"/>
              <a:ext cx="914337"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sp>
          <p:nvSpPr>
            <p:cNvPr id="11" name="80%"/>
            <p:cNvSpPr txBox="1">
              <a:spLocks noChangeArrowheads="1"/>
            </p:cNvSpPr>
            <p:nvPr userDrawn="1"/>
          </p:nvSpPr>
          <p:spPr bwMode="auto">
            <a:xfrm>
              <a:off x="3859122" y="4562627"/>
              <a:ext cx="1425757" cy="646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3600" b="1">
                  <a:solidFill>
                    <a:prstClr val="black"/>
                  </a:solidFill>
                  <a:latin typeface="Calibri" panose="020F0502020204030204"/>
                  <a:ea typeface="MS PGothic" panose="020B0600070205080204" pitchFamily="34" charset="-128"/>
                  <a:cs typeface="Arial" panose="020B0604020202020204" pitchFamily="34" charset="0"/>
                </a:rPr>
                <a:t>≈80%</a:t>
              </a:r>
            </a:p>
          </p:txBody>
        </p:sp>
        <p:sp>
          <p:nvSpPr>
            <p:cNvPr id="12" name="15%"/>
            <p:cNvSpPr txBox="1">
              <a:spLocks noChangeArrowheads="1"/>
            </p:cNvSpPr>
            <p:nvPr userDrawn="1"/>
          </p:nvSpPr>
          <p:spPr bwMode="auto">
            <a:xfrm>
              <a:off x="4009953" y="2270434"/>
              <a:ext cx="1124093" cy="58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3200" b="1">
                  <a:solidFill>
                    <a:prstClr val="black"/>
                  </a:solidFill>
                  <a:latin typeface="Calibri" panose="020F0502020204030204"/>
                  <a:ea typeface="MS PGothic" panose="020B0600070205080204" pitchFamily="34" charset="-128"/>
                  <a:cs typeface="Arial" panose="020B0604020202020204" pitchFamily="34" charset="0"/>
                </a:rPr>
                <a:t>≈15%</a:t>
              </a:r>
            </a:p>
          </p:txBody>
        </p:sp>
        <p:sp>
          <p:nvSpPr>
            <p:cNvPr id="13" name="5%"/>
            <p:cNvSpPr txBox="1">
              <a:spLocks noChangeArrowheads="1"/>
            </p:cNvSpPr>
            <p:nvPr userDrawn="1"/>
          </p:nvSpPr>
          <p:spPr bwMode="auto">
            <a:xfrm>
              <a:off x="4156021" y="1130687"/>
              <a:ext cx="831956" cy="523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2800" b="1">
                  <a:solidFill>
                    <a:prstClr val="black"/>
                  </a:solidFill>
                  <a:latin typeface="Calibri" panose="020F0502020204030204"/>
                  <a:ea typeface="MS PGothic" panose="020B0600070205080204" pitchFamily="34" charset="-128"/>
                  <a:cs typeface="Arial" panose="020B0604020202020204" pitchFamily="34" charset="0"/>
                </a:rPr>
                <a:t>≈5%</a:t>
              </a:r>
            </a:p>
          </p:txBody>
        </p:sp>
      </p:grpSp>
      <p:sp>
        <p:nvSpPr>
          <p:cNvPr id="14" name="Tier 1"/>
          <p:cNvSpPr txBox="1">
            <a:spLocks noChangeArrowheads="1"/>
          </p:cNvSpPr>
          <p:nvPr userDrawn="1"/>
        </p:nvSpPr>
        <p:spPr bwMode="auto">
          <a:xfrm>
            <a:off x="3302000" y="5029200"/>
            <a:ext cx="558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2400" b="1">
                <a:solidFill>
                  <a:prstClr val="black"/>
                </a:solidFill>
                <a:ea typeface="MS PGothic" panose="020B0600070205080204" pitchFamily="34" charset="-128"/>
              </a:rPr>
              <a:t>Primary Prevention (Tier 1) </a:t>
            </a:r>
          </a:p>
        </p:txBody>
      </p:sp>
      <p:sp>
        <p:nvSpPr>
          <p:cNvPr id="15" name="Tier 2"/>
          <p:cNvSpPr txBox="1">
            <a:spLocks noChangeArrowheads="1"/>
          </p:cNvSpPr>
          <p:nvPr userDrawn="1"/>
        </p:nvSpPr>
        <p:spPr bwMode="auto">
          <a:xfrm>
            <a:off x="3302000" y="2684463"/>
            <a:ext cx="5588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2400" b="1">
                <a:solidFill>
                  <a:prstClr val="black"/>
                </a:solidFill>
                <a:ea typeface="MS PGothic" panose="020B0600070205080204" pitchFamily="34" charset="-128"/>
              </a:rPr>
              <a:t>Secondary Prevention (Tier 2) </a:t>
            </a:r>
          </a:p>
        </p:txBody>
      </p:sp>
      <p:sp>
        <p:nvSpPr>
          <p:cNvPr id="16" name="Tier 3"/>
          <p:cNvSpPr txBox="1">
            <a:spLocks noChangeArrowheads="1"/>
          </p:cNvSpPr>
          <p:nvPr userDrawn="1"/>
        </p:nvSpPr>
        <p:spPr bwMode="auto">
          <a:xfrm>
            <a:off x="3556000" y="1397001"/>
            <a:ext cx="5080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2400" b="1">
                <a:solidFill>
                  <a:prstClr val="black"/>
                </a:solidFill>
                <a:ea typeface="MS PGothic" panose="020B0600070205080204" pitchFamily="34" charset="-128"/>
              </a:rPr>
              <a:t>Tertiary Prevention  (Tier 3)</a:t>
            </a:r>
          </a:p>
        </p:txBody>
      </p:sp>
      <p:sp>
        <p:nvSpPr>
          <p:cNvPr id="17" name="Watermark Covering"/>
          <p:cNvSpPr/>
          <p:nvPr userDrawn="1"/>
        </p:nvSpPr>
        <p:spPr>
          <a:xfrm>
            <a:off x="0" y="0"/>
            <a:ext cx="12192000"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Tree>
    <p:extLst>
      <p:ext uri="{BB962C8B-B14F-4D97-AF65-F5344CB8AC3E}">
        <p14:creationId xmlns:p14="http://schemas.microsoft.com/office/powerpoint/2010/main" val="2688210804"/>
      </p:ext>
    </p:extLst>
  </p:cSld>
  <p:clrMapOvr>
    <a:masterClrMapping/>
  </p:clrMapOvr>
  <p:transition spd="slow">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AACD2CC-082D-4943-9AFD-898E4CA557BA}" type="datetime1">
              <a:rPr lang="en-US" smtClean="0"/>
              <a:t>5/12/2022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5344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564C778-E5B8-6C43-9ED1-E2A71CB33F00}" type="slidenum">
              <a:rPr lang="en-US"/>
              <a:pPr>
                <a:defRPr/>
              </a:pPr>
              <a:t>‹#›</a:t>
            </a:fld>
            <a:endParaRPr lang="en-US"/>
          </a:p>
        </p:txBody>
      </p:sp>
    </p:spTree>
    <p:extLst>
      <p:ext uri="{BB962C8B-B14F-4D97-AF65-F5344CB8AC3E}">
        <p14:creationId xmlns:p14="http://schemas.microsoft.com/office/powerpoint/2010/main" val="1495659367"/>
      </p:ext>
    </p:extLst>
  </p:cSld>
  <p:clrMapOvr>
    <a:masterClrMapping/>
  </p:clrMapOvr>
  <p:transition spd="slow">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E64F748-BA4F-7141-B73E-A75892040684}" type="datetime1">
              <a:rPr lang="en-US" smtClean="0"/>
              <a:t>5/12/2022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4F598E8-4058-414D-91E1-AE5237EF5213}" type="slidenum">
              <a:rPr lang="en-US"/>
              <a:pPr>
                <a:defRPr/>
              </a:pPr>
              <a:t>‹#›</a:t>
            </a:fld>
            <a:endParaRPr lang="en-US"/>
          </a:p>
        </p:txBody>
      </p:sp>
    </p:spTree>
    <p:extLst>
      <p:ext uri="{BB962C8B-B14F-4D97-AF65-F5344CB8AC3E}">
        <p14:creationId xmlns:p14="http://schemas.microsoft.com/office/powerpoint/2010/main" val="2486548381"/>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17.png"/><Relationship Id="rId2" Type="http://schemas.openxmlformats.org/officeDocument/2006/relationships/slideLayout" Target="../slideLayouts/slideLayout26.xml"/><Relationship Id="rId16" Type="http://schemas.openxmlformats.org/officeDocument/2006/relationships/theme" Target="../theme/theme2.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29" Type="http://schemas.openxmlformats.org/officeDocument/2006/relationships/theme" Target="../theme/theme3.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image" Target="../media/image17.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theme" Target="../theme/theme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image" Target="../media/image37.png"/><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20" Type="http://schemas.openxmlformats.org/officeDocument/2006/relationships/image" Target="../media/image17.png"/><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10" Type="http://schemas.openxmlformats.org/officeDocument/2006/relationships/slideLayout" Target="../slideLayouts/slideLayout106.xml"/><Relationship Id="rId19" Type="http://schemas.openxmlformats.org/officeDocument/2006/relationships/theme" Target="../theme/theme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6">
            <a:clrChange>
              <a:clrFrom>
                <a:srgbClr val="1F1F20">
                  <a:alpha val="31373"/>
                </a:srgbClr>
              </a:clrFrom>
              <a:clrTo>
                <a:srgbClr val="1F1F20">
                  <a:alpha val="0"/>
                </a:srgbClr>
              </a:clrTo>
            </a:clrChange>
            <a:lum bright="70000" contrast="-70000"/>
            <a:extLst>
              <a:ext uri="{28A0092B-C50C-407E-A947-70E740481C1C}">
                <a14:useLocalDpi xmlns:a14="http://schemas.microsoft.com/office/drawing/2010/main"/>
              </a:ext>
            </a:extLst>
          </a:blip>
          <a:stretch>
            <a:fillRect/>
          </a:stretch>
        </p:blipFill>
        <p:spPr>
          <a:xfrm rot="16200000">
            <a:off x="8965190" y="3697864"/>
            <a:ext cx="4283075" cy="1764146"/>
          </a:xfrm>
          <a:prstGeom prst="rect">
            <a:avLst/>
          </a:prstGeom>
        </p:spPr>
      </p:pic>
      <p:sp>
        <p:nvSpPr>
          <p:cNvPr id="2" name="Title Placeholder 1"/>
          <p:cNvSpPr>
            <a:spLocks noGrp="1"/>
          </p:cNvSpPr>
          <p:nvPr>
            <p:ph type="title"/>
          </p:nvPr>
        </p:nvSpPr>
        <p:spPr>
          <a:xfrm>
            <a:off x="838200" y="365126"/>
            <a:ext cx="10515600" cy="1325563"/>
          </a:xfrm>
          <a:prstGeom prst="rect">
            <a:avLst/>
          </a:prstGeom>
          <a:noFill/>
        </p:spPr>
        <p:txBody>
          <a:bodyPr vert="horz" lIns="91440" tIns="45720" rIns="91440" bIns="45720" rtlCol="0" anchor="ctr">
            <a:normAutofit/>
          </a:bodyPr>
          <a:lstStyle/>
          <a:p>
            <a:r>
              <a:rPr lang="en-US"/>
              <a:t>Click to edit Master title style</a:t>
            </a:r>
          </a:p>
        </p:txBody>
      </p:sp>
      <p:sp>
        <p:nvSpPr>
          <p:cNvPr id="2052" name="Text Placeholder 2"/>
          <p:cNvSpPr>
            <a:spLocks noGrp="1"/>
          </p:cNvSpPr>
          <p:nvPr>
            <p:ph type="body" idx="1"/>
          </p:nvPr>
        </p:nvSpPr>
        <p:spPr bwMode="auto">
          <a:xfrm>
            <a:off x="838200" y="1740509"/>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defTabSz="457200">
              <a:defRPr/>
            </a:pPr>
            <a:fld id="{D9DADE5A-1D86-420F-A66F-6CFF3355E7A3}" type="datetimeFigureOut">
              <a:rPr lang="en-US" smtClean="0">
                <a:solidFill>
                  <a:prstClr val="black">
                    <a:tint val="75000"/>
                  </a:prstClr>
                </a:solidFill>
              </a:rPr>
              <a:pPr defTabSz="457200">
                <a:defRPr/>
              </a:pPr>
              <a:t>5/12/2022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dirty="0">
                <a:solidFill>
                  <a:schemeClr val="tx1">
                    <a:tint val="75000"/>
                  </a:schemeClr>
                </a:solidFill>
              </a:defRPr>
            </a:lvl1pPr>
          </a:lstStyle>
          <a:p>
            <a:pPr defTabSz="457200">
              <a:defRPr/>
            </a:pPr>
            <a:endParaRPr lang="en-US">
              <a:solidFill>
                <a:prstClr val="black">
                  <a:tint val="75000"/>
                </a:prstClr>
              </a:solidFill>
            </a:endParaRPr>
          </a:p>
        </p:txBody>
      </p:sp>
    </p:spTree>
    <p:extLst>
      <p:ext uri="{BB962C8B-B14F-4D97-AF65-F5344CB8AC3E}">
        <p14:creationId xmlns:p14="http://schemas.microsoft.com/office/powerpoint/2010/main" val="23896366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45882"/>
          </a:schemeClr>
        </a:solidFill>
        <a:effectLst/>
      </p:bgPr>
    </p:bg>
    <p:spTree>
      <p:nvGrpSpPr>
        <p:cNvPr id="1" name=""/>
        <p:cNvGrpSpPr/>
        <p:nvPr/>
      </p:nvGrpSpPr>
      <p:grpSpPr>
        <a:xfrm>
          <a:off x="0" y="0"/>
          <a:ext cx="0" cy="0"/>
          <a:chOff x="0" y="0"/>
          <a:chExt cx="0" cy="0"/>
        </a:xfrm>
      </p:grpSpPr>
      <p:pic>
        <p:nvPicPr>
          <p:cNvPr id="8194" name="Picture 2"/>
          <p:cNvPicPr>
            <a:picLocks noChangeAspect="1"/>
          </p:cNvPicPr>
          <p:nvPr userDrawn="1"/>
        </p:nvPicPr>
        <p:blipFill>
          <a:blip r:embed="rId17">
            <a:clrChange>
              <a:clrFrom>
                <a:srgbClr val="1F1F20"/>
              </a:clrFrom>
              <a:clrTo>
                <a:srgbClr val="1F1F20">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10229850" y="2438401"/>
            <a:ext cx="1758950"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6" name="Text Placeholder 2"/>
          <p:cNvSpPr>
            <a:spLocks noGrp="1"/>
          </p:cNvSpPr>
          <p:nvPr>
            <p:ph type="body" idx="1"/>
          </p:nvPr>
        </p:nvSpPr>
        <p:spPr bwMode="auto">
          <a:xfrm>
            <a:off x="838200" y="1739900"/>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fld id="{905486A7-2927-3E40-A4A7-5DB4AA177516}" type="datetime1">
              <a:rPr lang="en-US" smtClean="0"/>
              <a:t>5/12/2022</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endParaRPr lang="en-US"/>
          </a:p>
        </p:txBody>
      </p:sp>
      <p:sp>
        <p:nvSpPr>
          <p:cNvPr id="9" name="Slide Number Placeholder 5"/>
          <p:cNvSpPr txBox="1">
            <a:spLocks/>
          </p:cNvSpPr>
          <p:nvPr userDrawn="1"/>
        </p:nvSpPr>
        <p:spPr>
          <a:xfrm>
            <a:off x="6908800" y="6400801"/>
            <a:ext cx="5080000" cy="365125"/>
          </a:xfrm>
          <a:prstGeom prst="rect">
            <a:avLst/>
          </a:prstGeom>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r" defTabSz="457200" eaLnBrk="1" fontAlgn="auto" hangingPunct="1">
              <a:spcBef>
                <a:spcPts val="0"/>
              </a:spcBef>
              <a:spcAft>
                <a:spcPts val="0"/>
              </a:spcAft>
              <a:defRPr/>
            </a:pPr>
            <a:fld id="{D1E50A1B-389A-3F4B-9557-C94090ECA57A}" type="slidenum">
              <a:rPr lang="en-US" altLang="en-US" sz="1000" smtClean="0">
                <a:solidFill>
                  <a:srgbClr val="898989"/>
                </a:solidFill>
                <a:ea typeface="Verdana" panose="020B0604030504040204" pitchFamily="34" charset="0"/>
                <a:cs typeface="Verdana" panose="020B0604030504040204" pitchFamily="34" charset="0"/>
              </a:rPr>
              <a:pPr algn="r" defTabSz="457200" eaLnBrk="1" fontAlgn="auto" hangingPunct="1">
                <a:spcBef>
                  <a:spcPts val="0"/>
                </a:spcBef>
                <a:spcAft>
                  <a:spcPts val="0"/>
                </a:spcAft>
                <a:defRPr/>
              </a:pPr>
              <a:t>‹#›</a:t>
            </a:fld>
            <a:endParaRPr lang="en-US" altLang="en-US" sz="1000">
              <a:solidFill>
                <a:srgbClr val="898989"/>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815624280"/>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Lst>
  <p:transition spd="slow">
    <p:fade/>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5/12/2022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24103330"/>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 id="2147483837" r:id="rId15"/>
    <p:sldLayoutId id="2147483838" r:id="rId16"/>
    <p:sldLayoutId id="2147483839" r:id="rId17"/>
    <p:sldLayoutId id="2147483840" r:id="rId18"/>
    <p:sldLayoutId id="2147483841" r:id="rId19"/>
    <p:sldLayoutId id="2147483842" r:id="rId20"/>
    <p:sldLayoutId id="2147483843" r:id="rId21"/>
    <p:sldLayoutId id="2147483844" r:id="rId22"/>
    <p:sldLayoutId id="2147483845" r:id="rId23"/>
    <p:sldLayoutId id="2147483846" r:id="rId24"/>
    <p:sldLayoutId id="2147483847" r:id="rId25"/>
    <p:sldLayoutId id="2147483848" r:id="rId26"/>
    <p:sldLayoutId id="2147483878" r:id="rId27"/>
    <p:sldLayoutId id="2147483933" r:id="rId28"/>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2"/>
          <p:cNvPicPr>
            <a:picLocks noChangeAspect="1"/>
          </p:cNvPicPr>
          <p:nvPr userDrawn="1"/>
        </p:nvPicPr>
        <p:blipFill>
          <a:blip r:embed="rId18">
            <a:clrChange>
              <a:clrFrom>
                <a:srgbClr val="1F1F20"/>
              </a:clrFrom>
              <a:clrTo>
                <a:srgbClr val="1F1F20">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9736667" y="2438401"/>
            <a:ext cx="2252133"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6" name="Text Placeholder 2"/>
          <p:cNvSpPr>
            <a:spLocks noGrp="1"/>
          </p:cNvSpPr>
          <p:nvPr>
            <p:ph type="body" idx="1"/>
          </p:nvPr>
        </p:nvSpPr>
        <p:spPr bwMode="auto">
          <a:xfrm>
            <a:off x="838200" y="1739900"/>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fld id="{905486A7-2927-3E40-A4A7-5DB4AA177516}" type="datetime1">
              <a:rPr lang="en-US" smtClean="0"/>
              <a:pPr>
                <a:defRPr/>
              </a:pPr>
              <a:t>5/12/2022</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endParaRPr lang="en-US"/>
          </a:p>
        </p:txBody>
      </p:sp>
    </p:spTree>
    <p:extLst>
      <p:ext uri="{BB962C8B-B14F-4D97-AF65-F5344CB8AC3E}">
        <p14:creationId xmlns:p14="http://schemas.microsoft.com/office/powerpoint/2010/main" val="4111185535"/>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 id="2147483895" r:id="rId14"/>
    <p:sldLayoutId id="2147483896" r:id="rId15"/>
    <p:sldLayoutId id="2147483897" r:id="rId16"/>
  </p:sldLayoutIdLst>
  <p:transition spd="slow">
    <p:fade/>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rot="16200000">
            <a:off x="8853397" y="3399140"/>
            <a:ext cx="4023360" cy="2109216"/>
          </a:xfrm>
          <a:prstGeom prst="rect">
            <a:avLst/>
          </a:prstGeom>
          <a:blipFill dpi="0" rotWithShape="1">
            <a:blip r:embed="rId15">
              <a:alphaModFix amt="15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2" name="Title Placeholder 1"/>
          <p:cNvSpPr>
            <a:spLocks noGrp="1"/>
          </p:cNvSpPr>
          <p:nvPr>
            <p:ph type="title"/>
          </p:nvPr>
        </p:nvSpPr>
        <p:spPr>
          <a:xfrm>
            <a:off x="838200" y="365127"/>
            <a:ext cx="10515600" cy="1325563"/>
          </a:xfrm>
          <a:prstGeom prst="rect">
            <a:avLst/>
          </a:prstGeom>
          <a:noFill/>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4FE047-6A3D-474E-99AE-D81EAF1F8B05}" type="datetimeFigureOut">
              <a:rPr lang="en-US" smtClean="0">
                <a:solidFill>
                  <a:prstClr val="black">
                    <a:tint val="75000"/>
                  </a:prstClr>
                </a:solidFill>
              </a:rPr>
              <a:pPr/>
              <a:t>5/12/2022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1608358"/>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 id="214748391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45882"/>
          </a:schemeClr>
        </a:solidFill>
        <a:effectLst/>
      </p:bgPr>
    </p:bg>
    <p:spTree>
      <p:nvGrpSpPr>
        <p:cNvPr id="1" name=""/>
        <p:cNvGrpSpPr/>
        <p:nvPr/>
      </p:nvGrpSpPr>
      <p:grpSpPr>
        <a:xfrm>
          <a:off x="0" y="0"/>
          <a:ext cx="0" cy="0"/>
          <a:chOff x="0" y="0"/>
          <a:chExt cx="0" cy="0"/>
        </a:xfrm>
      </p:grpSpPr>
      <p:pic>
        <p:nvPicPr>
          <p:cNvPr id="8194" name="Picture 2"/>
          <p:cNvPicPr>
            <a:picLocks noChangeAspect="1"/>
          </p:cNvPicPr>
          <p:nvPr userDrawn="1"/>
        </p:nvPicPr>
        <p:blipFill>
          <a:blip r:embed="rId20">
            <a:clrChange>
              <a:clrFrom>
                <a:srgbClr val="1F1F20"/>
              </a:clrFrom>
              <a:clrTo>
                <a:srgbClr val="1F1F20">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9736667" y="2438401"/>
            <a:ext cx="2252133"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6" name="Text Placeholder 2"/>
          <p:cNvSpPr>
            <a:spLocks noGrp="1"/>
          </p:cNvSpPr>
          <p:nvPr>
            <p:ph type="body" idx="1"/>
          </p:nvPr>
        </p:nvSpPr>
        <p:spPr bwMode="auto">
          <a:xfrm>
            <a:off x="838200" y="1739900"/>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fld id="{905486A7-2927-3E40-A4A7-5DB4AA177516}" type="datetime1">
              <a:rPr lang="en-US" smtClean="0"/>
              <a:t>5/12/2022</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endParaRPr lang="en-US"/>
          </a:p>
        </p:txBody>
      </p:sp>
      <p:sp>
        <p:nvSpPr>
          <p:cNvPr id="9" name="Slide Number Placeholder 5"/>
          <p:cNvSpPr txBox="1">
            <a:spLocks/>
          </p:cNvSpPr>
          <p:nvPr userDrawn="1"/>
        </p:nvSpPr>
        <p:spPr>
          <a:xfrm>
            <a:off x="6908800" y="6400801"/>
            <a:ext cx="5080000" cy="365125"/>
          </a:xfrm>
          <a:prstGeom prst="rect">
            <a:avLst/>
          </a:prstGeom>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r" defTabSz="457200" eaLnBrk="1" fontAlgn="auto" hangingPunct="1">
              <a:spcBef>
                <a:spcPts val="0"/>
              </a:spcBef>
              <a:spcAft>
                <a:spcPts val="0"/>
              </a:spcAft>
              <a:defRPr/>
            </a:pPr>
            <a:fld id="{D1E50A1B-389A-3F4B-9557-C94090ECA57A}" type="slidenum">
              <a:rPr lang="en-US" altLang="en-US" sz="1000" smtClean="0">
                <a:solidFill>
                  <a:srgbClr val="898989"/>
                </a:solidFill>
                <a:ea typeface="Verdana" panose="020B0604030504040204" pitchFamily="34" charset="0"/>
                <a:cs typeface="Verdana" panose="020B0604030504040204" pitchFamily="34" charset="0"/>
              </a:rPr>
              <a:pPr algn="r" defTabSz="457200" eaLnBrk="1" fontAlgn="auto" hangingPunct="1">
                <a:spcBef>
                  <a:spcPts val="0"/>
                </a:spcBef>
                <a:spcAft>
                  <a:spcPts val="0"/>
                </a:spcAft>
                <a:defRPr/>
              </a:pPr>
              <a:t>‹#›</a:t>
            </a:fld>
            <a:endParaRPr lang="en-US" altLang="en-US" sz="1000">
              <a:solidFill>
                <a:srgbClr val="898989"/>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121027716"/>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 id="2147483927" r:id="rId13"/>
    <p:sldLayoutId id="2147483928" r:id="rId14"/>
    <p:sldLayoutId id="2147483929" r:id="rId15"/>
    <p:sldLayoutId id="2147483930" r:id="rId16"/>
    <p:sldLayoutId id="2147483931" r:id="rId17"/>
    <p:sldLayoutId id="2147483932" r:id="rId18"/>
  </p:sldLayoutIdLst>
  <p:transition spd="slow">
    <p:fade/>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0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hyperlink" Target="https://www.pbis.org/resource/tips-for-communicating-with-your-community-about-systematic-screening-what-does-your-district-and-school-leadership-team-need-to-know" TargetMode="External"/><Relationship Id="rId1" Type="http://schemas.openxmlformats.org/officeDocument/2006/relationships/slideLayout" Target="../slideLayouts/slideLayout41.xml"/><Relationship Id="rId4" Type="http://schemas.openxmlformats.org/officeDocument/2006/relationships/image" Target="../media/image176.png"/></Relationships>
</file>

<file path=ppt/slides/_rels/slide10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1.xml"/><Relationship Id="rId5" Type="http://schemas.openxmlformats.org/officeDocument/2006/relationships/image" Target="../media/image52.jpe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41.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4.xml"/><Relationship Id="rId1" Type="http://schemas.openxmlformats.org/officeDocument/2006/relationships/slideLayout" Target="../slideLayouts/slideLayout41.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41.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41.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6.xml"/></Relationships>
</file>

<file path=ppt/slides/_rels/slide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4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png"/></Relationships>
</file>

<file path=ppt/slides/_rels/slide2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8.xml"/><Relationship Id="rId4" Type="http://schemas.openxmlformats.org/officeDocument/2006/relationships/image" Target="../media/image64.jpe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8.xml"/></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8.xml"/><Relationship Id="rId5" Type="http://schemas.openxmlformats.org/officeDocument/2006/relationships/image" Target="../media/image72.png"/><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48.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47.xml"/><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1.xml"/><Relationship Id="rId5" Type="http://schemas.microsoft.com/office/2007/relationships/hdphoto" Target="../media/hdphoto4.wdp"/><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4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8.xml"/></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48.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hyperlink" Target="https://nam10.safelinks.protection.outlook.com/?url=https%3A%2F%2Fwww.loom.com%2Fshare%2F43fbc52da3574ab5b909be112b107e3a&amp;data=02%7C01%7Ck923l138%40ku.edu%7C401b969e6afe4704827e08d7f44d3923%7C3c176536afe643f5b96636feabbe3c1a%7C0%7C0%7C637246484818641093&amp;sdata=MLYWnPe9OXhrLRVrc2Bm73J0B0eJQJ89ZjiAQtmrkdk%3D&amp;reserved=0"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diagramLayout" Target="../diagrams/layout16.xml"/><Relationship Id="rId7" Type="http://schemas.openxmlformats.org/officeDocument/2006/relationships/image" Target="../media/image83.png"/><Relationship Id="rId2" Type="http://schemas.openxmlformats.org/officeDocument/2006/relationships/diagramData" Target="../diagrams/data16.xml"/><Relationship Id="rId1" Type="http://schemas.openxmlformats.org/officeDocument/2006/relationships/slideLayout" Target="../slideLayouts/slideLayout41.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 Id="rId9" Type="http://schemas.openxmlformats.org/officeDocument/2006/relationships/image" Target="../media/image85.png"/></Relationships>
</file>

<file path=ppt/slides/_rels/slide3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7.xml"/><Relationship Id="rId1" Type="http://schemas.openxmlformats.org/officeDocument/2006/relationships/slideLayout" Target="../slideLayouts/slideLayout41.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8" Type="http://schemas.openxmlformats.org/officeDocument/2006/relationships/image" Target="../media/image93.jpg"/><Relationship Id="rId3" Type="http://schemas.openxmlformats.org/officeDocument/2006/relationships/image" Target="../media/image88.jpg"/><Relationship Id="rId7" Type="http://schemas.openxmlformats.org/officeDocument/2006/relationships/image" Target="../media/image92.jpg"/><Relationship Id="rId2" Type="http://schemas.openxmlformats.org/officeDocument/2006/relationships/notesSlide" Target="../notesSlides/notesSlide8.xml"/><Relationship Id="rId1" Type="http://schemas.openxmlformats.org/officeDocument/2006/relationships/slideLayout" Target="../slideLayouts/slideLayout49.xml"/><Relationship Id="rId6" Type="http://schemas.openxmlformats.org/officeDocument/2006/relationships/image" Target="../media/image91.jpg"/><Relationship Id="rId5" Type="http://schemas.openxmlformats.org/officeDocument/2006/relationships/image" Target="../media/image90.jpg"/><Relationship Id="rId10" Type="http://schemas.openxmlformats.org/officeDocument/2006/relationships/image" Target="../media/image95.png"/><Relationship Id="rId4" Type="http://schemas.openxmlformats.org/officeDocument/2006/relationships/image" Target="../media/image89.jpg"/><Relationship Id="rId9" Type="http://schemas.openxmlformats.org/officeDocument/2006/relationships/image" Target="../media/image94.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slideLayout" Target="../slideLayouts/slideLayout49.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60.xml"/></Relationships>
</file>

<file path=ppt/slides/_rels/slide4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4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49.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46.png"/><Relationship Id="rId1" Type="http://schemas.openxmlformats.org/officeDocument/2006/relationships/slideLayout" Target="../slideLayouts/slideLayout47.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49.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49.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49.xml"/><Relationship Id="rId5" Type="http://schemas.openxmlformats.org/officeDocument/2006/relationships/image" Target="../media/image108.png"/><Relationship Id="rId4" Type="http://schemas.openxmlformats.org/officeDocument/2006/relationships/image" Target="../media/image107.png"/></Relationships>
</file>

<file path=ppt/slides/_rels/slide5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chart" Target="../charts/chart4.xml"/><Relationship Id="rId1" Type="http://schemas.openxmlformats.org/officeDocument/2006/relationships/slideLayout" Target="../slideLayouts/slideLayout48.xml"/></Relationships>
</file>

<file path=ppt/slides/_rels/slide5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41.xml"/><Relationship Id="rId4" Type="http://schemas.openxmlformats.org/officeDocument/2006/relationships/image" Target="../media/image112.png"/></Relationships>
</file>

<file path=ppt/slides/_rels/slide5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41.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59.xml.rels><?xml version="1.0" encoding="UTF-8" standalone="yes"?>
<Relationships xmlns="http://schemas.openxmlformats.org/package/2006/relationships"><Relationship Id="rId8" Type="http://schemas.openxmlformats.org/officeDocument/2006/relationships/image" Target="../media/image123.jpeg"/><Relationship Id="rId13" Type="http://schemas.openxmlformats.org/officeDocument/2006/relationships/image" Target="../media/image88.jpg"/><Relationship Id="rId18" Type="http://schemas.openxmlformats.org/officeDocument/2006/relationships/image" Target="../media/image93.jpg"/><Relationship Id="rId3" Type="http://schemas.openxmlformats.org/officeDocument/2006/relationships/image" Target="../media/image118.jpeg"/><Relationship Id="rId7" Type="http://schemas.openxmlformats.org/officeDocument/2006/relationships/image" Target="../media/image122.jpeg"/><Relationship Id="rId12" Type="http://schemas.openxmlformats.org/officeDocument/2006/relationships/image" Target="../media/image127.jpeg"/><Relationship Id="rId17" Type="http://schemas.openxmlformats.org/officeDocument/2006/relationships/image" Target="../media/image92.jpg"/><Relationship Id="rId2" Type="http://schemas.openxmlformats.org/officeDocument/2006/relationships/notesSlide" Target="../notesSlides/notesSlide13.xml"/><Relationship Id="rId16" Type="http://schemas.openxmlformats.org/officeDocument/2006/relationships/image" Target="../media/image91.jpg"/><Relationship Id="rId20" Type="http://schemas.openxmlformats.org/officeDocument/2006/relationships/image" Target="../media/image95.png"/><Relationship Id="rId1" Type="http://schemas.openxmlformats.org/officeDocument/2006/relationships/slideLayout" Target="../slideLayouts/slideLayout49.xml"/><Relationship Id="rId6" Type="http://schemas.openxmlformats.org/officeDocument/2006/relationships/image" Target="../media/image121.jpeg"/><Relationship Id="rId11" Type="http://schemas.openxmlformats.org/officeDocument/2006/relationships/image" Target="../media/image126.jpeg"/><Relationship Id="rId5" Type="http://schemas.openxmlformats.org/officeDocument/2006/relationships/image" Target="../media/image120.jpeg"/><Relationship Id="rId15" Type="http://schemas.openxmlformats.org/officeDocument/2006/relationships/image" Target="../media/image90.jpg"/><Relationship Id="rId10" Type="http://schemas.openxmlformats.org/officeDocument/2006/relationships/image" Target="../media/image125.jpeg"/><Relationship Id="rId19" Type="http://schemas.openxmlformats.org/officeDocument/2006/relationships/image" Target="../media/image94.jpg"/><Relationship Id="rId4" Type="http://schemas.openxmlformats.org/officeDocument/2006/relationships/image" Target="../media/image119.jpeg"/><Relationship Id="rId9" Type="http://schemas.openxmlformats.org/officeDocument/2006/relationships/image" Target="../media/image124.jpeg"/><Relationship Id="rId14" Type="http://schemas.openxmlformats.org/officeDocument/2006/relationships/image" Target="../media/image8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6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4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5.xml"/><Relationship Id="rId1" Type="http://schemas.openxmlformats.org/officeDocument/2006/relationships/slideLayout" Target="../slideLayouts/slideLayout48.xml"/></Relationships>
</file>

<file path=ppt/slides/_rels/slide6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49.xml"/><Relationship Id="rId5" Type="http://schemas.openxmlformats.org/officeDocument/2006/relationships/image" Target="../media/image132.jpeg"/><Relationship Id="rId4" Type="http://schemas.openxmlformats.org/officeDocument/2006/relationships/image" Target="../media/image131.jpeg"/></Relationships>
</file>

<file path=ppt/slides/_rels/slide6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41.xml"/><Relationship Id="rId5" Type="http://schemas.openxmlformats.org/officeDocument/2006/relationships/image" Target="../media/image136.png"/><Relationship Id="rId4" Type="http://schemas.openxmlformats.org/officeDocument/2006/relationships/image" Target="../media/image135.png"/></Relationships>
</file>

<file path=ppt/slides/_rels/slide6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49.xml"/><Relationship Id="rId5" Type="http://schemas.openxmlformats.org/officeDocument/2006/relationships/image" Target="../media/image140.png"/><Relationship Id="rId4" Type="http://schemas.openxmlformats.org/officeDocument/2006/relationships/image" Target="../media/image139.png"/></Relationships>
</file>

<file path=ppt/slides/_rels/slide6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hyperlink" Target="http://www.ci3t.org/covid" TargetMode="External"/><Relationship Id="rId1" Type="http://schemas.openxmlformats.org/officeDocument/2006/relationships/slideLayout" Target="../slideLayouts/slideLayout49.xml"/><Relationship Id="rId6" Type="http://schemas.openxmlformats.org/officeDocument/2006/relationships/image" Target="../media/image144.jpeg"/><Relationship Id="rId5" Type="http://schemas.openxmlformats.org/officeDocument/2006/relationships/image" Target="../media/image143.jpeg"/><Relationship Id="rId4" Type="http://schemas.openxmlformats.org/officeDocument/2006/relationships/image" Target="../media/image14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7.xml"/></Relationships>
</file>

<file path=ppt/slides/_rels/slide72.xml.rels><?xml version="1.0" encoding="UTF-8" standalone="yes"?>
<Relationships xmlns="http://schemas.openxmlformats.org/package/2006/relationships"><Relationship Id="rId8" Type="http://schemas.openxmlformats.org/officeDocument/2006/relationships/image" Target="../media/image123.jpeg"/><Relationship Id="rId13" Type="http://schemas.openxmlformats.org/officeDocument/2006/relationships/image" Target="../media/image88.jpg"/><Relationship Id="rId18" Type="http://schemas.openxmlformats.org/officeDocument/2006/relationships/image" Target="../media/image93.jpg"/><Relationship Id="rId3" Type="http://schemas.openxmlformats.org/officeDocument/2006/relationships/image" Target="../media/image118.jpeg"/><Relationship Id="rId21" Type="http://schemas.openxmlformats.org/officeDocument/2006/relationships/image" Target="../media/image40.png"/><Relationship Id="rId7" Type="http://schemas.openxmlformats.org/officeDocument/2006/relationships/image" Target="../media/image122.jpeg"/><Relationship Id="rId12" Type="http://schemas.openxmlformats.org/officeDocument/2006/relationships/image" Target="../media/image127.jpeg"/><Relationship Id="rId17" Type="http://schemas.openxmlformats.org/officeDocument/2006/relationships/image" Target="../media/image92.jpg"/><Relationship Id="rId2" Type="http://schemas.openxmlformats.org/officeDocument/2006/relationships/notesSlide" Target="../notesSlides/notesSlide17.xml"/><Relationship Id="rId16" Type="http://schemas.openxmlformats.org/officeDocument/2006/relationships/image" Target="../media/image91.jpg"/><Relationship Id="rId20" Type="http://schemas.openxmlformats.org/officeDocument/2006/relationships/image" Target="../media/image95.png"/><Relationship Id="rId1" Type="http://schemas.openxmlformats.org/officeDocument/2006/relationships/slideLayout" Target="../slideLayouts/slideLayout49.xml"/><Relationship Id="rId6" Type="http://schemas.openxmlformats.org/officeDocument/2006/relationships/image" Target="../media/image121.jpeg"/><Relationship Id="rId11" Type="http://schemas.openxmlformats.org/officeDocument/2006/relationships/image" Target="../media/image126.jpeg"/><Relationship Id="rId5" Type="http://schemas.openxmlformats.org/officeDocument/2006/relationships/image" Target="../media/image120.jpeg"/><Relationship Id="rId15" Type="http://schemas.openxmlformats.org/officeDocument/2006/relationships/image" Target="../media/image90.jpg"/><Relationship Id="rId10" Type="http://schemas.openxmlformats.org/officeDocument/2006/relationships/image" Target="../media/image125.jpeg"/><Relationship Id="rId19" Type="http://schemas.openxmlformats.org/officeDocument/2006/relationships/image" Target="../media/image94.jpg"/><Relationship Id="rId4" Type="http://schemas.openxmlformats.org/officeDocument/2006/relationships/image" Target="../media/image119.jpeg"/><Relationship Id="rId9" Type="http://schemas.openxmlformats.org/officeDocument/2006/relationships/image" Target="../media/image124.jpeg"/><Relationship Id="rId14" Type="http://schemas.openxmlformats.org/officeDocument/2006/relationships/image" Target="../media/image89.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1.xml"/></Relationships>
</file>

<file path=ppt/slides/_rels/slide75.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41.xml"/></Relationships>
</file>

<file path=ppt/slides/_rels/slide7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8.xml"/><Relationship Id="rId1" Type="http://schemas.openxmlformats.org/officeDocument/2006/relationships/slideLayout" Target="../slideLayouts/slideLayout4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1.xml"/></Relationships>
</file>

<file path=ppt/slides/_rels/slide7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0.xml"/><Relationship Id="rId1" Type="http://schemas.openxmlformats.org/officeDocument/2006/relationships/slideLayout" Target="../slideLayouts/slideLayout48.xml"/></Relationships>
</file>

<file path=ppt/slides/_rels/slide7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1.xml"/><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xml"/><Relationship Id="rId1" Type="http://schemas.openxmlformats.org/officeDocument/2006/relationships/slideLayout" Target="../slideLayouts/slideLayout41.xml"/></Relationships>
</file>

<file path=ppt/slides/_rels/slide8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22.xml"/><Relationship Id="rId1" Type="http://schemas.openxmlformats.org/officeDocument/2006/relationships/slideLayout" Target="../slideLayouts/slideLayout6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45.xml"/><Relationship Id="rId4" Type="http://schemas.openxmlformats.org/officeDocument/2006/relationships/image" Target="../media/image152.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1.xml"/></Relationships>
</file>

<file path=ppt/slides/_rels/slide8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8.xml"/></Relationships>
</file>

<file path=ppt/slides/_rels/slide8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7.xml"/><Relationship Id="rId1" Type="http://schemas.openxmlformats.org/officeDocument/2006/relationships/slideLayout" Target="../slideLayouts/slideLayout48.xml"/><Relationship Id="rId4" Type="http://schemas.openxmlformats.org/officeDocument/2006/relationships/image" Target="../media/image155.jpeg"/></Relationships>
</file>

<file path=ppt/slides/_rels/slide8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42.xml"/><Relationship Id="rId5" Type="http://schemas.openxmlformats.org/officeDocument/2006/relationships/image" Target="../media/image159.png"/><Relationship Id="rId4" Type="http://schemas.openxmlformats.org/officeDocument/2006/relationships/image" Target="../media/image15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9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42.xml"/></Relationships>
</file>

<file path=ppt/slides/_rels/slide91.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image" Target="../media/image162.png"/><Relationship Id="rId1" Type="http://schemas.openxmlformats.org/officeDocument/2006/relationships/slideLayout" Target="../slideLayouts/slideLayout41.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9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46.xml"/><Relationship Id="rId4" Type="http://schemas.openxmlformats.org/officeDocument/2006/relationships/image" Target="../media/image165.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9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28.xml"/><Relationship Id="rId1" Type="http://schemas.openxmlformats.org/officeDocument/2006/relationships/slideLayout" Target="../slideLayouts/slideLayout66.xml"/></Relationships>
</file>

<file path=ppt/slides/_rels/slide95.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166.png"/><Relationship Id="rId7" Type="http://schemas.openxmlformats.org/officeDocument/2006/relationships/image" Target="../media/image169.png"/><Relationship Id="rId2" Type="http://schemas.openxmlformats.org/officeDocument/2006/relationships/notesSlide" Target="../notesSlides/notesSlide29.xml"/><Relationship Id="rId1" Type="http://schemas.openxmlformats.org/officeDocument/2006/relationships/slideLayout" Target="../slideLayouts/slideLayout41.xml"/><Relationship Id="rId6" Type="http://schemas.openxmlformats.org/officeDocument/2006/relationships/image" Target="../media/image101.png"/><Relationship Id="rId5" Type="http://schemas.openxmlformats.org/officeDocument/2006/relationships/image" Target="../media/image168.png"/><Relationship Id="rId4" Type="http://schemas.openxmlformats.org/officeDocument/2006/relationships/image" Target="../media/image167.png"/></Relationships>
</file>

<file path=ppt/slides/_rels/slide9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30.xml"/><Relationship Id="rId1" Type="http://schemas.openxmlformats.org/officeDocument/2006/relationships/slideLayout" Target="../slideLayouts/slideLayout48.xml"/></Relationships>
</file>

<file path=ppt/slides/_rels/slide97.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31.xml"/><Relationship Id="rId1" Type="http://schemas.openxmlformats.org/officeDocument/2006/relationships/slideLayout" Target="../slideLayouts/slideLayout48.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98.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32.xml"/><Relationship Id="rId1" Type="http://schemas.openxmlformats.org/officeDocument/2006/relationships/slideLayout" Target="../slideLayouts/slideLayout47.xml"/><Relationship Id="rId4" Type="http://schemas.openxmlformats.org/officeDocument/2006/relationships/image" Target="../media/image173.png"/></Relationships>
</file>

<file path=ppt/slides/_rels/slide99.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33.xml"/><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4C436-694B-AD4B-AFE2-7598E61AD5C6}"/>
              </a:ext>
            </a:extLst>
          </p:cNvPr>
          <p:cNvSpPr>
            <a:spLocks noGrp="1"/>
          </p:cNvSpPr>
          <p:nvPr>
            <p:ph type="ctrTitle"/>
          </p:nvPr>
        </p:nvSpPr>
        <p:spPr>
          <a:xfrm>
            <a:off x="838200" y="666650"/>
            <a:ext cx="10515600" cy="2387600"/>
          </a:xfrm>
        </p:spPr>
        <p:txBody>
          <a:bodyPr anchor="ctr">
            <a:noAutofit/>
          </a:bodyPr>
          <a:lstStyle/>
          <a:p>
            <a:pPr lvl="0"/>
            <a:r>
              <a:rPr lang="en-US" sz="3600" dirty="0">
                <a:latin typeface="+mn-lt"/>
              </a:rPr>
              <a:t>Meeting Students’ Multiple Needs in Comprehensive, Integrated, Three-tiered (Ci3T) Model of Prevention:</a:t>
            </a:r>
            <a:br>
              <a:rPr lang="en-US" sz="4400" dirty="0">
                <a:latin typeface="+mn-lt"/>
              </a:rPr>
            </a:br>
            <a:r>
              <a:rPr lang="en-US" sz="3200" dirty="0">
                <a:latin typeface="+mn-lt"/>
              </a:rPr>
              <a:t>The Importance of Systematic Screening</a:t>
            </a:r>
          </a:p>
        </p:txBody>
      </p:sp>
      <p:sp>
        <p:nvSpPr>
          <p:cNvPr id="5" name="Subtitle 4">
            <a:extLst>
              <a:ext uri="{FF2B5EF4-FFF2-40B4-BE49-F238E27FC236}">
                <a16:creationId xmlns:a16="http://schemas.microsoft.com/office/drawing/2014/main" id="{6F14E7DB-DE9B-8E48-A42B-E922B410B0C7}"/>
              </a:ext>
            </a:extLst>
          </p:cNvPr>
          <p:cNvSpPr>
            <a:spLocks noGrp="1"/>
          </p:cNvSpPr>
          <p:nvPr>
            <p:ph type="subTitle" idx="1"/>
          </p:nvPr>
        </p:nvSpPr>
        <p:spPr>
          <a:xfrm>
            <a:off x="838200" y="5034987"/>
            <a:ext cx="10515600" cy="1111287"/>
          </a:xfrm>
        </p:spPr>
        <p:txBody>
          <a:bodyPr>
            <a:normAutofit/>
          </a:bodyPr>
          <a:lstStyle/>
          <a:p>
            <a:r>
              <a:rPr lang="en-US" sz="3200" dirty="0"/>
              <a:t>Kathleen Lynne Lane, Ph.D., BCBA-D, CF-L1</a:t>
            </a:r>
          </a:p>
          <a:p>
            <a:endParaRPr lang="en-US" dirty="0"/>
          </a:p>
        </p:txBody>
      </p:sp>
      <p:sp>
        <p:nvSpPr>
          <p:cNvPr id="2" name="TextBox 1">
            <a:extLst>
              <a:ext uri="{FF2B5EF4-FFF2-40B4-BE49-F238E27FC236}">
                <a16:creationId xmlns:a16="http://schemas.microsoft.com/office/drawing/2014/main" id="{D6CC65A1-F8C2-435D-BD56-582B506CDC18}"/>
              </a:ext>
            </a:extLst>
          </p:cNvPr>
          <p:cNvSpPr txBox="1"/>
          <p:nvPr/>
        </p:nvSpPr>
        <p:spPr>
          <a:xfrm>
            <a:off x="986118" y="3170090"/>
            <a:ext cx="10367682" cy="19082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rgbClr val="000000"/>
                </a:solidFill>
                <a:effectLst/>
                <a:latin typeface="Calibri" panose="020F0502020204030204" pitchFamily="34" charset="0"/>
                <a:ea typeface="Calibri" panose="020F0502020204030204" pitchFamily="34" charset="0"/>
              </a:rPr>
              <a:t>University of Nicosia, Cyprus</a:t>
            </a:r>
          </a:p>
          <a:p>
            <a:pPr algn="ctr"/>
            <a:r>
              <a:rPr lang="en-US" sz="2800" dirty="0">
                <a:solidFill>
                  <a:srgbClr val="000000"/>
                </a:solidFill>
                <a:latin typeface="Calibri" panose="020F0502020204030204" pitchFamily="34" charset="0"/>
                <a:ea typeface="Calibri" panose="020F0502020204030204" pitchFamily="34" charset="0"/>
              </a:rPr>
              <a:t>Department of Education</a:t>
            </a:r>
            <a:endParaRPr lang="en-US" sz="2800" dirty="0">
              <a:solidFill>
                <a:srgbClr val="000000"/>
              </a:solidFill>
              <a:effectLst/>
              <a:latin typeface="Calibri" panose="020F0502020204030204" pitchFamily="34" charset="0"/>
              <a:ea typeface="Calibri" panose="020F0502020204030204" pitchFamily="34" charset="0"/>
            </a:endParaRPr>
          </a:p>
          <a:p>
            <a:pPr algn="ctr"/>
            <a:r>
              <a:rPr lang="en-US" sz="2400" dirty="0">
                <a:solidFill>
                  <a:srgbClr val="000000"/>
                </a:solidFill>
                <a:latin typeface="Calibri" panose="020F0502020204030204" pitchFamily="34" charset="0"/>
                <a:ea typeface="Calibri" panose="020F0502020204030204" pitchFamily="34" charset="0"/>
              </a:rPr>
              <a:t>Distinguished Speaker Webinar Series on Inclusive Education </a:t>
            </a:r>
          </a:p>
          <a:p>
            <a:pPr algn="ctr"/>
            <a:r>
              <a:rPr lang="en-US" sz="2000" dirty="0">
                <a:cs typeface="Arial"/>
              </a:rPr>
              <a:t>May 16, 2022</a:t>
            </a:r>
          </a:p>
          <a:p>
            <a:endParaRPr lang="en-US" dirty="0">
              <a:cs typeface="Arial"/>
            </a:endParaRPr>
          </a:p>
        </p:txBody>
      </p:sp>
    </p:spTree>
    <p:extLst>
      <p:ext uri="{BB962C8B-B14F-4D97-AF65-F5344CB8AC3E}">
        <p14:creationId xmlns:p14="http://schemas.microsoft.com/office/powerpoint/2010/main" val="25972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2009)</a:t>
            </a:r>
          </a:p>
        </p:txBody>
      </p:sp>
      <p:sp>
        <p:nvSpPr>
          <p:cNvPr id="17" name="Right Arrow 3">
            <a:extLst>
              <a:ext uri="{FF2B5EF4-FFF2-40B4-BE49-F238E27FC236}">
                <a16:creationId xmlns:a16="http://schemas.microsoft.com/office/drawing/2014/main" id="{61336C4C-B804-43F1-8B8C-F3A4BA6A484B}"/>
              </a:ext>
            </a:extLst>
          </p:cNvPr>
          <p:cNvSpPr>
            <a:spLocks noChangeArrowheads="1"/>
          </p:cNvSpPr>
          <p:nvPr/>
        </p:nvSpPr>
        <p:spPr bwMode="auto">
          <a:xfrm rot="1546713">
            <a:off x="440460" y="2563086"/>
            <a:ext cx="4010025" cy="2943225"/>
          </a:xfrm>
          <a:prstGeom prst="rightArrow">
            <a:avLst>
              <a:gd name="adj1" fmla="val 50000"/>
              <a:gd name="adj2" fmla="val 50001"/>
            </a:avLst>
          </a:prstGeom>
          <a:solidFill>
            <a:schemeClr val="accent1"/>
          </a:solidFill>
          <a:ln>
            <a:noFill/>
          </a:ln>
          <a:effectLst>
            <a:outerShdw blurRad="57150" dist="19050" dir="5400000" algn="ctr" rotWithShape="0">
              <a:srgbClr val="000000">
                <a:alpha val="6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57200">
              <a:defRPr/>
            </a:pPr>
            <a:r>
              <a:rPr lang="en-US" sz="2000" b="1">
                <a:solidFill>
                  <a:prstClr val="white"/>
                </a:solidFill>
                <a:latin typeface="Calibri" panose="020F0502020204030204"/>
                <a:ea typeface="MS PGothic" charset="-128"/>
              </a:rPr>
              <a:t>Positive Behavior Interventions and Supports  (PBIS)</a:t>
            </a:r>
          </a:p>
        </p:txBody>
      </p:sp>
    </p:spTree>
    <p:extLst>
      <p:ext uri="{BB962C8B-B14F-4D97-AF65-F5344CB8AC3E}">
        <p14:creationId xmlns:p14="http://schemas.microsoft.com/office/powerpoint/2010/main" val="221612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B1C2D-A0C4-C14D-B1E0-E54B1F530E35}"/>
              </a:ext>
            </a:extLst>
          </p:cNvPr>
          <p:cNvSpPr>
            <a:spLocks noGrp="1"/>
          </p:cNvSpPr>
          <p:nvPr>
            <p:ph type="title"/>
          </p:nvPr>
        </p:nvSpPr>
        <p:spPr>
          <a:xfrm>
            <a:off x="835805" y="542363"/>
            <a:ext cx="7230533" cy="1325563"/>
          </a:xfrm>
        </p:spPr>
        <p:txBody>
          <a:bodyPr>
            <a:normAutofit fontScale="90000"/>
          </a:bodyPr>
          <a:lstStyle/>
          <a:p>
            <a:r>
              <a:rPr lang="en-US"/>
              <a:t>Tips for Communicating with Your Community about Systematic Screening</a:t>
            </a:r>
          </a:p>
        </p:txBody>
      </p:sp>
      <p:sp>
        <p:nvSpPr>
          <p:cNvPr id="3" name="Content Placeholder 2">
            <a:extLst>
              <a:ext uri="{FF2B5EF4-FFF2-40B4-BE49-F238E27FC236}">
                <a16:creationId xmlns:a16="http://schemas.microsoft.com/office/drawing/2014/main" id="{3ACBE284-C2FF-3B48-9FC2-8CA6067941A9}"/>
              </a:ext>
            </a:extLst>
          </p:cNvPr>
          <p:cNvSpPr>
            <a:spLocks noGrp="1"/>
          </p:cNvSpPr>
          <p:nvPr>
            <p:ph idx="1"/>
          </p:nvPr>
        </p:nvSpPr>
        <p:spPr>
          <a:xfrm>
            <a:off x="838200" y="1825625"/>
            <a:ext cx="10515600" cy="4351338"/>
          </a:xfrm>
        </p:spPr>
        <p:txBody>
          <a:bodyPr>
            <a:normAutofit/>
          </a:bodyPr>
          <a:lstStyle/>
          <a:p>
            <a:endParaRPr lang="en-US"/>
          </a:p>
          <a:p>
            <a:pPr marL="0" indent="0">
              <a:buNone/>
            </a:pPr>
            <a:endParaRPr lang="en-US"/>
          </a:p>
        </p:txBody>
      </p:sp>
      <p:pic>
        <p:nvPicPr>
          <p:cNvPr id="9" name="Picture 8" descr="Graphical user interface, text, application&#10;&#10;Description automatically generated">
            <a:hlinkClick r:id="rId2"/>
            <a:extLst>
              <a:ext uri="{FF2B5EF4-FFF2-40B4-BE49-F238E27FC236}">
                <a16:creationId xmlns:a16="http://schemas.microsoft.com/office/drawing/2014/main" id="{19EB1182-BEE4-B844-9CD9-61DBFF2B0479}"/>
              </a:ext>
            </a:extLst>
          </p:cNvPr>
          <p:cNvPicPr>
            <a:picLocks noChangeAspect="1"/>
          </p:cNvPicPr>
          <p:nvPr/>
        </p:nvPicPr>
        <p:blipFill>
          <a:blip r:embed="rId3"/>
          <a:stretch>
            <a:fillRect/>
          </a:stretch>
        </p:blipFill>
        <p:spPr>
          <a:xfrm>
            <a:off x="510396" y="2765493"/>
            <a:ext cx="7230533" cy="1663021"/>
          </a:xfrm>
          <a:prstGeom prst="rect">
            <a:avLst/>
          </a:prstGeom>
          <a:effectLst>
            <a:glow>
              <a:schemeClr val="accent1">
                <a:alpha val="40000"/>
              </a:schemeClr>
            </a:glow>
          </a:effectLst>
        </p:spPr>
      </p:pic>
      <p:pic>
        <p:nvPicPr>
          <p:cNvPr id="11" name="Picture 10" descr="Text&#10;&#10;Description automatically generated">
            <a:extLst>
              <a:ext uri="{FF2B5EF4-FFF2-40B4-BE49-F238E27FC236}">
                <a16:creationId xmlns:a16="http://schemas.microsoft.com/office/drawing/2014/main" id="{FABC64AC-C31F-E54C-80A1-4F1DBAD63A35}"/>
              </a:ext>
            </a:extLst>
          </p:cNvPr>
          <p:cNvPicPr>
            <a:picLocks noChangeAspect="1"/>
          </p:cNvPicPr>
          <p:nvPr/>
        </p:nvPicPr>
        <p:blipFill>
          <a:blip r:embed="rId4"/>
          <a:stretch>
            <a:fillRect/>
          </a:stretch>
        </p:blipFill>
        <p:spPr>
          <a:xfrm>
            <a:off x="7740929" y="1439930"/>
            <a:ext cx="4086141" cy="5289505"/>
          </a:xfrm>
          <a:prstGeom prst="rect">
            <a:avLst/>
          </a:prstGeom>
          <a:effectLst>
            <a:glow rad="444500">
              <a:srgbClr val="92D050">
                <a:alpha val="40000"/>
              </a:srgbClr>
            </a:glow>
          </a:effectLst>
        </p:spPr>
      </p:pic>
      <p:sp>
        <p:nvSpPr>
          <p:cNvPr id="12" name="Left Arrow 11">
            <a:extLst>
              <a:ext uri="{FF2B5EF4-FFF2-40B4-BE49-F238E27FC236}">
                <a16:creationId xmlns:a16="http://schemas.microsoft.com/office/drawing/2014/main" id="{C191E7C2-49CC-6245-BCDC-780C5BFD26A9}"/>
              </a:ext>
            </a:extLst>
          </p:cNvPr>
          <p:cNvSpPr/>
          <p:nvPr/>
        </p:nvSpPr>
        <p:spPr>
          <a:xfrm rot="18757218">
            <a:off x="7244737" y="2850451"/>
            <a:ext cx="707366" cy="37956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963248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A9BA97-9045-4480-8753-5FAD01A59831}"/>
              </a:ext>
            </a:extLst>
          </p:cNvPr>
          <p:cNvPicPr>
            <a:picLocks noChangeAspect="1"/>
          </p:cNvPicPr>
          <p:nvPr/>
        </p:nvPicPr>
        <p:blipFill rotWithShape="1">
          <a:blip r:embed="rId2"/>
          <a:srcRect t="17214" b="-1"/>
          <a:stretch/>
        </p:blipFill>
        <p:spPr>
          <a:xfrm>
            <a:off x="228448" y="1501699"/>
            <a:ext cx="3885352" cy="22205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a:extLst>
              <a:ext uri="{FF2B5EF4-FFF2-40B4-BE49-F238E27FC236}">
                <a16:creationId xmlns:a16="http://schemas.microsoft.com/office/drawing/2014/main" id="{A032C87E-42C2-4149-9227-BAF30AB40FF2}"/>
              </a:ext>
            </a:extLst>
          </p:cNvPr>
          <p:cNvSpPr txBox="1"/>
          <p:nvPr/>
        </p:nvSpPr>
        <p:spPr>
          <a:xfrm>
            <a:off x="8326662" y="2332816"/>
            <a:ext cx="369844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a:ea typeface="+mn-ea"/>
                <a:cs typeface="+mn-cs"/>
              </a:rPr>
              <a:t>Thank you!</a:t>
            </a:r>
          </a:p>
        </p:txBody>
      </p:sp>
      <p:sp>
        <p:nvSpPr>
          <p:cNvPr id="4" name="TextBox 3">
            <a:extLst>
              <a:ext uri="{FF2B5EF4-FFF2-40B4-BE49-F238E27FC236}">
                <a16:creationId xmlns:a16="http://schemas.microsoft.com/office/drawing/2014/main" id="{A032C87E-42C2-4149-9227-BAF30AB40FF2}"/>
              </a:ext>
            </a:extLst>
          </p:cNvPr>
          <p:cNvSpPr txBox="1"/>
          <p:nvPr/>
        </p:nvSpPr>
        <p:spPr>
          <a:xfrm>
            <a:off x="8269151" y="1938876"/>
            <a:ext cx="369844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a:ea typeface="+mn-ea"/>
                <a:cs typeface="+mn-cs"/>
              </a:rPr>
              <a:t>Kathleen.Lane@ku.edu</a:t>
            </a:r>
          </a:p>
        </p:txBody>
      </p:sp>
    </p:spTree>
    <p:extLst>
      <p:ext uri="{BB962C8B-B14F-4D97-AF65-F5344CB8AC3E}">
        <p14:creationId xmlns:p14="http://schemas.microsoft.com/office/powerpoint/2010/main" val="9555105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01130-3D75-4685-9D7B-61CF96D4F517}"/>
              </a:ext>
            </a:extLst>
          </p:cNvPr>
          <p:cNvSpPr>
            <a:spLocks noGrp="1"/>
          </p:cNvSpPr>
          <p:nvPr>
            <p:ph type="title"/>
          </p:nvPr>
        </p:nvSpPr>
        <p:spPr/>
        <p:txBody>
          <a:bodyPr>
            <a:noAutofit/>
          </a:bodyPr>
          <a:lstStyle/>
          <a:p>
            <a:r>
              <a:rPr lang="en-US" sz="3600"/>
              <a:t>Behavioral Component: </a:t>
            </a:r>
            <a:br>
              <a:rPr lang="en-US" sz="3600"/>
            </a:br>
            <a:r>
              <a:rPr lang="en-US" sz="3600"/>
              <a:t>Positive Behavioral Interventions and Supports (PBIS)</a:t>
            </a:r>
          </a:p>
        </p:txBody>
      </p:sp>
      <p:sp>
        <p:nvSpPr>
          <p:cNvPr id="4" name="Rectangle 7">
            <a:extLst>
              <a:ext uri="{FF2B5EF4-FFF2-40B4-BE49-F238E27FC236}">
                <a16:creationId xmlns:a16="http://schemas.microsoft.com/office/drawing/2014/main" id="{0A67871B-11D6-4427-95B3-B4FBB367BD88}"/>
              </a:ext>
            </a:extLst>
          </p:cNvPr>
          <p:cNvSpPr txBox="1">
            <a:spLocks noGrp="1" noChangeArrowheads="1"/>
          </p:cNvSpPr>
          <p:nvPr/>
        </p:nvSpPr>
        <p:spPr bwMode="auto">
          <a:xfrm>
            <a:off x="7239000" y="6305550"/>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charset="0"/>
              <a:buChar char="•"/>
              <a:defRPr sz="3200">
                <a:solidFill>
                  <a:srgbClr val="404040"/>
                </a:solidFill>
                <a:latin typeface="Arial" charset="0"/>
                <a:cs typeface="Arial" charset="0"/>
              </a:defRPr>
            </a:lvl1pPr>
            <a:lvl2pPr marL="742950" indent="-285750">
              <a:spcBef>
                <a:spcPct val="20000"/>
              </a:spcBef>
              <a:buFont typeface="Arial" charset="0"/>
              <a:buChar char="–"/>
              <a:defRPr sz="2800">
                <a:solidFill>
                  <a:srgbClr val="404040"/>
                </a:solidFill>
                <a:latin typeface="Arial" charset="0"/>
                <a:cs typeface="Arial" charset="0"/>
              </a:defRPr>
            </a:lvl2pPr>
            <a:lvl3pPr marL="1143000" indent="-228600">
              <a:spcBef>
                <a:spcPct val="20000"/>
              </a:spcBef>
              <a:buFont typeface="Arial" charset="0"/>
              <a:buChar char="•"/>
              <a:defRPr sz="2400">
                <a:solidFill>
                  <a:srgbClr val="404040"/>
                </a:solidFill>
                <a:latin typeface="Arial" charset="0"/>
                <a:cs typeface="Arial" charset="0"/>
              </a:defRPr>
            </a:lvl3pPr>
            <a:lvl4pPr marL="1600200" indent="-228600">
              <a:spcBef>
                <a:spcPct val="20000"/>
              </a:spcBef>
              <a:buFont typeface="Arial" charset="0"/>
              <a:buChar char="–"/>
              <a:defRPr sz="2000">
                <a:solidFill>
                  <a:srgbClr val="404040"/>
                </a:solidFill>
                <a:latin typeface="Arial" charset="0"/>
                <a:cs typeface="Arial" charset="0"/>
              </a:defRPr>
            </a:lvl4pPr>
            <a:lvl5pPr marL="2057400" indent="-228600">
              <a:spcBef>
                <a:spcPct val="20000"/>
              </a:spcBef>
              <a:buFont typeface="Arial" charset="0"/>
              <a:buChar char="»"/>
              <a:defRPr sz="2000">
                <a:solidFill>
                  <a:srgbClr val="404040"/>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9pPr>
          </a:lstStyle>
          <a:p>
            <a:pPr>
              <a:spcBef>
                <a:spcPct val="0"/>
              </a:spcBef>
              <a:buNone/>
              <a:defRPr/>
            </a:pPr>
            <a:endParaRPr lang="en-US" altLang="en-US" sz="1200">
              <a:solidFill>
                <a:srgbClr val="B5A788"/>
              </a:solidFill>
              <a:ea typeface="MS PGothic" charset="-128"/>
            </a:endParaRPr>
          </a:p>
        </p:txBody>
      </p:sp>
      <p:sp>
        <p:nvSpPr>
          <p:cNvPr id="5" name="Rectangle 3">
            <a:extLst>
              <a:ext uri="{FF2B5EF4-FFF2-40B4-BE49-F238E27FC236}">
                <a16:creationId xmlns:a16="http://schemas.microsoft.com/office/drawing/2014/main" id="{E85AD848-51F9-4841-98DB-ECC4FB72EFA0}"/>
              </a:ext>
            </a:extLst>
          </p:cNvPr>
          <p:cNvSpPr>
            <a:spLocks noGrp="1" noChangeArrowheads="1"/>
          </p:cNvSpPr>
          <p:nvPr>
            <p:ph idx="1"/>
          </p:nvPr>
        </p:nvSpPr>
        <p:spPr>
          <a:xfrm>
            <a:off x="1177089" y="2218565"/>
            <a:ext cx="9597189" cy="3956277"/>
          </a:xfrm>
        </p:spPr>
        <p:txBody>
          <a:bodyPr>
            <a:normAutofit/>
          </a:bodyPr>
          <a:lstStyle/>
          <a:p>
            <a:r>
              <a:rPr lang="en-US" altLang="en-US" sz="2400"/>
              <a:t>Establish, clarify, and define expectations</a:t>
            </a:r>
          </a:p>
          <a:p>
            <a:r>
              <a:rPr lang="en-US" altLang="en-US" sz="2400"/>
              <a:t>Teach all students the expectations, planned and implemented by all adults in the school </a:t>
            </a:r>
          </a:p>
          <a:p>
            <a:r>
              <a:rPr lang="en-US" altLang="en-US" sz="2400"/>
              <a:t>Give opportunities to practice</a:t>
            </a:r>
          </a:p>
          <a:p>
            <a:r>
              <a:rPr lang="en-US" altLang="en-US" sz="2400"/>
              <a:t>Reinforce students consistently, facilitate success</a:t>
            </a:r>
          </a:p>
          <a:p>
            <a:r>
              <a:rPr lang="en-US" altLang="en-US" sz="2400"/>
              <a:t>Consider rules, routines, and physical arrangements</a:t>
            </a:r>
          </a:p>
          <a:p>
            <a:r>
              <a:rPr lang="en-US" altLang="en-US" sz="2400"/>
              <a:t>Monitor the plan using school-wide data to identify students who need more support</a:t>
            </a:r>
          </a:p>
          <a:p>
            <a:r>
              <a:rPr lang="en-US" altLang="en-US" sz="2400"/>
              <a:t>Monitor student progress</a:t>
            </a:r>
          </a:p>
        </p:txBody>
      </p:sp>
      <p:sp>
        <p:nvSpPr>
          <p:cNvPr id="6" name="Rectangle 5">
            <a:extLst>
              <a:ext uri="{FF2B5EF4-FFF2-40B4-BE49-F238E27FC236}">
                <a16:creationId xmlns:a16="http://schemas.microsoft.com/office/drawing/2014/main" id="{984F7D8C-E58F-40C8-8B01-A5A68D443DB6}"/>
              </a:ext>
            </a:extLst>
          </p:cNvPr>
          <p:cNvSpPr/>
          <p:nvPr/>
        </p:nvSpPr>
        <p:spPr>
          <a:xfrm>
            <a:off x="1524000" y="6377869"/>
            <a:ext cx="9144000" cy="480131"/>
          </a:xfrm>
          <a:prstGeom prst="rect">
            <a:avLst/>
          </a:prstGeom>
        </p:spPr>
        <p:txBody>
          <a:bodyPr wrap="square" anchor="b" anchorCtr="0">
            <a:noAutofit/>
          </a:bodyPr>
          <a:lstStyle/>
          <a:p>
            <a:pPr>
              <a:lnSpc>
                <a:spcPct val="90000"/>
              </a:lnSpc>
              <a:spcBef>
                <a:spcPts val="576"/>
              </a:spcBef>
              <a:defRPr/>
            </a:pPr>
            <a:r>
              <a:rPr lang="en-US" sz="1400">
                <a:solidFill>
                  <a:prstClr val="white">
                    <a:lumMod val="50000"/>
                  </a:prstClr>
                </a:solidFill>
                <a:latin typeface="Calibri" panose="020F0502020204030204"/>
                <a:ea typeface="ＭＳ Ｐゴシック" pitchFamily="34" charset="-128"/>
              </a:rPr>
              <a:t>Source: </a:t>
            </a:r>
            <a:r>
              <a:rPr lang="en-US" sz="1400">
                <a:solidFill>
                  <a:prstClr val="white">
                    <a:lumMod val="50000"/>
                  </a:prstClr>
                </a:solidFill>
                <a:latin typeface="Calibri" panose="020F0502020204030204"/>
                <a:ea typeface="MS PGothic" charset="-128"/>
              </a:rPr>
              <a:t>Horner, R.H., &amp; </a:t>
            </a:r>
            <a:r>
              <a:rPr lang="en-US" sz="1400" err="1">
                <a:solidFill>
                  <a:prstClr val="white">
                    <a:lumMod val="50000"/>
                  </a:prstClr>
                </a:solidFill>
                <a:latin typeface="Calibri" panose="020F0502020204030204"/>
                <a:ea typeface="MS PGothic" charset="-128"/>
              </a:rPr>
              <a:t>Sugai</a:t>
            </a:r>
            <a:r>
              <a:rPr lang="en-US" sz="1400">
                <a:solidFill>
                  <a:prstClr val="white">
                    <a:lumMod val="50000"/>
                  </a:prstClr>
                </a:solidFill>
                <a:latin typeface="Calibri" panose="020F0502020204030204"/>
                <a:ea typeface="MS PGothic" charset="-128"/>
              </a:rPr>
              <a:t>, G. (2015). School-wide PBIS: An example of applied behavior analysis implemented at a scale of social importance. </a:t>
            </a:r>
            <a:r>
              <a:rPr lang="en-US" sz="1400" i="1">
                <a:solidFill>
                  <a:prstClr val="white">
                    <a:lumMod val="50000"/>
                  </a:prstClr>
                </a:solidFill>
                <a:latin typeface="Calibri" panose="020F0502020204030204"/>
                <a:ea typeface="MS PGothic" charset="-128"/>
              </a:rPr>
              <a:t>Behavior Analysis in Practice, 8</a:t>
            </a:r>
            <a:r>
              <a:rPr lang="en-US" sz="1400">
                <a:solidFill>
                  <a:prstClr val="white">
                    <a:lumMod val="50000"/>
                  </a:prstClr>
                </a:solidFill>
                <a:latin typeface="Calibri" panose="020F0502020204030204"/>
                <a:ea typeface="MS PGothic" charset="-128"/>
              </a:rPr>
              <a:t>, 80-85.</a:t>
            </a:r>
          </a:p>
        </p:txBody>
      </p:sp>
      <p:sp>
        <p:nvSpPr>
          <p:cNvPr id="7" name="Rounded Rectangle 8">
            <a:extLst>
              <a:ext uri="{FF2B5EF4-FFF2-40B4-BE49-F238E27FC236}">
                <a16:creationId xmlns:a16="http://schemas.microsoft.com/office/drawing/2014/main" id="{8381BC4A-D0B3-4986-AFF7-EFE7D0CCC2D6}"/>
              </a:ext>
            </a:extLst>
          </p:cNvPr>
          <p:cNvSpPr/>
          <p:nvPr/>
        </p:nvSpPr>
        <p:spPr>
          <a:xfrm>
            <a:off x="3095324" y="1623011"/>
            <a:ext cx="5760720" cy="39252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defRPr/>
            </a:pPr>
            <a:r>
              <a:rPr lang="en-US" sz="2800">
                <a:solidFill>
                  <a:prstClr val="black"/>
                </a:solidFill>
                <a:latin typeface="Calibri" panose="020F0502020204030204"/>
              </a:rPr>
              <a:t>A Framework, Not a Curriculum</a:t>
            </a:r>
          </a:p>
        </p:txBody>
      </p:sp>
    </p:spTree>
    <p:extLst>
      <p:ext uri="{BB962C8B-B14F-4D97-AF65-F5344CB8AC3E}">
        <p14:creationId xmlns:p14="http://schemas.microsoft.com/office/powerpoint/2010/main" val="17900503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2279A1-1FC3-4F74-B8C7-BDD4F0CC8FA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32125" y="0"/>
            <a:ext cx="8873265" cy="6857999"/>
          </a:xfrm>
          <a:prstGeom prst="rect">
            <a:avLst/>
          </a:prstGeom>
        </p:spPr>
      </p:pic>
      <p:sp>
        <p:nvSpPr>
          <p:cNvPr id="3" name="Rounded Rectangular Callout 4">
            <a:extLst>
              <a:ext uri="{FF2B5EF4-FFF2-40B4-BE49-F238E27FC236}">
                <a16:creationId xmlns:a16="http://schemas.microsoft.com/office/drawing/2014/main" id="{10BEBB3D-5DC5-4F33-9F81-74252942FDA3}"/>
              </a:ext>
            </a:extLst>
          </p:cNvPr>
          <p:cNvSpPr/>
          <p:nvPr/>
        </p:nvSpPr>
        <p:spPr>
          <a:xfrm>
            <a:off x="1958858" y="1395362"/>
            <a:ext cx="3352800" cy="1066800"/>
          </a:xfrm>
          <a:prstGeom prst="wedgeRoundRectCallout">
            <a:avLst/>
          </a:prstGeom>
          <a:solidFill>
            <a:schemeClr val="accent5">
              <a:lumMod val="75000"/>
            </a:schemeClr>
          </a:solidFill>
          <a:ln>
            <a:solidFill>
              <a:srgbClr val="FF9966"/>
            </a:solidFill>
          </a:ln>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b="1" dirty="0">
                <a:solidFill>
                  <a:prstClr val="white"/>
                </a:solidFill>
                <a:latin typeface="Calibri" panose="020F0502020204030204"/>
              </a:rPr>
              <a:t>Establish,  Clarify,  Define Expectations</a:t>
            </a:r>
          </a:p>
        </p:txBody>
      </p:sp>
      <p:sp>
        <p:nvSpPr>
          <p:cNvPr id="11" name="Rectangle 10">
            <a:extLst>
              <a:ext uri="{FF2B5EF4-FFF2-40B4-BE49-F238E27FC236}">
                <a16:creationId xmlns:a16="http://schemas.microsoft.com/office/drawing/2014/main" id="{F63F26E5-6E0C-4757-9270-10F55D373A21}"/>
              </a:ext>
            </a:extLst>
          </p:cNvPr>
          <p:cNvSpPr/>
          <p:nvPr/>
        </p:nvSpPr>
        <p:spPr>
          <a:xfrm>
            <a:off x="2251801" y="51859"/>
            <a:ext cx="6892203" cy="707886"/>
          </a:xfrm>
          <a:prstGeom prst="rect">
            <a:avLst/>
          </a:prstGeom>
          <a:noFill/>
        </p:spPr>
        <p:txBody>
          <a:bodyPr wrap="square" lIns="91440" tIns="45720" rIns="91440" bIns="45720">
            <a:spAutoFit/>
          </a:bodyPr>
          <a:lstStyle/>
          <a:p>
            <a:pPr algn="ct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Coolidge Middle School</a:t>
            </a:r>
            <a:endParaRPr lang="en-US"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3" name="Rectangle 12">
            <a:extLst>
              <a:ext uri="{FF2B5EF4-FFF2-40B4-BE49-F238E27FC236}">
                <a16:creationId xmlns:a16="http://schemas.microsoft.com/office/drawing/2014/main" id="{2F5E3A2B-1F3E-4AC8-BEEA-1C9CE48C9F64}"/>
              </a:ext>
            </a:extLst>
          </p:cNvPr>
          <p:cNvSpPr/>
          <p:nvPr/>
        </p:nvSpPr>
        <p:spPr>
          <a:xfrm>
            <a:off x="3468704" y="525622"/>
            <a:ext cx="4405373" cy="707886"/>
          </a:xfrm>
          <a:prstGeom prst="rect">
            <a:avLst/>
          </a:prstGeom>
          <a:noFill/>
        </p:spPr>
        <p:txBody>
          <a:bodyPr wrap="none" lIns="91440" tIns="45720" rIns="91440" bIns="45720">
            <a:spAutoFit/>
          </a:bodyPr>
          <a:lstStyle/>
          <a:p>
            <a:pPr algn="ctr"/>
            <a:r>
              <a:rPr lang="en-US" sz="4000" b="0" i="1" cap="none" spc="0" dirty="0">
                <a:ln w="0"/>
                <a:solidFill>
                  <a:schemeClr val="tx1"/>
                </a:solidFill>
                <a:effectLst>
                  <a:outerShdw blurRad="38100" dist="19050" dir="2700000" algn="tl" rotWithShape="0">
                    <a:schemeClr val="dk1">
                      <a:alpha val="40000"/>
                    </a:schemeClr>
                  </a:outerShdw>
                </a:effectLst>
              </a:rPr>
              <a:t>Expectation Matrix</a:t>
            </a:r>
            <a:endParaRPr lang="en-US" sz="40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0398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2009)</a:t>
            </a:r>
          </a:p>
        </p:txBody>
      </p:sp>
      <p:grpSp>
        <p:nvGrpSpPr>
          <p:cNvPr id="16" name="Group 15">
            <a:extLst>
              <a:ext uri="{FF2B5EF4-FFF2-40B4-BE49-F238E27FC236}">
                <a16:creationId xmlns:a16="http://schemas.microsoft.com/office/drawing/2014/main" id="{CC249233-A1A2-4ABE-8AE1-71BA8D02BA75}"/>
              </a:ext>
            </a:extLst>
          </p:cNvPr>
          <p:cNvGrpSpPr>
            <a:grpSpLocks/>
          </p:cNvGrpSpPr>
          <p:nvPr/>
        </p:nvGrpSpPr>
        <p:grpSpPr bwMode="auto">
          <a:xfrm>
            <a:off x="7010400" y="2819401"/>
            <a:ext cx="3281362" cy="2111375"/>
            <a:chOff x="5773738" y="3087688"/>
            <a:chExt cx="3281362" cy="2111375"/>
          </a:xfrm>
        </p:grpSpPr>
        <p:sp>
          <p:nvSpPr>
            <p:cNvPr id="17" name="Left Arrow 2">
              <a:extLst>
                <a:ext uri="{FF2B5EF4-FFF2-40B4-BE49-F238E27FC236}">
                  <a16:creationId xmlns:a16="http://schemas.microsoft.com/office/drawing/2014/main" id="{F6788038-E9AB-408F-B650-E108A5B93D0A}"/>
                </a:ext>
              </a:extLst>
            </p:cNvPr>
            <p:cNvSpPr/>
            <p:nvPr/>
          </p:nvSpPr>
          <p:spPr>
            <a:xfrm rot="19607267">
              <a:off x="5773738" y="3087688"/>
              <a:ext cx="3281362" cy="2111375"/>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endParaRPr lang="en-US" sz="2400">
                <a:solidFill>
                  <a:srgbClr val="0070C0"/>
                </a:solidFill>
                <a:latin typeface="Calibri" panose="020F0502020204030204"/>
              </a:endParaRPr>
            </a:p>
          </p:txBody>
        </p:sp>
        <p:pic>
          <p:nvPicPr>
            <p:cNvPr id="18" name="Picture 3">
              <a:extLst>
                <a:ext uri="{FF2B5EF4-FFF2-40B4-BE49-F238E27FC236}">
                  <a16:creationId xmlns:a16="http://schemas.microsoft.com/office/drawing/2014/main" id="{FE536C78-DCE9-4E38-9A7A-E61A5661673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975494">
              <a:off x="6583363" y="3767138"/>
              <a:ext cx="22272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5" name="Group 24">
            <a:extLst>
              <a:ext uri="{FF2B5EF4-FFF2-40B4-BE49-F238E27FC236}">
                <a16:creationId xmlns:a16="http://schemas.microsoft.com/office/drawing/2014/main" id="{60015EE9-44DB-4341-ADC2-4E61AFCCF9E0}"/>
              </a:ext>
            </a:extLst>
          </p:cNvPr>
          <p:cNvGrpSpPr/>
          <p:nvPr/>
        </p:nvGrpSpPr>
        <p:grpSpPr>
          <a:xfrm>
            <a:off x="7315200" y="3657601"/>
            <a:ext cx="3281362" cy="2111375"/>
            <a:chOff x="6172200" y="4572000"/>
            <a:chExt cx="3281362" cy="2111375"/>
          </a:xfrm>
        </p:grpSpPr>
        <p:sp>
          <p:nvSpPr>
            <p:cNvPr id="26" name="Left Arrow 14">
              <a:extLst>
                <a:ext uri="{FF2B5EF4-FFF2-40B4-BE49-F238E27FC236}">
                  <a16:creationId xmlns:a16="http://schemas.microsoft.com/office/drawing/2014/main" id="{E2B06412-5D33-4B11-9A59-62CB89DFD002}"/>
                </a:ext>
              </a:extLst>
            </p:cNvPr>
            <p:cNvSpPr/>
            <p:nvPr/>
          </p:nvSpPr>
          <p:spPr bwMode="auto">
            <a:xfrm rot="19607267">
              <a:off x="6172200" y="4572000"/>
              <a:ext cx="3281362" cy="2111375"/>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endParaRPr lang="en-US" sz="2400">
                <a:solidFill>
                  <a:srgbClr val="0070C0"/>
                </a:solidFill>
                <a:latin typeface="Calibri" panose="020F0502020204030204"/>
              </a:endParaRPr>
            </a:p>
          </p:txBody>
        </p:sp>
        <p:pic>
          <p:nvPicPr>
            <p:cNvPr id="27" name="Picture 2" descr="Second Step">
              <a:extLst>
                <a:ext uri="{FF2B5EF4-FFF2-40B4-BE49-F238E27FC236}">
                  <a16:creationId xmlns:a16="http://schemas.microsoft.com/office/drawing/2014/main" id="{8CA89383-F6C4-4CF1-B8E9-AE6F7057B3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510097">
              <a:off x="6987798" y="5253605"/>
              <a:ext cx="2223203" cy="3293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B955E920-0D9E-449F-B921-10F6CB0DA825}"/>
              </a:ext>
            </a:extLst>
          </p:cNvPr>
          <p:cNvGrpSpPr/>
          <p:nvPr/>
        </p:nvGrpSpPr>
        <p:grpSpPr>
          <a:xfrm>
            <a:off x="7854034" y="4307622"/>
            <a:ext cx="3281362" cy="2111375"/>
            <a:chOff x="6330034" y="4307621"/>
            <a:chExt cx="3281362" cy="2111375"/>
          </a:xfrm>
        </p:grpSpPr>
        <p:sp>
          <p:nvSpPr>
            <p:cNvPr id="29" name="Left Arrow 8">
              <a:extLst>
                <a:ext uri="{FF2B5EF4-FFF2-40B4-BE49-F238E27FC236}">
                  <a16:creationId xmlns:a16="http://schemas.microsoft.com/office/drawing/2014/main" id="{1B4DC4E0-42A7-4C7A-856F-8745082F09FF}"/>
                </a:ext>
              </a:extLst>
            </p:cNvPr>
            <p:cNvSpPr/>
            <p:nvPr/>
          </p:nvSpPr>
          <p:spPr bwMode="auto">
            <a:xfrm rot="19607267">
              <a:off x="6330034" y="4307621"/>
              <a:ext cx="3281362" cy="2111375"/>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endParaRPr lang="en-US" sz="2400">
                <a:solidFill>
                  <a:srgbClr val="0070C0"/>
                </a:solidFill>
                <a:latin typeface="Calibri" panose="020F0502020204030204"/>
              </a:endParaRPr>
            </a:p>
          </p:txBody>
        </p:sp>
        <p:pic>
          <p:nvPicPr>
            <p:cNvPr id="30" name="Picture 4" descr="Lions Quest">
              <a:extLst>
                <a:ext uri="{FF2B5EF4-FFF2-40B4-BE49-F238E27FC236}">
                  <a16:creationId xmlns:a16="http://schemas.microsoft.com/office/drawing/2014/main" id="{B7A0F708-6FDF-4810-A640-F7B57FA1A2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574630">
              <a:off x="7706964" y="4743974"/>
              <a:ext cx="1368425" cy="66214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a:extLst>
              <a:ext uri="{FF2B5EF4-FFF2-40B4-BE49-F238E27FC236}">
                <a16:creationId xmlns:a16="http://schemas.microsoft.com/office/drawing/2014/main" id="{1D177ECC-7B43-40A1-A352-2EEE89FEA3CE}"/>
              </a:ext>
            </a:extLst>
          </p:cNvPr>
          <p:cNvGrpSpPr/>
          <p:nvPr/>
        </p:nvGrpSpPr>
        <p:grpSpPr>
          <a:xfrm rot="21087965">
            <a:off x="6385627" y="2077439"/>
            <a:ext cx="3508545" cy="2111247"/>
            <a:chOff x="5611862" y="2935213"/>
            <a:chExt cx="3508545" cy="2111247"/>
          </a:xfrm>
          <a:solidFill>
            <a:schemeClr val="bg1"/>
          </a:solidFill>
        </p:grpSpPr>
        <p:sp>
          <p:nvSpPr>
            <p:cNvPr id="31" name="Left Arrow 11">
              <a:extLst>
                <a:ext uri="{FF2B5EF4-FFF2-40B4-BE49-F238E27FC236}">
                  <a16:creationId xmlns:a16="http://schemas.microsoft.com/office/drawing/2014/main" id="{D2DE3D04-4E25-427B-B2AD-A9F95BA27257}"/>
                </a:ext>
              </a:extLst>
            </p:cNvPr>
            <p:cNvSpPr/>
            <p:nvPr/>
          </p:nvSpPr>
          <p:spPr>
            <a:xfrm rot="20169859">
              <a:off x="5611862" y="2935213"/>
              <a:ext cx="3508545" cy="2111247"/>
            </a:xfrm>
            <a:prstGeom prst="leftArrow">
              <a:avLst/>
            </a:prstGeom>
            <a:noFill/>
            <a:ln>
              <a:solidFill>
                <a:schemeClr val="tx2"/>
              </a:solidFill>
            </a:ln>
          </p:spPr>
          <p:style>
            <a:lnRef idx="0">
              <a:schemeClr val="accent3"/>
            </a:lnRef>
            <a:fillRef idx="3">
              <a:schemeClr val="accent3"/>
            </a:fillRef>
            <a:effectRef idx="3">
              <a:schemeClr val="accent3"/>
            </a:effectRef>
            <a:fontRef idx="minor">
              <a:schemeClr val="lt1"/>
            </a:fontRef>
          </p:style>
          <p:txBody>
            <a:bodyPr rtlCol="0" anchor="ctr"/>
            <a:lstStyle/>
            <a:p>
              <a:pPr eaLnBrk="0" fontAlgn="base" hangingPunct="0">
                <a:spcBef>
                  <a:spcPct val="0"/>
                </a:spcBef>
                <a:spcAft>
                  <a:spcPct val="0"/>
                </a:spcAft>
              </a:pPr>
              <a:r>
                <a:rPr lang="en-US" sz="2400" b="1" dirty="0">
                  <a:solidFill>
                    <a:prstClr val="black"/>
                  </a:solidFill>
                  <a:latin typeface="Calibri" panose="020F0502020204030204"/>
                </a:rPr>
                <a:t>Positive Action </a:t>
              </a:r>
            </a:p>
          </p:txBody>
        </p:sp>
        <p:pic>
          <p:nvPicPr>
            <p:cNvPr id="32" name="Picture 31">
              <a:extLst>
                <a:ext uri="{FF2B5EF4-FFF2-40B4-BE49-F238E27FC236}">
                  <a16:creationId xmlns:a16="http://schemas.microsoft.com/office/drawing/2014/main" id="{F2BDA1CE-B783-4C5A-99F1-C93E9ECE7495}"/>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61517" y="3077004"/>
              <a:ext cx="796733" cy="838666"/>
            </a:xfrm>
            <a:prstGeom prst="ellipse">
              <a:avLst/>
            </a:prstGeom>
            <a:grpFill/>
            <a:effectLst>
              <a:glow rad="38100">
                <a:schemeClr val="bg1">
                  <a:alpha val="50000"/>
                </a:schemeClr>
              </a:glow>
            </a:effectLst>
          </p:spPr>
        </p:pic>
      </p:grpSp>
    </p:spTree>
    <p:extLst>
      <p:ext uri="{BB962C8B-B14F-4D97-AF65-F5344CB8AC3E}">
        <p14:creationId xmlns:p14="http://schemas.microsoft.com/office/powerpoint/2010/main" val="39988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1+#ppt_w/2"/>
                                          </p:val>
                                        </p:tav>
                                        <p:tav tm="100000">
                                          <p:val>
                                            <p:strVal val="#ppt_x"/>
                                          </p:val>
                                        </p:tav>
                                      </p:tavLst>
                                    </p:anim>
                                    <p:anim calcmode="lin" valueType="num">
                                      <p:cBhvr additive="base">
                                        <p:cTn id="14"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1+#ppt_w/2"/>
                                          </p:val>
                                        </p:tav>
                                        <p:tav tm="100000">
                                          <p:val>
                                            <p:strVal val="#ppt_x"/>
                                          </p:val>
                                        </p:tav>
                                      </p:tavLst>
                                    </p:anim>
                                    <p:anim calcmode="lin" valueType="num">
                                      <p:cBhvr additive="base">
                                        <p:cTn id="20"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3"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1+#ppt_w/2"/>
                                          </p:val>
                                        </p:tav>
                                        <p:tav tm="100000">
                                          <p:val>
                                            <p:strVal val="#ppt_x"/>
                                          </p:val>
                                        </p:tav>
                                      </p:tavLst>
                                    </p:anim>
                                    <p:anim calcmode="lin" valueType="num">
                                      <p:cBhvr additive="base">
                                        <p:cTn id="26"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1ED9E-FC0B-44A6-8007-CD7C0EF90FB4}"/>
              </a:ext>
            </a:extLst>
          </p:cNvPr>
          <p:cNvSpPr>
            <a:spLocks noGrp="1"/>
          </p:cNvSpPr>
          <p:nvPr>
            <p:ph type="title"/>
          </p:nvPr>
        </p:nvSpPr>
        <p:spPr/>
        <p:txBody>
          <a:bodyPr>
            <a:normAutofit/>
          </a:bodyPr>
          <a:lstStyle/>
          <a:p>
            <a:r>
              <a:rPr lang="en-US" sz="4000" b="1"/>
              <a:t>The Five Social and Emotional Learning Core Competencies</a:t>
            </a:r>
            <a:endParaRPr lang="en-US" sz="4000"/>
          </a:p>
        </p:txBody>
      </p:sp>
      <p:graphicFrame>
        <p:nvGraphicFramePr>
          <p:cNvPr id="4" name="Content Placeholder 3">
            <a:extLst>
              <a:ext uri="{FF2B5EF4-FFF2-40B4-BE49-F238E27FC236}">
                <a16:creationId xmlns:a16="http://schemas.microsoft.com/office/drawing/2014/main" id="{E54EDD44-D0F3-49EE-BD58-04AAE45767C1}"/>
              </a:ext>
            </a:extLst>
          </p:cNvPr>
          <p:cNvGraphicFramePr>
            <a:graphicFrameLocks noGrp="1" noChangeAspect="1"/>
          </p:cNvGraphicFramePr>
          <p:nvPr>
            <p:ph idx="1"/>
            <p:extLst>
              <p:ext uri="{D42A27DB-BD31-4B8C-83A1-F6EECF244321}">
                <p14:modId xmlns:p14="http://schemas.microsoft.com/office/powerpoint/2010/main" val="31380777"/>
              </p:ext>
            </p:extLst>
          </p:nvPr>
        </p:nvGraphicFramePr>
        <p:xfrm>
          <a:off x="1326292" y="826173"/>
          <a:ext cx="9539415" cy="62283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9313DBC2-2F23-46CB-8F06-138873C74AA2}"/>
              </a:ext>
            </a:extLst>
          </p:cNvPr>
          <p:cNvSpPr/>
          <p:nvPr/>
        </p:nvSpPr>
        <p:spPr>
          <a:xfrm>
            <a:off x="1524000" y="6488668"/>
            <a:ext cx="1897122" cy="369332"/>
          </a:xfrm>
          <a:prstGeom prst="rect">
            <a:avLst/>
          </a:prstGeom>
        </p:spPr>
        <p:txBody>
          <a:bodyPr wrap="none">
            <a:spAutoFit/>
          </a:bodyPr>
          <a:lstStyle/>
          <a:p>
            <a:pPr eaLnBrk="0" fontAlgn="base" hangingPunct="0">
              <a:spcBef>
                <a:spcPct val="0"/>
              </a:spcBef>
              <a:spcAft>
                <a:spcPct val="0"/>
              </a:spcAft>
              <a:defRPr/>
            </a:pPr>
            <a:r>
              <a:rPr lang="en-US">
                <a:solidFill>
                  <a:prstClr val="black"/>
                </a:solidFill>
                <a:latin typeface="Verdana" charset="0"/>
                <a:ea typeface="MS PGothic" charset="-128"/>
              </a:rPr>
              <a:t>(CASEL, 2020)</a:t>
            </a:r>
          </a:p>
        </p:txBody>
      </p:sp>
      <p:sp>
        <p:nvSpPr>
          <p:cNvPr id="6" name="Oval 5">
            <a:extLst>
              <a:ext uri="{FF2B5EF4-FFF2-40B4-BE49-F238E27FC236}">
                <a16:creationId xmlns:a16="http://schemas.microsoft.com/office/drawing/2014/main" id="{8CBDEF1D-F94D-479E-99B9-83A85C0D687F}"/>
              </a:ext>
            </a:extLst>
          </p:cNvPr>
          <p:cNvSpPr>
            <a:spLocks noChangeAspect="1"/>
          </p:cNvSpPr>
          <p:nvPr/>
        </p:nvSpPr>
        <p:spPr>
          <a:xfrm>
            <a:off x="5178230" y="3328990"/>
            <a:ext cx="1662545" cy="144911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eaLnBrk="0" fontAlgn="base" hangingPunct="0">
              <a:spcBef>
                <a:spcPct val="0"/>
              </a:spcBef>
              <a:spcAft>
                <a:spcPct val="0"/>
              </a:spcAft>
              <a:defRPr/>
            </a:pPr>
            <a:r>
              <a:rPr lang="en-US">
                <a:solidFill>
                  <a:prstClr val="black"/>
                </a:solidFill>
                <a:latin typeface="Calibri" panose="020F0502020204030204"/>
              </a:rPr>
              <a:t>Social &amp; Emotional Learning</a:t>
            </a:r>
          </a:p>
        </p:txBody>
      </p:sp>
    </p:spTree>
    <p:extLst>
      <p:ext uri="{BB962C8B-B14F-4D97-AF65-F5344CB8AC3E}">
        <p14:creationId xmlns:p14="http://schemas.microsoft.com/office/powerpoint/2010/main" val="28637871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8A659-A4F6-4D82-A8AF-33C6A31B2F8F}"/>
              </a:ext>
            </a:extLst>
          </p:cNvPr>
          <p:cNvSpPr>
            <a:spLocks noGrp="1"/>
          </p:cNvSpPr>
          <p:nvPr>
            <p:ph type="title"/>
          </p:nvPr>
        </p:nvSpPr>
        <p:spPr>
          <a:xfrm>
            <a:off x="838200" y="332467"/>
            <a:ext cx="10515600" cy="1325563"/>
          </a:xfrm>
        </p:spPr>
        <p:txBody>
          <a:bodyPr/>
          <a:lstStyle/>
          <a:p>
            <a:r>
              <a:rPr lang="en-US" b="1"/>
              <a:t>Outcomes Associated with Social Skills Training</a:t>
            </a:r>
            <a:endParaRPr lang="en-US"/>
          </a:p>
        </p:txBody>
      </p:sp>
      <p:sp>
        <p:nvSpPr>
          <p:cNvPr id="4" name="Rectangle 3">
            <a:extLst>
              <a:ext uri="{FF2B5EF4-FFF2-40B4-BE49-F238E27FC236}">
                <a16:creationId xmlns:a16="http://schemas.microsoft.com/office/drawing/2014/main" id="{C67DE1D1-BF97-4839-97B6-EE7C3E09A795}"/>
              </a:ext>
            </a:extLst>
          </p:cNvPr>
          <p:cNvSpPr/>
          <p:nvPr/>
        </p:nvSpPr>
        <p:spPr>
          <a:xfrm>
            <a:off x="1524000" y="6488668"/>
            <a:ext cx="1897122" cy="369332"/>
          </a:xfrm>
          <a:prstGeom prst="rect">
            <a:avLst/>
          </a:prstGeom>
        </p:spPr>
        <p:txBody>
          <a:bodyPr wrap="none">
            <a:spAutoFit/>
          </a:bodyPr>
          <a:lstStyle/>
          <a:p>
            <a:pPr eaLnBrk="0" fontAlgn="base" hangingPunct="0">
              <a:spcBef>
                <a:spcPct val="0"/>
              </a:spcBef>
              <a:spcAft>
                <a:spcPct val="0"/>
              </a:spcAft>
              <a:defRPr/>
            </a:pPr>
            <a:r>
              <a:rPr lang="en-US">
                <a:solidFill>
                  <a:prstClr val="black"/>
                </a:solidFill>
                <a:latin typeface="Verdana" charset="0"/>
                <a:ea typeface="MS PGothic" charset="-128"/>
              </a:rPr>
              <a:t>(CASEL, 2020)</a:t>
            </a:r>
          </a:p>
        </p:txBody>
      </p:sp>
      <p:graphicFrame>
        <p:nvGraphicFramePr>
          <p:cNvPr id="5" name="Content Placeholder 3">
            <a:extLst>
              <a:ext uri="{FF2B5EF4-FFF2-40B4-BE49-F238E27FC236}">
                <a16:creationId xmlns:a16="http://schemas.microsoft.com/office/drawing/2014/main" id="{8A849D2D-96EE-4961-B2E5-A5B50C0E7972}"/>
              </a:ext>
            </a:extLst>
          </p:cNvPr>
          <p:cNvGraphicFramePr>
            <a:graphicFrameLocks/>
          </p:cNvGraphicFramePr>
          <p:nvPr>
            <p:extLst>
              <p:ext uri="{D42A27DB-BD31-4B8C-83A1-F6EECF244321}">
                <p14:modId xmlns:p14="http://schemas.microsoft.com/office/powerpoint/2010/main" val="3796939524"/>
              </p:ext>
            </p:extLst>
          </p:nvPr>
        </p:nvGraphicFramePr>
        <p:xfrm>
          <a:off x="2699061" y="924519"/>
          <a:ext cx="7968940" cy="58475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770674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82324-7D29-4039-99BA-69E647B4DE72}"/>
              </a:ext>
            </a:extLst>
          </p:cNvPr>
          <p:cNvSpPr>
            <a:spLocks noGrp="1"/>
          </p:cNvSpPr>
          <p:nvPr>
            <p:ph type="title"/>
          </p:nvPr>
        </p:nvSpPr>
        <p:spPr/>
        <p:txBody>
          <a:bodyPr/>
          <a:lstStyle/>
          <a:p>
            <a:r>
              <a:rPr lang="en-US"/>
              <a:t>Social Component: </a:t>
            </a:r>
            <a:br>
              <a:rPr lang="en-US"/>
            </a:br>
            <a:r>
              <a:rPr lang="en-US"/>
              <a:t>Examples of Schoolwide Programs </a:t>
            </a:r>
          </a:p>
        </p:txBody>
      </p:sp>
      <p:graphicFrame>
        <p:nvGraphicFramePr>
          <p:cNvPr id="4" name="Diagram 3">
            <a:extLst>
              <a:ext uri="{FF2B5EF4-FFF2-40B4-BE49-F238E27FC236}">
                <a16:creationId xmlns:a16="http://schemas.microsoft.com/office/drawing/2014/main" id="{B92EE8D5-DC75-4814-BC69-32EDAEFF8F4C}"/>
              </a:ext>
            </a:extLst>
          </p:cNvPr>
          <p:cNvGraphicFramePr/>
          <p:nvPr>
            <p:extLst>
              <p:ext uri="{D42A27DB-BD31-4B8C-83A1-F6EECF244321}">
                <p14:modId xmlns:p14="http://schemas.microsoft.com/office/powerpoint/2010/main" val="4002175224"/>
              </p:ext>
            </p:extLst>
          </p:nvPr>
        </p:nvGraphicFramePr>
        <p:xfrm>
          <a:off x="1484555" y="1714597"/>
          <a:ext cx="8821495" cy="51322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B8A96E39-8248-4003-9FF0-4DE488ECA8B9}"/>
              </a:ext>
            </a:extLst>
          </p:cNvPr>
          <p:cNvSpPr/>
          <p:nvPr/>
        </p:nvSpPr>
        <p:spPr>
          <a:xfrm>
            <a:off x="2130014" y="1714598"/>
            <a:ext cx="3908836" cy="5022914"/>
          </a:xfrm>
          <a:prstGeom prst="rect">
            <a:avLst/>
          </a:prstGeom>
        </p:spPr>
        <p:txBody>
          <a:bodyPr wrap="square">
            <a:spAutoFit/>
          </a:bodyPr>
          <a:lstStyle/>
          <a:p>
            <a:pPr defTabSz="1066800" eaLnBrk="0" fontAlgn="base" hangingPunct="0">
              <a:lnSpc>
                <a:spcPct val="90000"/>
              </a:lnSpc>
              <a:spcBef>
                <a:spcPct val="0"/>
              </a:spcBef>
              <a:spcAft>
                <a:spcPct val="35000"/>
              </a:spcAft>
              <a:defRPr/>
            </a:pPr>
            <a:r>
              <a:rPr lang="en-US" sz="2200" b="1">
                <a:solidFill>
                  <a:prstClr val="white"/>
                </a:solidFill>
                <a:latin typeface="Verdana" charset="0"/>
                <a:ea typeface="MS PGothic" charset="-128"/>
              </a:rPr>
              <a:t>Positive Action</a:t>
            </a:r>
            <a:br>
              <a:rPr lang="en-US" sz="2200">
                <a:solidFill>
                  <a:prstClr val="white"/>
                </a:solidFill>
                <a:latin typeface="Verdana" charset="0"/>
                <a:ea typeface="MS PGothic" charset="-128"/>
              </a:rPr>
            </a:br>
            <a:r>
              <a:rPr lang="en-US" sz="2200" err="1">
                <a:solidFill>
                  <a:prstClr val="white"/>
                </a:solidFill>
                <a:latin typeface="Verdana" charset="0"/>
                <a:ea typeface="MS PGothic" charset="-128"/>
              </a:rPr>
              <a:t>www.positiveaction.net</a:t>
            </a:r>
            <a:endParaRPr lang="en-US" sz="2200">
              <a:solidFill>
                <a:prstClr val="white"/>
              </a:solidFill>
              <a:latin typeface="Verdana" charset="0"/>
              <a:ea typeface="MS PGothic" charset="-128"/>
            </a:endParaRPr>
          </a:p>
          <a:p>
            <a:pPr marL="115888" indent="-115888" defTabSz="1066800" eaLnBrk="0" fontAlgn="base" hangingPunct="0">
              <a:lnSpc>
                <a:spcPct val="90000"/>
              </a:lnSpc>
              <a:spcBef>
                <a:spcPct val="0"/>
              </a:spcBef>
              <a:spcAft>
                <a:spcPct val="35000"/>
              </a:spcAft>
              <a:buFont typeface="Arial" pitchFamily="34" charset="0"/>
              <a:buChar char="•"/>
              <a:defRPr/>
            </a:pPr>
            <a:r>
              <a:rPr lang="en-US">
                <a:solidFill>
                  <a:prstClr val="white"/>
                </a:solidFill>
                <a:latin typeface="Verdana" charset="0"/>
                <a:ea typeface="MS PGothic" charset="-128"/>
              </a:rPr>
              <a:t>Improves academics, behavior, and character</a:t>
            </a:r>
          </a:p>
          <a:p>
            <a:pPr marL="115888" indent="-115888" defTabSz="1066800" eaLnBrk="0" fontAlgn="base" hangingPunct="0">
              <a:lnSpc>
                <a:spcPct val="90000"/>
              </a:lnSpc>
              <a:spcBef>
                <a:spcPct val="0"/>
              </a:spcBef>
              <a:spcAft>
                <a:spcPct val="35000"/>
              </a:spcAft>
              <a:buFont typeface="Arial" pitchFamily="34" charset="0"/>
              <a:buChar char="•"/>
              <a:defRPr/>
            </a:pPr>
            <a:r>
              <a:rPr lang="en-US">
                <a:solidFill>
                  <a:prstClr val="white"/>
                </a:solidFill>
                <a:latin typeface="Verdana" charset="0"/>
                <a:ea typeface="MS PGothic" charset="-128"/>
              </a:rPr>
              <a:t>Curriculum-based approach</a:t>
            </a:r>
          </a:p>
          <a:p>
            <a:pPr marL="115888" indent="-115888" defTabSz="1066800" eaLnBrk="0" fontAlgn="base" hangingPunct="0">
              <a:lnSpc>
                <a:spcPct val="90000"/>
              </a:lnSpc>
              <a:spcBef>
                <a:spcPct val="0"/>
              </a:spcBef>
              <a:spcAft>
                <a:spcPct val="35000"/>
              </a:spcAft>
              <a:buFont typeface="Arial" pitchFamily="34" charset="0"/>
              <a:buChar char="•"/>
              <a:defRPr/>
            </a:pPr>
            <a:r>
              <a:rPr lang="en-US">
                <a:solidFill>
                  <a:prstClr val="white"/>
                </a:solidFill>
                <a:latin typeface="Verdana" charset="0"/>
                <a:ea typeface="MS PGothic" charset="-128"/>
              </a:rPr>
              <a:t>Effectively increases positive behaviors and decreases negative behaviors</a:t>
            </a:r>
          </a:p>
          <a:p>
            <a:pPr marL="115888" indent="-115888" defTabSz="1066800" eaLnBrk="0" fontAlgn="base" hangingPunct="0">
              <a:lnSpc>
                <a:spcPct val="90000"/>
              </a:lnSpc>
              <a:spcBef>
                <a:spcPct val="0"/>
              </a:spcBef>
              <a:spcAft>
                <a:spcPct val="35000"/>
              </a:spcAft>
              <a:buFont typeface="Arial" pitchFamily="34" charset="0"/>
              <a:buChar char="•"/>
              <a:defRPr/>
            </a:pPr>
            <a:r>
              <a:rPr lang="en-US">
                <a:solidFill>
                  <a:prstClr val="white"/>
                </a:solidFill>
                <a:latin typeface="Verdana" charset="0"/>
                <a:ea typeface="MS PGothic" charset="-128"/>
              </a:rPr>
              <a:t>6-7 units per grade</a:t>
            </a:r>
          </a:p>
          <a:p>
            <a:pPr marL="115888" indent="-115888" defTabSz="1066800" eaLnBrk="0" fontAlgn="base" hangingPunct="0">
              <a:lnSpc>
                <a:spcPct val="90000"/>
              </a:lnSpc>
              <a:spcBef>
                <a:spcPct val="0"/>
              </a:spcBef>
              <a:spcAft>
                <a:spcPct val="35000"/>
              </a:spcAft>
              <a:buFont typeface="Arial" pitchFamily="34" charset="0"/>
              <a:buChar char="•"/>
              <a:defRPr/>
            </a:pPr>
            <a:r>
              <a:rPr lang="en-US">
                <a:solidFill>
                  <a:prstClr val="white"/>
                </a:solidFill>
                <a:latin typeface="Verdana" charset="0"/>
                <a:ea typeface="MS PGothic" charset="-128"/>
              </a:rPr>
              <a:t>Optional components:</a:t>
            </a:r>
          </a:p>
          <a:p>
            <a:pPr marL="350838" lvl="1" indent="-115888" defTabSz="1066800" eaLnBrk="0" fontAlgn="base" hangingPunct="0">
              <a:spcBef>
                <a:spcPct val="0"/>
              </a:spcBef>
              <a:spcAft>
                <a:spcPct val="0"/>
              </a:spcAft>
              <a:buFont typeface="Arial" pitchFamily="34" charset="0"/>
              <a:buChar char="•"/>
              <a:defRPr/>
            </a:pPr>
            <a:r>
              <a:rPr lang="en-US" sz="1600">
                <a:solidFill>
                  <a:prstClr val="white"/>
                </a:solidFill>
                <a:latin typeface="Verdana" charset="0"/>
                <a:ea typeface="MS PGothic" charset="-128"/>
              </a:rPr>
              <a:t>site-wide climate development</a:t>
            </a:r>
          </a:p>
          <a:p>
            <a:pPr marL="350838" lvl="1" indent="-115888" defTabSz="1066800" eaLnBrk="0" fontAlgn="base" hangingPunct="0">
              <a:spcBef>
                <a:spcPct val="0"/>
              </a:spcBef>
              <a:spcAft>
                <a:spcPct val="0"/>
              </a:spcAft>
              <a:buFont typeface="Arial" pitchFamily="34" charset="0"/>
              <a:buChar char="•"/>
              <a:defRPr/>
            </a:pPr>
            <a:r>
              <a:rPr lang="en-US" sz="1600">
                <a:solidFill>
                  <a:prstClr val="white"/>
                </a:solidFill>
                <a:latin typeface="Verdana" charset="0"/>
                <a:ea typeface="MS PGothic" charset="-128"/>
              </a:rPr>
              <a:t>drug education</a:t>
            </a:r>
          </a:p>
          <a:p>
            <a:pPr marL="350838" lvl="1" indent="-115888" defTabSz="1066800" eaLnBrk="0" fontAlgn="base" hangingPunct="0">
              <a:spcBef>
                <a:spcPct val="0"/>
              </a:spcBef>
              <a:spcAft>
                <a:spcPct val="0"/>
              </a:spcAft>
              <a:buFont typeface="Arial" pitchFamily="34" charset="0"/>
              <a:buChar char="•"/>
              <a:defRPr/>
            </a:pPr>
            <a:r>
              <a:rPr lang="en-US" sz="1600">
                <a:solidFill>
                  <a:prstClr val="white"/>
                </a:solidFill>
                <a:latin typeface="Verdana" charset="0"/>
                <a:ea typeface="MS PGothic" charset="-128"/>
              </a:rPr>
              <a:t>bullying / conflict resolution</a:t>
            </a:r>
          </a:p>
          <a:p>
            <a:pPr marL="350838" lvl="1" indent="-115888" defTabSz="1066800" eaLnBrk="0" fontAlgn="base" hangingPunct="0">
              <a:spcBef>
                <a:spcPct val="0"/>
              </a:spcBef>
              <a:spcAft>
                <a:spcPct val="0"/>
              </a:spcAft>
              <a:buFont typeface="Arial" pitchFamily="34" charset="0"/>
              <a:buChar char="•"/>
              <a:defRPr/>
            </a:pPr>
            <a:r>
              <a:rPr lang="en-US" sz="1600">
                <a:solidFill>
                  <a:prstClr val="white"/>
                </a:solidFill>
                <a:latin typeface="Verdana" charset="0"/>
                <a:ea typeface="MS PGothic" charset="-128"/>
              </a:rPr>
              <a:t>counselor, parent, and family classes</a:t>
            </a:r>
          </a:p>
          <a:p>
            <a:pPr marL="350838" lvl="1" indent="-115888" defTabSz="1066800" eaLnBrk="0" fontAlgn="base" hangingPunct="0">
              <a:spcBef>
                <a:spcPct val="0"/>
              </a:spcBef>
              <a:spcAft>
                <a:spcPct val="0"/>
              </a:spcAft>
              <a:buFont typeface="Arial" pitchFamily="34" charset="0"/>
              <a:buChar char="•"/>
              <a:defRPr/>
            </a:pPr>
            <a:r>
              <a:rPr lang="en-US" sz="1600">
                <a:solidFill>
                  <a:prstClr val="white"/>
                </a:solidFill>
                <a:latin typeface="Verdana" charset="0"/>
                <a:ea typeface="MS PGothic" charset="-128"/>
              </a:rPr>
              <a:t>community/coalition components</a:t>
            </a:r>
          </a:p>
        </p:txBody>
      </p:sp>
    </p:spTree>
    <p:extLst>
      <p:ext uri="{BB962C8B-B14F-4D97-AF65-F5344CB8AC3E}">
        <p14:creationId xmlns:p14="http://schemas.microsoft.com/office/powerpoint/2010/main" val="37950583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B9DFD-AC21-4F0E-95EA-93B481A727E4}"/>
              </a:ext>
            </a:extLst>
          </p:cNvPr>
          <p:cNvSpPr>
            <a:spLocks noGrp="1"/>
          </p:cNvSpPr>
          <p:nvPr>
            <p:ph type="title"/>
          </p:nvPr>
        </p:nvSpPr>
        <p:spPr>
          <a:xfrm>
            <a:off x="566057" y="-87086"/>
            <a:ext cx="10515600" cy="1325563"/>
          </a:xfrm>
        </p:spPr>
        <p:txBody>
          <a:bodyPr/>
          <a:lstStyle/>
          <a:p>
            <a:r>
              <a:rPr lang="en-US" b="1"/>
              <a:t>Top 10 School-related Social Skills</a:t>
            </a:r>
            <a:endParaRPr lang="en-US"/>
          </a:p>
        </p:txBody>
      </p:sp>
      <p:graphicFrame>
        <p:nvGraphicFramePr>
          <p:cNvPr id="4" name="Content Placeholder 4">
            <a:extLst>
              <a:ext uri="{FF2B5EF4-FFF2-40B4-BE49-F238E27FC236}">
                <a16:creationId xmlns:a16="http://schemas.microsoft.com/office/drawing/2014/main" id="{CC79BE68-9CB4-4F7C-9DDB-05071D58E2A1}"/>
              </a:ext>
            </a:extLst>
          </p:cNvPr>
          <p:cNvGraphicFramePr>
            <a:graphicFrameLocks/>
          </p:cNvGraphicFramePr>
          <p:nvPr/>
        </p:nvGraphicFramePr>
        <p:xfrm>
          <a:off x="2004369" y="1122671"/>
          <a:ext cx="8218789" cy="52534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32AAE6F6-2953-4837-B4E4-2CA382BC1C26}"/>
              </a:ext>
            </a:extLst>
          </p:cNvPr>
          <p:cNvSpPr/>
          <p:nvPr/>
        </p:nvSpPr>
        <p:spPr>
          <a:xfrm>
            <a:off x="1524000" y="6488668"/>
            <a:ext cx="6024406" cy="369332"/>
          </a:xfrm>
          <a:prstGeom prst="rect">
            <a:avLst/>
          </a:prstGeom>
        </p:spPr>
        <p:txBody>
          <a:bodyPr wrap="none">
            <a:spAutoFit/>
          </a:bodyPr>
          <a:lstStyle/>
          <a:p>
            <a:pPr eaLnBrk="0" fontAlgn="base" hangingPunct="0">
              <a:spcBef>
                <a:spcPct val="0"/>
              </a:spcBef>
              <a:spcAft>
                <a:spcPct val="0"/>
              </a:spcAft>
              <a:defRPr/>
            </a:pPr>
            <a:r>
              <a:rPr lang="en-US">
                <a:solidFill>
                  <a:prstClr val="black"/>
                </a:solidFill>
                <a:latin typeface="Verdana" charset="0"/>
                <a:ea typeface="MS PGothic" charset="-128"/>
              </a:rPr>
              <a:t>(Lane et al. 2004, 2007; Gresham &amp; Elliott, 2008)</a:t>
            </a:r>
          </a:p>
        </p:txBody>
      </p:sp>
    </p:spTree>
    <p:extLst>
      <p:ext uri="{BB962C8B-B14F-4D97-AF65-F5344CB8AC3E}">
        <p14:creationId xmlns:p14="http://schemas.microsoft.com/office/powerpoint/2010/main" val="13072484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2009)</a:t>
            </a:r>
          </a:p>
        </p:txBody>
      </p:sp>
      <p:sp>
        <p:nvSpPr>
          <p:cNvPr id="20" name="Trapezoid 19"/>
          <p:cNvSpPr/>
          <p:nvPr/>
        </p:nvSpPr>
        <p:spPr>
          <a:xfrm>
            <a:off x="1905001" y="3141345"/>
            <a:ext cx="8153399" cy="3609975"/>
          </a:xfrm>
          <a:prstGeom prst="trapezoid">
            <a:avLst>
              <a:gd name="adj" fmla="val 71146"/>
            </a:avLst>
          </a:prstGeom>
          <a:noFill/>
          <a:effectLst>
            <a:glow rad="228600">
              <a:srgbClr val="00B050">
                <a:alpha val="7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p:cNvSpPr/>
          <p:nvPr/>
        </p:nvSpPr>
        <p:spPr>
          <a:xfrm rot="5400000">
            <a:off x="4186292" y="1839575"/>
            <a:ext cx="3640665" cy="6209434"/>
          </a:xfrm>
          <a:prstGeom prst="ellipse">
            <a:avLst/>
          </a:prstGeom>
          <a:noFill/>
          <a:ln w="571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608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29440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90406" y="337192"/>
            <a:ext cx="8316138" cy="57410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itle 1"/>
          <p:cNvSpPr txBox="1">
            <a:spLocks/>
          </p:cNvSpPr>
          <p:nvPr/>
        </p:nvSpPr>
        <p:spPr>
          <a:xfrm rot="16200000">
            <a:off x="-2590801" y="2930092"/>
            <a:ext cx="6858001" cy="1305539"/>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a:ln>
                  <a:noFill/>
                </a:ln>
                <a:solidFill>
                  <a:prstClr val="black"/>
                </a:solidFill>
                <a:effectLst/>
                <a:uLnTx/>
                <a:uFillTx/>
                <a:latin typeface="Calibri Light" panose="020F0302020204030204"/>
                <a:ea typeface="+mj-ea"/>
                <a:cs typeface="+mj-cs"/>
              </a:rPr>
              <a:t>ci3t.org</a:t>
            </a:r>
          </a:p>
        </p:txBody>
      </p:sp>
      <p:sp>
        <p:nvSpPr>
          <p:cNvPr id="6" name="Oval 5">
            <a:extLst>
              <a:ext uri="{FF2B5EF4-FFF2-40B4-BE49-F238E27FC236}">
                <a16:creationId xmlns:a16="http://schemas.microsoft.com/office/drawing/2014/main" id="{F23C8BAB-D229-409D-BC57-8FD2CDD9AD07}"/>
              </a:ext>
            </a:extLst>
          </p:cNvPr>
          <p:cNvSpPr/>
          <p:nvPr/>
        </p:nvSpPr>
        <p:spPr>
          <a:xfrm>
            <a:off x="3103927" y="1669409"/>
            <a:ext cx="1912689" cy="365615"/>
          </a:xfrm>
          <a:prstGeom prst="ellipse">
            <a:avLst/>
          </a:prstGeom>
          <a:noFill/>
          <a:ln w="57150">
            <a:solidFill>
              <a:srgbClr val="00B0F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59C11EDA-965E-429D-B825-A83A27D44574}"/>
              </a:ext>
            </a:extLst>
          </p:cNvPr>
          <p:cNvSpPr/>
          <p:nvPr/>
        </p:nvSpPr>
        <p:spPr>
          <a:xfrm>
            <a:off x="2671169" y="2452869"/>
            <a:ext cx="1715895" cy="375068"/>
          </a:xfrm>
          <a:prstGeom prst="ellipse">
            <a:avLst/>
          </a:prstGeom>
          <a:noFill/>
          <a:ln w="57150">
            <a:solidFill>
              <a:srgbClr val="00B0F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1273B957-147B-4D13-A521-39AA57BAF8C5}"/>
              </a:ext>
            </a:extLst>
          </p:cNvPr>
          <p:cNvSpPr/>
          <p:nvPr/>
        </p:nvSpPr>
        <p:spPr>
          <a:xfrm>
            <a:off x="1369129" y="2487559"/>
            <a:ext cx="1382943" cy="322621"/>
          </a:xfrm>
          <a:prstGeom prst="ellipse">
            <a:avLst/>
          </a:prstGeom>
          <a:noFill/>
          <a:ln w="57150">
            <a:solidFill>
              <a:srgbClr val="FF9933"/>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70333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Title 3"/>
          <p:cNvSpPr>
            <a:spLocks noGrp="1"/>
          </p:cNvSpPr>
          <p:nvPr>
            <p:ph type="title" idx="4294967295"/>
          </p:nvPr>
        </p:nvSpPr>
        <p:spPr>
          <a:xfrm>
            <a:off x="1524000" y="9525"/>
            <a:ext cx="9113838" cy="501650"/>
          </a:xfrm>
          <a:noFill/>
        </p:spPr>
        <p:txBody>
          <a:bodyPr/>
          <a:lstStyle/>
          <a:p>
            <a:pPr algn="ctr" eaLnBrk="1" hangingPunct="1"/>
            <a:r>
              <a:rPr lang="en-US" altLang="en-US" sz="2700"/>
              <a:t>The Journey… Ci3T Training &amp; Implementation</a:t>
            </a:r>
          </a:p>
        </p:txBody>
      </p:sp>
      <p:graphicFrame>
        <p:nvGraphicFramePr>
          <p:cNvPr id="8" name="Content Placeholder 7"/>
          <p:cNvGraphicFramePr>
            <a:graphicFrameLocks noGrp="1"/>
          </p:cNvGraphicFramePr>
          <p:nvPr>
            <p:ph idx="4294967295"/>
          </p:nvPr>
        </p:nvGraphicFramePr>
        <p:xfrm>
          <a:off x="1524000" y="511175"/>
          <a:ext cx="9113838" cy="6347188"/>
        </p:xfrm>
        <a:graphic>
          <a:graphicData uri="http://schemas.openxmlformats.org/drawingml/2006/table">
            <a:tbl>
              <a:tblPr/>
              <a:tblGrid>
                <a:gridCol w="3284538">
                  <a:extLst>
                    <a:ext uri="{9D8B030D-6E8A-4147-A177-3AD203B41FA5}">
                      <a16:colId xmlns:a16="http://schemas.microsoft.com/office/drawing/2014/main" val="20000"/>
                    </a:ext>
                  </a:extLst>
                </a:gridCol>
                <a:gridCol w="849312">
                  <a:extLst>
                    <a:ext uri="{9D8B030D-6E8A-4147-A177-3AD203B41FA5}">
                      <a16:colId xmlns:a16="http://schemas.microsoft.com/office/drawing/2014/main" val="20001"/>
                    </a:ext>
                  </a:extLst>
                </a:gridCol>
                <a:gridCol w="865188">
                  <a:extLst>
                    <a:ext uri="{9D8B030D-6E8A-4147-A177-3AD203B41FA5}">
                      <a16:colId xmlns:a16="http://schemas.microsoft.com/office/drawing/2014/main" val="20002"/>
                    </a:ext>
                  </a:extLst>
                </a:gridCol>
                <a:gridCol w="863600">
                  <a:extLst>
                    <a:ext uri="{9D8B030D-6E8A-4147-A177-3AD203B41FA5}">
                      <a16:colId xmlns:a16="http://schemas.microsoft.com/office/drawing/2014/main" val="20003"/>
                    </a:ext>
                  </a:extLst>
                </a:gridCol>
                <a:gridCol w="865187">
                  <a:extLst>
                    <a:ext uri="{9D8B030D-6E8A-4147-A177-3AD203B41FA5}">
                      <a16:colId xmlns:a16="http://schemas.microsoft.com/office/drawing/2014/main" val="20004"/>
                    </a:ext>
                  </a:extLst>
                </a:gridCol>
                <a:gridCol w="863600">
                  <a:extLst>
                    <a:ext uri="{9D8B030D-6E8A-4147-A177-3AD203B41FA5}">
                      <a16:colId xmlns:a16="http://schemas.microsoft.com/office/drawing/2014/main" val="20005"/>
                    </a:ext>
                  </a:extLst>
                </a:gridCol>
                <a:gridCol w="865188">
                  <a:extLst>
                    <a:ext uri="{9D8B030D-6E8A-4147-A177-3AD203B41FA5}">
                      <a16:colId xmlns:a16="http://schemas.microsoft.com/office/drawing/2014/main" val="20006"/>
                    </a:ext>
                  </a:extLst>
                </a:gridCol>
                <a:gridCol w="657225">
                  <a:extLst>
                    <a:ext uri="{9D8B030D-6E8A-4147-A177-3AD203B41FA5}">
                      <a16:colId xmlns:a16="http://schemas.microsoft.com/office/drawing/2014/main" val="20007"/>
                    </a:ext>
                  </a:extLst>
                </a:gridCol>
              </a:tblGrid>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Calibri" charset="0"/>
                          <a:ea typeface="MS PGothic" charset="-128"/>
                        </a:rPr>
                        <a:t>Phase </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Calibri" charset="0"/>
                          <a:ea typeface="MS PGothic" charset="-128"/>
                        </a:rPr>
                        <a:t>Year</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2013-14</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14-15</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15-16</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16-17</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17-18</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18-19</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19-20</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Calibri" charset="0"/>
                          <a:ea typeface="MS PGothic" charset="-128"/>
                        </a:rPr>
                        <a:t>Elementary School</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Ci3T Training</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2D05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1</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2</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Sustain and Develop Practices</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6"/>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Calibri" charset="0"/>
                          <a:ea typeface="MS PGothic" charset="-128"/>
                        </a:rPr>
                        <a:t>Middle and High Schools</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Ci3T Training</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2D05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1</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2</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Sustain and Develop Practices</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11"/>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Calibri" charset="0"/>
                          <a:ea typeface="MS PGothic" charset="-128"/>
                        </a:rPr>
                        <a:t>College and Career Center</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Ci3T Training</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2D05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1</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2</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Sustain and Develop Practices</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16"/>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8626" y="272928"/>
            <a:ext cx="2246883" cy="3122592"/>
          </a:xfrm>
          <a:prstGeom prst="rect">
            <a:avLst/>
          </a:prstGeom>
          <a:ln w="9525">
            <a:solidFill>
              <a:schemeClr val="bg1">
                <a:lumMod val="50000"/>
              </a:schemeClr>
            </a:solid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E387C9D5-6DB6-4149-BCDA-CA81A0332B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87574" y="121114"/>
            <a:ext cx="2621827" cy="3418011"/>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47935" y="3214190"/>
            <a:ext cx="2621501" cy="3401584"/>
          </a:xfrm>
          <a:prstGeom prst="rect">
            <a:avLst/>
          </a:prstGeom>
          <a:ln w="9525">
            <a:solidFill>
              <a:schemeClr val="bg1">
                <a:lumMod val="50000"/>
              </a:schemeClr>
            </a:solid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88689" y="52319"/>
            <a:ext cx="2439849" cy="3180251"/>
          </a:xfrm>
          <a:prstGeom prst="rect">
            <a:avLst/>
          </a:prstGeom>
          <a:ln w="9525">
            <a:solidFill>
              <a:schemeClr val="bg1">
                <a:lumMod val="50000"/>
              </a:schemeClr>
            </a:solid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38689" y="2774212"/>
            <a:ext cx="3020916" cy="3981724"/>
          </a:xfrm>
          <a:prstGeom prst="rect">
            <a:avLst/>
          </a:prstGeom>
          <a:ln w="9525">
            <a:solidFill>
              <a:schemeClr val="bg1">
                <a:lumMod val="50000"/>
              </a:schemeClr>
            </a:solid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BBD779D0-9951-4732-A841-4AFA034ABE6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697903" y="3539125"/>
            <a:ext cx="2246883" cy="3068439"/>
          </a:xfrm>
          <a:prstGeom prst="rect">
            <a:avLst/>
          </a:prstGeom>
          <a:ln>
            <a:solidFill>
              <a:schemeClr val="tx1">
                <a:lumMod val="50000"/>
                <a:lumOff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pic>
      <p:pic>
        <p:nvPicPr>
          <p:cNvPr id="15" name="Picture 14">
            <a:extLst>
              <a:ext uri="{FF2B5EF4-FFF2-40B4-BE49-F238E27FC236}">
                <a16:creationId xmlns:a16="http://schemas.microsoft.com/office/drawing/2014/main" id="{06B9A76F-679B-47A9-8637-5A92C227BF5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98725" y="3294903"/>
            <a:ext cx="2708271" cy="3441985"/>
          </a:xfrm>
          <a:prstGeom prst="rect">
            <a:avLst/>
          </a:prstGeom>
          <a:solidFill>
            <a:schemeClr val="bg1"/>
          </a:solidFill>
          <a:ln w="3175">
            <a:solidFill>
              <a:schemeClr val="tx1">
                <a:lumMod val="50000"/>
                <a:lumOff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pic>
      <p:pic>
        <p:nvPicPr>
          <p:cNvPr id="16" name="Picture 15">
            <a:extLst>
              <a:ext uri="{FF2B5EF4-FFF2-40B4-BE49-F238E27FC236}">
                <a16:creationId xmlns:a16="http://schemas.microsoft.com/office/drawing/2014/main" id="{57A7A458-0AEA-4398-852B-1F329812B45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585445" y="48125"/>
            <a:ext cx="2364475" cy="3165992"/>
          </a:xfrm>
          <a:prstGeom prst="rect">
            <a:avLst/>
          </a:prstGeom>
          <a:ln>
            <a:solidFill>
              <a:schemeClr val="tx1">
                <a:lumMod val="50000"/>
                <a:lumOff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pic>
    </p:spTree>
    <p:extLst>
      <p:ext uri="{BB962C8B-B14F-4D97-AF65-F5344CB8AC3E}">
        <p14:creationId xmlns:p14="http://schemas.microsoft.com/office/powerpoint/2010/main" val="83504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ppt_x</p:attrName>
                                        </p:attrNameLst>
                                      </p:cBhvr>
                                      <p:tavLst>
                                        <p:tav tm="0">
                                          <p:val>
                                            <p:strVal val="#ppt_x-#ppt_w*1.125000"/>
                                          </p:val>
                                        </p:tav>
                                        <p:tav tm="100000">
                                          <p:val>
                                            <p:strVal val="#ppt_x"/>
                                          </p:val>
                                        </p:tav>
                                      </p:tavLst>
                                    </p:anim>
                                    <p:animEffect transition="in" filter="wipe(right)">
                                      <p:cBhvr>
                                        <p:cTn id="8" dur="500"/>
                                        <p:tgtEl>
                                          <p:spTgt spid="11"/>
                                        </p:tgtEl>
                                      </p:cBhvr>
                                    </p:animEffect>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par>
                          <p:cTn id="13" fill="hold">
                            <p:stCondLst>
                              <p:cond delay="1000"/>
                            </p:stCondLst>
                            <p:childTnLst>
                              <p:par>
                                <p:cTn id="14" presetID="12" presetClass="entr" presetSubtype="4"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000"/>
                                        <p:tgtEl>
                                          <p:spTgt spid="15"/>
                                        </p:tgtEl>
                                        <p:attrNameLst>
                                          <p:attrName>ppt_y</p:attrName>
                                        </p:attrNameLst>
                                      </p:cBhvr>
                                      <p:tavLst>
                                        <p:tav tm="0">
                                          <p:val>
                                            <p:strVal val="#ppt_y+#ppt_h*1.125000"/>
                                          </p:val>
                                        </p:tav>
                                        <p:tav tm="100000">
                                          <p:val>
                                            <p:strVal val="#ppt_y"/>
                                          </p:val>
                                        </p:tav>
                                      </p:tavLst>
                                    </p:anim>
                                    <p:animEffect transition="in" filter="wipe(up)">
                                      <p:cBhvr>
                                        <p:cTn id="17" dur="1000"/>
                                        <p:tgtEl>
                                          <p:spTgt spid="15"/>
                                        </p:tgtEl>
                                      </p:cBhvr>
                                    </p:animEffect>
                                  </p:childTnLst>
                                </p:cTn>
                              </p:par>
                            </p:childTnLst>
                          </p:cTn>
                        </p:par>
                        <p:par>
                          <p:cTn id="18" fill="hold">
                            <p:stCondLst>
                              <p:cond delay="2000"/>
                            </p:stCondLst>
                            <p:childTnLst>
                              <p:par>
                                <p:cTn id="19" presetID="14" presetClass="entr" presetSubtype="10"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Title 3"/>
          <p:cNvSpPr>
            <a:spLocks noGrp="1"/>
          </p:cNvSpPr>
          <p:nvPr>
            <p:ph type="title"/>
          </p:nvPr>
        </p:nvSpPr>
        <p:spPr bwMode="auto">
          <a:xfrm>
            <a:off x="1981200" y="160338"/>
            <a:ext cx="8382000" cy="735012"/>
          </a:xfrm>
          <a:solidFill>
            <a:srgbClr val="A6A6A6"/>
          </a:solidFill>
        </p:spPr>
        <p:txBody>
          <a:bodyPr wrap="square" numCol="1" anchorCtr="0" compatLnSpc="1">
            <a:prstTxWarp prst="textNoShape">
              <a:avLst/>
            </a:prstTxWarp>
          </a:bodyPr>
          <a:lstStyle/>
          <a:p>
            <a:pPr eaLnBrk="1" hangingPunct="1"/>
            <a:r>
              <a:rPr lang="en-US" altLang="en-US" sz="3200"/>
              <a:t>Ci3T Primary Plan: Roles and Responsibilities</a:t>
            </a:r>
          </a:p>
        </p:txBody>
      </p:sp>
      <p:pic>
        <p:nvPicPr>
          <p:cNvPr id="5" name="Picture 2"/>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2570164" y="948027"/>
            <a:ext cx="7204075" cy="5566785"/>
          </a:xfrm>
          <a:prstGeom prst="rect">
            <a:avLst/>
          </a:prstGeom>
          <a:noFill/>
          <a:ln w="9525">
            <a:solidFill>
              <a:schemeClr val="tx1"/>
            </a:solidFill>
            <a:miter lim="800000"/>
            <a:headEnd/>
            <a:tailEnd/>
          </a:ln>
          <a:effectLst>
            <a:outerShdw blurRad="292100" dist="139700" dir="2700000" algn="tl" rotWithShape="0">
              <a:srgbClr val="333333">
                <a:alpha val="64999"/>
              </a:srgbClr>
            </a:outerShdw>
          </a:effectLst>
          <a:extLst>
            <a:ext uri="{909E8E84-426E-40DD-AFC4-6F175D3DCCD1}">
              <a14:hiddenFill xmlns:a14="http://schemas.microsoft.com/office/drawing/2010/main">
                <a:solidFill>
                  <a:schemeClr val="accent1"/>
                </a:solidFill>
              </a14:hiddenFill>
            </a:ext>
          </a:extLst>
        </p:spPr>
      </p:pic>
      <p:sp>
        <p:nvSpPr>
          <p:cNvPr id="2" name="Rectangle 1"/>
          <p:cNvSpPr/>
          <p:nvPr/>
        </p:nvSpPr>
        <p:spPr>
          <a:xfrm>
            <a:off x="2286000" y="4829175"/>
            <a:ext cx="7772400" cy="933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prstClr val="white"/>
                </a:solidFill>
              </a:rPr>
              <a:t>all stakeholder groups</a:t>
            </a:r>
          </a:p>
        </p:txBody>
      </p:sp>
    </p:spTree>
    <p:extLst>
      <p:ext uri="{BB962C8B-B14F-4D97-AF65-F5344CB8AC3E}">
        <p14:creationId xmlns:p14="http://schemas.microsoft.com/office/powerpoint/2010/main" val="32580761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336E2B-88A9-4D76-95F3-BF7EB6AE18B9}"/>
              </a:ext>
            </a:extLst>
          </p:cNvPr>
          <p:cNvPicPr>
            <a:picLocks noChangeAspect="1"/>
          </p:cNvPicPr>
          <p:nvPr/>
        </p:nvPicPr>
        <p:blipFill>
          <a:blip r:embed="rId2"/>
          <a:stretch>
            <a:fillRect/>
          </a:stretch>
        </p:blipFill>
        <p:spPr>
          <a:xfrm>
            <a:off x="9337788" y="81052"/>
            <a:ext cx="2387431" cy="3108940"/>
          </a:xfrm>
          <a:prstGeom prst="rect">
            <a:avLst/>
          </a:prstGeom>
        </p:spPr>
      </p:pic>
      <p:pic>
        <p:nvPicPr>
          <p:cNvPr id="5" name="Picture 4">
            <a:extLst>
              <a:ext uri="{FF2B5EF4-FFF2-40B4-BE49-F238E27FC236}">
                <a16:creationId xmlns:a16="http://schemas.microsoft.com/office/drawing/2014/main" id="{4258D932-923F-41C8-8C86-887CBD0EB35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1600" y="579480"/>
            <a:ext cx="9050322" cy="6176920"/>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E45BD39D-61F4-41E0-A409-17C580C4BC6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291108" y="3318688"/>
            <a:ext cx="2480793" cy="3210539"/>
          </a:xfrm>
          <a:prstGeom prst="rect">
            <a:avLst/>
          </a:prstGeom>
        </p:spPr>
      </p:pic>
    </p:spTree>
    <p:extLst>
      <p:ext uri="{BB962C8B-B14F-4D97-AF65-F5344CB8AC3E}">
        <p14:creationId xmlns:p14="http://schemas.microsoft.com/office/powerpoint/2010/main" val="9526850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BFEB2B7D-4B94-42D6-8AC2-EE9A490FF4E4}"/>
              </a:ext>
            </a:extLst>
          </p:cNvPr>
          <p:cNvGraphicFramePr>
            <a:graphicFrameLocks noGrp="1"/>
          </p:cNvGraphicFramePr>
          <p:nvPr/>
        </p:nvGraphicFramePr>
        <p:xfrm>
          <a:off x="462349" y="589035"/>
          <a:ext cx="4925384" cy="2834640"/>
        </p:xfrm>
        <a:graphic>
          <a:graphicData uri="http://schemas.openxmlformats.org/drawingml/2006/table">
            <a:tbl>
              <a:tblPr firstRow="1" bandRow="1">
                <a:tableStyleId>{5C22544A-7EE6-4342-B048-85BDC9FD1C3A}</a:tableStyleId>
              </a:tblPr>
              <a:tblGrid>
                <a:gridCol w="4925384">
                  <a:extLst>
                    <a:ext uri="{9D8B030D-6E8A-4147-A177-3AD203B41FA5}">
                      <a16:colId xmlns:a16="http://schemas.microsoft.com/office/drawing/2014/main" val="3940547893"/>
                    </a:ext>
                  </a:extLst>
                </a:gridCol>
              </a:tblGrid>
              <a:tr h="2426391">
                <a:tc>
                  <a:txBody>
                    <a:bodyPr/>
                    <a:lstStyle/>
                    <a:p>
                      <a:pPr algn="ctr"/>
                      <a:r>
                        <a:rPr lang="en-US" sz="2000" b="0">
                          <a:solidFill>
                            <a:schemeClr val="tx1"/>
                          </a:solidFill>
                          <a:latin typeface="Arial" panose="020B0604020202020204" pitchFamily="34" charset="0"/>
                          <a:cs typeface="Arial" panose="020B0604020202020204" pitchFamily="34" charset="0"/>
                        </a:rPr>
                        <a:t>Area II: Academics</a:t>
                      </a:r>
                    </a:p>
                    <a:p>
                      <a:pPr algn="ctr"/>
                      <a:r>
                        <a:rPr lang="en-US" sz="20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1200">
                          <a:solidFill>
                            <a:schemeClr val="tx1"/>
                          </a:solidFill>
                          <a:effectLst/>
                          <a:latin typeface="Arial" panose="020B0604020202020204" pitchFamily="34" charset="0"/>
                          <a:ea typeface="+mn-ea"/>
                          <a:cs typeface="Arial" panose="020B0604020202020204" pitchFamily="34" charset="0"/>
                        </a:rPr>
                        <a:t>Faculty and Staff: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a:solidFill>
                            <a:schemeClr val="tx1"/>
                          </a:solidFill>
                          <a:effectLst/>
                          <a:latin typeface="Arial" panose="020B0604020202020204" pitchFamily="34" charset="0"/>
                          <a:ea typeface="+mn-ea"/>
                          <a:cs typeface="Arial" panose="020B0604020202020204" pitchFamily="34" charset="0"/>
                        </a:rPr>
                        <a:t>Teach core programs according to district and state standards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a:solidFill>
                            <a:schemeClr val="accent3">
                              <a:lumMod val="50000"/>
                            </a:schemeClr>
                          </a:solidFill>
                          <a:effectLst/>
                          <a:latin typeface="Arial" panose="020B0604020202020204" pitchFamily="34" charset="0"/>
                          <a:ea typeface="+mn-ea"/>
                          <a:cs typeface="Arial" panose="020B0604020202020204" pitchFamily="34" charset="0"/>
                        </a:rPr>
                        <a:t>Use proactive evidence-based strategies to support students’ active engagement</a:t>
                      </a:r>
                      <a:endParaRPr lang="en-US" sz="2000" b="0" i="1" kern="1200">
                        <a:solidFill>
                          <a:schemeClr val="accent3">
                            <a:lumMod val="50000"/>
                          </a:schemeClr>
                        </a:solidFill>
                        <a:effectLst/>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47253926"/>
                  </a:ext>
                </a:extLst>
              </a:tr>
            </a:tbl>
          </a:graphicData>
        </a:graphic>
      </p:graphicFrame>
      <p:graphicFrame>
        <p:nvGraphicFramePr>
          <p:cNvPr id="4" name="Table 2">
            <a:extLst>
              <a:ext uri="{FF2B5EF4-FFF2-40B4-BE49-F238E27FC236}">
                <a16:creationId xmlns:a16="http://schemas.microsoft.com/office/drawing/2014/main" id="{E6772C1A-4766-4C03-ADDF-F712A1E16501}"/>
              </a:ext>
            </a:extLst>
          </p:cNvPr>
          <p:cNvGraphicFramePr>
            <a:graphicFrameLocks noGrp="1"/>
          </p:cNvGraphicFramePr>
          <p:nvPr/>
        </p:nvGraphicFramePr>
        <p:xfrm>
          <a:off x="461763" y="3423675"/>
          <a:ext cx="4923037" cy="2834640"/>
        </p:xfrm>
        <a:graphic>
          <a:graphicData uri="http://schemas.openxmlformats.org/drawingml/2006/table">
            <a:tbl>
              <a:tblPr firstRow="1" bandRow="1">
                <a:tableStyleId>{5C22544A-7EE6-4342-B048-85BDC9FD1C3A}</a:tableStyleId>
              </a:tblPr>
              <a:tblGrid>
                <a:gridCol w="4923037">
                  <a:extLst>
                    <a:ext uri="{9D8B030D-6E8A-4147-A177-3AD203B41FA5}">
                      <a16:colId xmlns:a16="http://schemas.microsoft.com/office/drawing/2014/main" val="3940547893"/>
                    </a:ext>
                  </a:extLst>
                </a:gridCol>
              </a:tblGrid>
              <a:tr h="2419775">
                <a:tc>
                  <a:txBody>
                    <a:bodyPr/>
                    <a:lstStyle/>
                    <a:p>
                      <a:pPr algn="ctr"/>
                      <a:r>
                        <a:rPr lang="en-US" sz="2000" b="0">
                          <a:solidFill>
                            <a:schemeClr val="tx1"/>
                          </a:solidFill>
                          <a:latin typeface="Arial" panose="020B0604020202020204" pitchFamily="34" charset="0"/>
                          <a:cs typeface="Arial" panose="020B0604020202020204" pitchFamily="34" charset="0"/>
                        </a:rPr>
                        <a:t>Remote Learning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a:solidFill>
                            <a:schemeClr val="accent3">
                              <a:lumMod val="50000"/>
                            </a:schemeClr>
                          </a:solidFill>
                          <a:effectLst/>
                          <a:latin typeface="Arial" panose="020B0604020202020204" pitchFamily="34" charset="0"/>
                          <a:ea typeface="+mn-ea"/>
                          <a:cs typeface="Arial" panose="020B0604020202020204" pitchFamily="34" charset="0"/>
                        </a:rPr>
                        <a:t>Use proactive evidence-based strategies to support students’ active engagement.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a:solidFill>
                            <a:schemeClr val="tx1"/>
                          </a:solidFill>
                          <a:effectLst/>
                          <a:latin typeface="Arial" panose="020B0604020202020204" pitchFamily="34" charset="0"/>
                          <a:ea typeface="+mn-ea"/>
                          <a:cs typeface="Arial" panose="020B0604020202020204" pitchFamily="34" charset="0"/>
                        </a:rPr>
                        <a:t>Maintain online classroom platforms with learning activities connected to the weekly learning outcomes.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a:solidFill>
                            <a:schemeClr val="tx1"/>
                          </a:solidFill>
                          <a:effectLst/>
                          <a:latin typeface="Arial" panose="020B0604020202020204" pitchFamily="34" charset="0"/>
                          <a:ea typeface="+mn-ea"/>
                          <a:cs typeface="Arial" panose="020B0604020202020204" pitchFamily="34" charset="0"/>
                        </a:rPr>
                        <a:t>Communicate at least weekly with families and students.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47253926"/>
                  </a:ext>
                </a:extLst>
              </a:tr>
            </a:tbl>
          </a:graphicData>
        </a:graphic>
      </p:graphicFrame>
      <p:grpSp>
        <p:nvGrpSpPr>
          <p:cNvPr id="7" name="Group 6" hidden="1">
            <a:extLst>
              <a:ext uri="{FF2B5EF4-FFF2-40B4-BE49-F238E27FC236}">
                <a16:creationId xmlns:a16="http://schemas.microsoft.com/office/drawing/2014/main" id="{6C00392C-36C1-4C83-9F66-EABBE4CDD48F}"/>
              </a:ext>
            </a:extLst>
          </p:cNvPr>
          <p:cNvGrpSpPr/>
          <p:nvPr/>
        </p:nvGrpSpPr>
        <p:grpSpPr>
          <a:xfrm>
            <a:off x="7781026" y="170454"/>
            <a:ext cx="4129177" cy="3906965"/>
            <a:chOff x="5740400" y="636604"/>
            <a:chExt cx="5592497" cy="5400376"/>
          </a:xfrm>
        </p:grpSpPr>
        <p:pic>
          <p:nvPicPr>
            <p:cNvPr id="33" name="Content Placeholder 5" title="Book cover: Supporting behavior for school success">
              <a:extLst>
                <a:ext uri="{FF2B5EF4-FFF2-40B4-BE49-F238E27FC236}">
                  <a16:creationId xmlns:a16="http://schemas.microsoft.com/office/drawing/2014/main" id="{7FA03278-6052-472D-965F-88699BFB323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497" r="-2172"/>
            <a:stretch/>
          </p:blipFill>
          <p:spPr>
            <a:xfrm>
              <a:off x="9260721" y="636604"/>
              <a:ext cx="2072176" cy="2793077"/>
            </a:xfrm>
            <a:prstGeom prst="rect">
              <a:avLst/>
            </a:prstGeom>
            <a:ln>
              <a:noFill/>
            </a:ln>
            <a:effectLst>
              <a:outerShdw blurRad="292100" dist="139700" dir="2700000" algn="tl" rotWithShape="0">
                <a:srgbClr val="333333">
                  <a:alpha val="65000"/>
                </a:srgbClr>
              </a:outerShdw>
            </a:effectLst>
          </p:spPr>
        </p:pic>
        <p:grpSp>
          <p:nvGrpSpPr>
            <p:cNvPr id="6" name="Group 5">
              <a:extLst>
                <a:ext uri="{FF2B5EF4-FFF2-40B4-BE49-F238E27FC236}">
                  <a16:creationId xmlns:a16="http://schemas.microsoft.com/office/drawing/2014/main" id="{9B5511F8-3999-4A8A-845F-8CC2839F22D8}"/>
                </a:ext>
              </a:extLst>
            </p:cNvPr>
            <p:cNvGrpSpPr/>
            <p:nvPr/>
          </p:nvGrpSpPr>
          <p:grpSpPr>
            <a:xfrm>
              <a:off x="5740400" y="810369"/>
              <a:ext cx="2972541" cy="5226611"/>
              <a:chOff x="5253684" y="810369"/>
              <a:chExt cx="3459257" cy="5226611"/>
            </a:xfrm>
          </p:grpSpPr>
          <p:sp>
            <p:nvSpPr>
              <p:cNvPr id="30" name="Freeform 20">
                <a:extLst>
                  <a:ext uri="{FF2B5EF4-FFF2-40B4-BE49-F238E27FC236}">
                    <a16:creationId xmlns:a16="http://schemas.microsoft.com/office/drawing/2014/main" id="{B4FD2A26-F3EE-4787-B4EE-72BC7CA7DF1E}"/>
                  </a:ext>
                </a:extLst>
              </p:cNvPr>
              <p:cNvSpPr/>
              <p:nvPr/>
            </p:nvSpPr>
            <p:spPr>
              <a:xfrm>
                <a:off x="5253684" y="3829836"/>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High </a:t>
                </a:r>
                <a:r>
                  <a:rPr kumimoji="0" lang="en-US" sz="18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a:t>
                </a: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Requests</a:t>
                </a:r>
              </a:p>
            </p:txBody>
          </p:sp>
          <p:sp>
            <p:nvSpPr>
              <p:cNvPr id="31" name="Freeform 21">
                <a:extLst>
                  <a:ext uri="{FF2B5EF4-FFF2-40B4-BE49-F238E27FC236}">
                    <a16:creationId xmlns:a16="http://schemas.microsoft.com/office/drawing/2014/main" id="{C35AC622-C34A-424C-9462-C301E3AAB311}"/>
                  </a:ext>
                </a:extLst>
              </p:cNvPr>
              <p:cNvSpPr/>
              <p:nvPr/>
            </p:nvSpPr>
            <p:spPr>
              <a:xfrm>
                <a:off x="5253684" y="4587482"/>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Precorrection</a:t>
                </a:r>
              </a:p>
            </p:txBody>
          </p:sp>
          <p:sp>
            <p:nvSpPr>
              <p:cNvPr id="32" name="Freeform 22">
                <a:extLst>
                  <a:ext uri="{FF2B5EF4-FFF2-40B4-BE49-F238E27FC236}">
                    <a16:creationId xmlns:a16="http://schemas.microsoft.com/office/drawing/2014/main" id="{DA840144-3663-480C-B871-8B7964669D40}"/>
                  </a:ext>
                </a:extLst>
              </p:cNvPr>
              <p:cNvSpPr/>
              <p:nvPr/>
            </p:nvSpPr>
            <p:spPr>
              <a:xfrm>
                <a:off x="5253684" y="5345129"/>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a:reflection blurRad="6350" stA="50000" endA="300" endPos="38500" dist="50800" dir="5400000" sy="-100000" algn="bl" rotWithShape="0"/>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Incorporating Choice</a:t>
                </a:r>
              </a:p>
            </p:txBody>
          </p:sp>
          <p:sp>
            <p:nvSpPr>
              <p:cNvPr id="34" name="Freeform 12">
                <a:extLst>
                  <a:ext uri="{FF2B5EF4-FFF2-40B4-BE49-F238E27FC236}">
                    <a16:creationId xmlns:a16="http://schemas.microsoft.com/office/drawing/2014/main" id="{A7FBC678-6425-4C17-9D5A-A4FE5B8A4411}"/>
                  </a:ext>
                </a:extLst>
              </p:cNvPr>
              <p:cNvSpPr/>
              <p:nvPr/>
            </p:nvSpPr>
            <p:spPr>
              <a:xfrm>
                <a:off x="5253684" y="810369"/>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Opportunities to Respond</a:t>
                </a:r>
              </a:p>
            </p:txBody>
          </p:sp>
          <p:sp>
            <p:nvSpPr>
              <p:cNvPr id="35" name="Freeform 13">
                <a:extLst>
                  <a:ext uri="{FF2B5EF4-FFF2-40B4-BE49-F238E27FC236}">
                    <a16:creationId xmlns:a16="http://schemas.microsoft.com/office/drawing/2014/main" id="{810D7BB5-2B0A-448C-92C5-67E9FEAD3AD1}"/>
                  </a:ext>
                </a:extLst>
              </p:cNvPr>
              <p:cNvSpPr/>
              <p:nvPr/>
            </p:nvSpPr>
            <p:spPr>
              <a:xfrm>
                <a:off x="5253684" y="1568463"/>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Behavior-Specific Praise</a:t>
                </a:r>
              </a:p>
            </p:txBody>
          </p:sp>
          <p:sp>
            <p:nvSpPr>
              <p:cNvPr id="36" name="Freeform 14">
                <a:extLst>
                  <a:ext uri="{FF2B5EF4-FFF2-40B4-BE49-F238E27FC236}">
                    <a16:creationId xmlns:a16="http://schemas.microsoft.com/office/drawing/2014/main" id="{3CAA8DE4-9569-43F6-A20D-9405ACBDA3B1}"/>
                  </a:ext>
                </a:extLst>
              </p:cNvPr>
              <p:cNvSpPr/>
              <p:nvPr/>
            </p:nvSpPr>
            <p:spPr>
              <a:xfrm>
                <a:off x="5253684" y="2318250"/>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Active Supervision</a:t>
                </a:r>
              </a:p>
            </p:txBody>
          </p:sp>
          <p:sp>
            <p:nvSpPr>
              <p:cNvPr id="37" name="Freeform 15">
                <a:extLst>
                  <a:ext uri="{FF2B5EF4-FFF2-40B4-BE49-F238E27FC236}">
                    <a16:creationId xmlns:a16="http://schemas.microsoft.com/office/drawing/2014/main" id="{C1EECB26-7ADD-4048-A249-FB579903C97C}"/>
                  </a:ext>
                </a:extLst>
              </p:cNvPr>
              <p:cNvSpPr/>
              <p:nvPr/>
            </p:nvSpPr>
            <p:spPr>
              <a:xfrm>
                <a:off x="5253684" y="3083755"/>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Instructional Feedback</a:t>
                </a:r>
              </a:p>
            </p:txBody>
          </p:sp>
        </p:grpSp>
      </p:grpSp>
      <p:pic>
        <p:nvPicPr>
          <p:cNvPr id="3" name="Picture 2"/>
          <p:cNvPicPr>
            <a:picLocks noChangeAspect="1"/>
          </p:cNvPicPr>
          <p:nvPr/>
        </p:nvPicPr>
        <p:blipFill>
          <a:blip r:embed="rId3"/>
          <a:stretch>
            <a:fillRect/>
          </a:stretch>
        </p:blipFill>
        <p:spPr>
          <a:xfrm>
            <a:off x="5509136" y="221759"/>
            <a:ext cx="5331394" cy="2716248"/>
          </a:xfrm>
          <a:prstGeom prst="rect">
            <a:avLst/>
          </a:prstGeom>
        </p:spPr>
      </p:pic>
      <p:pic>
        <p:nvPicPr>
          <p:cNvPr id="5" name="Content Placeholder 5">
            <a:extLst>
              <a:ext uri="{FF2B5EF4-FFF2-40B4-BE49-F238E27FC236}">
                <a16:creationId xmlns:a16="http://schemas.microsoft.com/office/drawing/2014/main" id="{BE5981C9-308F-4271-A593-075778477AAA}"/>
              </a:ext>
            </a:extLst>
          </p:cNvPr>
          <p:cNvPicPr>
            <a:picLocks noChangeAspect="1"/>
          </p:cNvPicPr>
          <p:nvPr/>
        </p:nvPicPr>
        <p:blipFill rotWithShape="1">
          <a:blip r:embed="rId2"/>
          <a:srcRect l="-3497" r="-2172"/>
          <a:stretch/>
        </p:blipFill>
        <p:spPr>
          <a:xfrm>
            <a:off x="6188013" y="3137309"/>
            <a:ext cx="2286000" cy="3081290"/>
          </a:xfrm>
          <a:prstGeom prst="rect">
            <a:avLst/>
          </a:prstGeom>
          <a:ln>
            <a:noFill/>
          </a:ln>
          <a:effectLst>
            <a:outerShdw blurRad="76200" dir="18900000" sy="23000" kx="-1200000" algn="bl" rotWithShape="0">
              <a:prstClr val="black">
                <a:alpha val="20000"/>
              </a:prstClr>
            </a:outerShdw>
            <a:reflection blurRad="6350" stA="50000" endA="300" endPos="55000" dir="5400000" sy="-100000" algn="bl" rotWithShape="0"/>
          </a:effectLst>
        </p:spPr>
      </p:pic>
      <p:sp>
        <p:nvSpPr>
          <p:cNvPr id="8" name="Freeform 15">
            <a:extLst>
              <a:ext uri="{FF2B5EF4-FFF2-40B4-BE49-F238E27FC236}">
                <a16:creationId xmlns:a16="http://schemas.microsoft.com/office/drawing/2014/main" id="{035CE525-91F3-4500-BC80-F138449DFF85}"/>
              </a:ext>
            </a:extLst>
          </p:cNvPr>
          <p:cNvSpPr/>
          <p:nvPr/>
        </p:nvSpPr>
        <p:spPr>
          <a:xfrm>
            <a:off x="9166999" y="1745495"/>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1854" tIns="67564" rIns="101854" bIns="67564"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Opportunities to Respond</a:t>
            </a:r>
          </a:p>
        </p:txBody>
      </p:sp>
      <p:sp>
        <p:nvSpPr>
          <p:cNvPr id="9" name="Freeform 16">
            <a:extLst>
              <a:ext uri="{FF2B5EF4-FFF2-40B4-BE49-F238E27FC236}">
                <a16:creationId xmlns:a16="http://schemas.microsoft.com/office/drawing/2014/main" id="{E6E92730-7D16-446D-8023-A27E3F302A28}"/>
              </a:ext>
            </a:extLst>
          </p:cNvPr>
          <p:cNvSpPr/>
          <p:nvPr/>
        </p:nvSpPr>
        <p:spPr>
          <a:xfrm>
            <a:off x="9166999" y="2441402"/>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1854" tIns="67564" rIns="101854" bIns="67564"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Behavior-Specific Praise</a:t>
            </a:r>
          </a:p>
        </p:txBody>
      </p:sp>
      <p:sp>
        <p:nvSpPr>
          <p:cNvPr id="10" name="Freeform 17">
            <a:extLst>
              <a:ext uri="{FF2B5EF4-FFF2-40B4-BE49-F238E27FC236}">
                <a16:creationId xmlns:a16="http://schemas.microsoft.com/office/drawing/2014/main" id="{FEFA444C-EDC8-4572-BC76-96BF7978451B}"/>
              </a:ext>
            </a:extLst>
          </p:cNvPr>
          <p:cNvSpPr/>
          <p:nvPr/>
        </p:nvSpPr>
        <p:spPr>
          <a:xfrm>
            <a:off x="9166999" y="3137309"/>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Active Supervision</a:t>
            </a:r>
          </a:p>
        </p:txBody>
      </p:sp>
      <p:sp>
        <p:nvSpPr>
          <p:cNvPr id="11" name="Freeform 18">
            <a:extLst>
              <a:ext uri="{FF2B5EF4-FFF2-40B4-BE49-F238E27FC236}">
                <a16:creationId xmlns:a16="http://schemas.microsoft.com/office/drawing/2014/main" id="{C990E88A-4C12-4225-AB6C-91D75434E88E}"/>
              </a:ext>
            </a:extLst>
          </p:cNvPr>
          <p:cNvSpPr/>
          <p:nvPr/>
        </p:nvSpPr>
        <p:spPr>
          <a:xfrm>
            <a:off x="9166999" y="3833216"/>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Instructional Feedback</a:t>
            </a:r>
          </a:p>
        </p:txBody>
      </p:sp>
      <p:sp>
        <p:nvSpPr>
          <p:cNvPr id="12" name="Freeform 19">
            <a:extLst>
              <a:ext uri="{FF2B5EF4-FFF2-40B4-BE49-F238E27FC236}">
                <a16:creationId xmlns:a16="http://schemas.microsoft.com/office/drawing/2014/main" id="{47CAB915-5EA4-4146-9234-42F8CF3EE5F6}"/>
              </a:ext>
            </a:extLst>
          </p:cNvPr>
          <p:cNvSpPr/>
          <p:nvPr/>
        </p:nvSpPr>
        <p:spPr>
          <a:xfrm>
            <a:off x="9166999" y="4529123"/>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High-</a:t>
            </a:r>
            <a:r>
              <a:rPr kumimoji="0" lang="en-US" sz="20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a:t>
            </a: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Requests</a:t>
            </a:r>
          </a:p>
        </p:txBody>
      </p:sp>
      <p:sp>
        <p:nvSpPr>
          <p:cNvPr id="13" name="Freeform 20">
            <a:extLst>
              <a:ext uri="{FF2B5EF4-FFF2-40B4-BE49-F238E27FC236}">
                <a16:creationId xmlns:a16="http://schemas.microsoft.com/office/drawing/2014/main" id="{8B24E07A-64DB-4C1A-885C-86141C2AE9A7}"/>
              </a:ext>
            </a:extLst>
          </p:cNvPr>
          <p:cNvSpPr/>
          <p:nvPr/>
        </p:nvSpPr>
        <p:spPr>
          <a:xfrm>
            <a:off x="9166999" y="5225030"/>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Precorrection</a:t>
            </a:r>
            <a:endPar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Freeform 21">
            <a:extLst>
              <a:ext uri="{FF2B5EF4-FFF2-40B4-BE49-F238E27FC236}">
                <a16:creationId xmlns:a16="http://schemas.microsoft.com/office/drawing/2014/main" id="{A15B2808-A820-43D9-A991-E772513790F4}"/>
              </a:ext>
            </a:extLst>
          </p:cNvPr>
          <p:cNvSpPr/>
          <p:nvPr/>
        </p:nvSpPr>
        <p:spPr>
          <a:xfrm>
            <a:off x="9166999" y="5920937"/>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a:effectLst>
            <a:reflection blurRad="6350" stA="50000" endA="300" endPos="55000" dir="5400000" sy="-100000" algn="bl" rotWithShape="0"/>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Incorporating Choice</a:t>
            </a:r>
          </a:p>
        </p:txBody>
      </p:sp>
    </p:spTree>
    <p:extLst>
      <p:ext uri="{BB962C8B-B14F-4D97-AF65-F5344CB8AC3E}">
        <p14:creationId xmlns:p14="http://schemas.microsoft.com/office/powerpoint/2010/main" val="2257360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BFEB2B7D-4B94-42D6-8AC2-EE9A490FF4E4}"/>
              </a:ext>
            </a:extLst>
          </p:cNvPr>
          <p:cNvGraphicFramePr>
            <a:graphicFrameLocks noGrp="1"/>
          </p:cNvGraphicFramePr>
          <p:nvPr/>
        </p:nvGraphicFramePr>
        <p:xfrm>
          <a:off x="2948559" y="129892"/>
          <a:ext cx="4925384" cy="3749040"/>
        </p:xfrm>
        <a:graphic>
          <a:graphicData uri="http://schemas.openxmlformats.org/drawingml/2006/table">
            <a:tbl>
              <a:tblPr firstRow="1" bandRow="1">
                <a:tableStyleId>{5C22544A-7EE6-4342-B048-85BDC9FD1C3A}</a:tableStyleId>
              </a:tblPr>
              <a:tblGrid>
                <a:gridCol w="4925384">
                  <a:extLst>
                    <a:ext uri="{9D8B030D-6E8A-4147-A177-3AD203B41FA5}">
                      <a16:colId xmlns:a16="http://schemas.microsoft.com/office/drawing/2014/main" val="3940547893"/>
                    </a:ext>
                  </a:extLst>
                </a:gridCol>
              </a:tblGrid>
              <a:tr h="2426391">
                <a:tc>
                  <a:txBody>
                    <a:bodyPr/>
                    <a:lstStyle/>
                    <a:p>
                      <a:pPr algn="ctr"/>
                      <a:r>
                        <a:rPr lang="en-US" sz="2000" b="0" dirty="0">
                          <a:solidFill>
                            <a:schemeClr val="tx1"/>
                          </a:solidFill>
                          <a:latin typeface="Arial" panose="020B0604020202020204" pitchFamily="34" charset="0"/>
                          <a:cs typeface="Arial" panose="020B0604020202020204" pitchFamily="34" charset="0"/>
                        </a:rPr>
                        <a:t>Area II: Behavior</a:t>
                      </a:r>
                    </a:p>
                    <a:p>
                      <a:pPr algn="ctr"/>
                      <a:r>
                        <a:rPr lang="en-US" sz="2000" b="0" dirty="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kern="1200" dirty="0">
                          <a:solidFill>
                            <a:schemeClr val="tx1"/>
                          </a:solidFill>
                          <a:effectLst/>
                          <a:latin typeface="Arial" panose="020B0604020202020204" pitchFamily="34" charset="0"/>
                          <a:ea typeface="+mn-ea"/>
                          <a:cs typeface="Arial" panose="020B0604020202020204" pitchFamily="34" charset="0"/>
                        </a:rPr>
                        <a:t>Implement Positive Behavioral Interventions and Supports (PBIS) with integrity.</a:t>
                      </a:r>
                    </a:p>
                    <a:p>
                      <a:pPr marL="285750" lvl="0" indent="-285750">
                        <a:buFont typeface="Arial" panose="020B0604020202020204" pitchFamily="34" charset="0"/>
                        <a:buChar char="•"/>
                      </a:pPr>
                      <a:r>
                        <a:rPr lang="en-US" sz="2000" b="0" kern="1200" dirty="0">
                          <a:solidFill>
                            <a:srgbClr val="C00000"/>
                          </a:solidFill>
                          <a:effectLst/>
                          <a:latin typeface="Arial" panose="020B0604020202020204" pitchFamily="34" charset="0"/>
                          <a:ea typeface="+mn-ea"/>
                          <a:cs typeface="Arial" panose="020B0604020202020204" pitchFamily="34" charset="0"/>
                        </a:rPr>
                        <a:t>Teach all setting Expectations within the first week of school and reteach Expectations (monthly).</a:t>
                      </a:r>
                    </a:p>
                    <a:p>
                      <a:pPr marL="285750" lvl="0" indent="-285750">
                        <a:buFont typeface="Arial" panose="020B0604020202020204" pitchFamily="34" charset="0"/>
                        <a:buChar char="•"/>
                      </a:pPr>
                      <a:r>
                        <a:rPr lang="en-US" sz="2000" b="0" kern="1200" dirty="0">
                          <a:solidFill>
                            <a:schemeClr val="tx1"/>
                          </a:solidFill>
                          <a:effectLst/>
                          <a:latin typeface="Arial" panose="020B0604020202020204" pitchFamily="34" charset="0"/>
                          <a:ea typeface="+mn-ea"/>
                          <a:cs typeface="Arial" panose="020B0604020202020204" pitchFamily="34" charset="0"/>
                        </a:rPr>
                        <a:t>Display and model school-wide expectations in classrooms and other key settings.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47253926"/>
                  </a:ext>
                </a:extLst>
              </a:tr>
            </a:tbl>
          </a:graphicData>
        </a:graphic>
      </p:graphicFrame>
      <p:graphicFrame>
        <p:nvGraphicFramePr>
          <p:cNvPr id="4" name="Table 2">
            <a:extLst>
              <a:ext uri="{FF2B5EF4-FFF2-40B4-BE49-F238E27FC236}">
                <a16:creationId xmlns:a16="http://schemas.microsoft.com/office/drawing/2014/main" id="{E6772C1A-4766-4C03-ADDF-F712A1E16501}"/>
              </a:ext>
            </a:extLst>
          </p:cNvPr>
          <p:cNvGraphicFramePr>
            <a:graphicFrameLocks noGrp="1"/>
          </p:cNvGraphicFramePr>
          <p:nvPr/>
        </p:nvGraphicFramePr>
        <p:xfrm>
          <a:off x="2950906" y="3878932"/>
          <a:ext cx="4923037" cy="2613305"/>
        </p:xfrm>
        <a:graphic>
          <a:graphicData uri="http://schemas.openxmlformats.org/drawingml/2006/table">
            <a:tbl>
              <a:tblPr firstRow="1" bandRow="1">
                <a:tableStyleId>{5C22544A-7EE6-4342-B048-85BDC9FD1C3A}</a:tableStyleId>
              </a:tblPr>
              <a:tblGrid>
                <a:gridCol w="4923037">
                  <a:extLst>
                    <a:ext uri="{9D8B030D-6E8A-4147-A177-3AD203B41FA5}">
                      <a16:colId xmlns:a16="http://schemas.microsoft.com/office/drawing/2014/main" val="3940547893"/>
                    </a:ext>
                  </a:extLst>
                </a:gridCol>
              </a:tblGrid>
              <a:tr h="2613305">
                <a:tc>
                  <a:txBody>
                    <a:bodyPr/>
                    <a:lstStyle/>
                    <a:p>
                      <a:pPr algn="ctr"/>
                      <a:r>
                        <a:rPr lang="en-US" sz="2000" b="0" dirty="0">
                          <a:solidFill>
                            <a:schemeClr val="tx1"/>
                          </a:solidFill>
                          <a:latin typeface="Arial" panose="020B0604020202020204" pitchFamily="34" charset="0"/>
                          <a:cs typeface="Arial" panose="020B0604020202020204" pitchFamily="34" charset="0"/>
                        </a:rPr>
                        <a:t>Remote Learning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rgbClr val="C00000"/>
                          </a:solidFill>
                          <a:effectLst/>
                          <a:latin typeface="Arial" panose="020B0604020202020204" pitchFamily="34" charset="0"/>
                          <a:ea typeface="+mn-ea"/>
                          <a:cs typeface="Arial" panose="020B0604020202020204" pitchFamily="34" charset="0"/>
                        </a:rPr>
                        <a:t>Teach Expectations for remote learning.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chemeClr val="tx1"/>
                          </a:solidFill>
                          <a:effectLst/>
                          <a:latin typeface="Arial" panose="020B0604020202020204" pitchFamily="34" charset="0"/>
                          <a:ea typeface="+mn-ea"/>
                          <a:cs typeface="Arial" panose="020B0604020202020204" pitchFamily="34" charset="0"/>
                        </a:rPr>
                        <a:t>Set clear Expectations for your students’ learning times allowing for flexibility for unique family needs.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47253926"/>
                  </a:ext>
                </a:extLst>
              </a:tr>
            </a:tbl>
          </a:graphicData>
        </a:graphic>
      </p:graphicFrame>
      <p:pic>
        <p:nvPicPr>
          <p:cNvPr id="3" name="Picture 2">
            <a:extLst>
              <a:ext uri="{FF2B5EF4-FFF2-40B4-BE49-F238E27FC236}">
                <a16:creationId xmlns:a16="http://schemas.microsoft.com/office/drawing/2014/main" id="{A3BBE088-40FC-47E4-8B35-6D6665E241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1485"/>
            <a:ext cx="2934598" cy="2200948"/>
          </a:xfrm>
          <a:prstGeom prst="rect">
            <a:avLst/>
          </a:prstGeom>
        </p:spPr>
      </p:pic>
      <p:pic>
        <p:nvPicPr>
          <p:cNvPr id="5" name="Picture 4" descr="A screen shot of a person&#10;&#10;Description automatically generated">
            <a:extLst>
              <a:ext uri="{FF2B5EF4-FFF2-40B4-BE49-F238E27FC236}">
                <a16:creationId xmlns:a16="http://schemas.microsoft.com/office/drawing/2014/main" id="{24E71610-A3A3-4B4C-84F9-3194ED5CD4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3571" y="3878932"/>
            <a:ext cx="4073361" cy="2766491"/>
          </a:xfrm>
          <a:prstGeom prst="rect">
            <a:avLst/>
          </a:prstGeom>
        </p:spPr>
      </p:pic>
    </p:spTree>
    <p:extLst>
      <p:ext uri="{BB962C8B-B14F-4D97-AF65-F5344CB8AC3E}">
        <p14:creationId xmlns:p14="http://schemas.microsoft.com/office/powerpoint/2010/main" val="14064752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BFEB2B7D-4B94-42D6-8AC2-EE9A490FF4E4}"/>
              </a:ext>
            </a:extLst>
          </p:cNvPr>
          <p:cNvGraphicFramePr>
            <a:graphicFrameLocks noGrp="1"/>
          </p:cNvGraphicFramePr>
          <p:nvPr/>
        </p:nvGraphicFramePr>
        <p:xfrm>
          <a:off x="7117091" y="422257"/>
          <a:ext cx="4925384" cy="2834640"/>
        </p:xfrm>
        <a:graphic>
          <a:graphicData uri="http://schemas.openxmlformats.org/drawingml/2006/table">
            <a:tbl>
              <a:tblPr firstRow="1" bandRow="1">
                <a:tableStyleId>{5C22544A-7EE6-4342-B048-85BDC9FD1C3A}</a:tableStyleId>
              </a:tblPr>
              <a:tblGrid>
                <a:gridCol w="4925384">
                  <a:extLst>
                    <a:ext uri="{9D8B030D-6E8A-4147-A177-3AD203B41FA5}">
                      <a16:colId xmlns:a16="http://schemas.microsoft.com/office/drawing/2014/main" val="3940547893"/>
                    </a:ext>
                  </a:extLst>
                </a:gridCol>
              </a:tblGrid>
              <a:tr h="2426391">
                <a:tc>
                  <a:txBody>
                    <a:bodyPr/>
                    <a:lstStyle/>
                    <a:p>
                      <a:pPr algn="ctr"/>
                      <a:r>
                        <a:rPr lang="en-US" sz="2000" b="0" dirty="0">
                          <a:solidFill>
                            <a:schemeClr val="tx1"/>
                          </a:solidFill>
                          <a:latin typeface="Arial" panose="020B0604020202020204" pitchFamily="34" charset="0"/>
                          <a:cs typeface="Arial" panose="020B0604020202020204" pitchFamily="34" charset="0"/>
                        </a:rPr>
                        <a:t>Area II: Social</a:t>
                      </a:r>
                    </a:p>
                    <a:p>
                      <a:pPr algn="ctr"/>
                      <a:r>
                        <a:rPr lang="en-US" sz="2000" b="0" dirty="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kern="1200" dirty="0">
                          <a:solidFill>
                            <a:schemeClr val="tx1"/>
                          </a:solidFill>
                          <a:effectLst/>
                          <a:latin typeface="Arial" panose="020B0604020202020204" pitchFamily="34" charset="0"/>
                          <a:ea typeface="+mn-ea"/>
                          <a:cs typeface="Arial" panose="020B0604020202020204" pitchFamily="34" charset="0"/>
                        </a:rPr>
                        <a:t>Teach schoolwide social skills/ character education curricula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rgbClr val="C00000"/>
                          </a:solidFill>
                          <a:effectLst/>
                          <a:latin typeface="Arial" panose="020B0604020202020204" pitchFamily="34" charset="0"/>
                          <a:ea typeface="+mn-ea"/>
                          <a:cs typeface="Arial" panose="020B0604020202020204" pitchFamily="34" charset="0"/>
                        </a:rPr>
                        <a:t>Teach daily Second Step</a:t>
                      </a:r>
                      <a:r>
                        <a:rPr lang="en-US" sz="2000" b="0" kern="1200" baseline="30000" dirty="0">
                          <a:solidFill>
                            <a:srgbClr val="C00000"/>
                          </a:solidFill>
                          <a:effectLst/>
                          <a:latin typeface="Arial" panose="020B0604020202020204" pitchFamily="34" charset="0"/>
                          <a:ea typeface="+mn-ea"/>
                          <a:cs typeface="Arial" panose="020B0604020202020204" pitchFamily="34" charset="0"/>
                        </a:rPr>
                        <a:t>®</a:t>
                      </a:r>
                      <a:r>
                        <a:rPr lang="en-US" sz="2000" b="0" kern="1200" dirty="0">
                          <a:solidFill>
                            <a:srgbClr val="C00000"/>
                          </a:solidFill>
                          <a:effectLst/>
                          <a:latin typeface="Arial" panose="020B0604020202020204" pitchFamily="34" charset="0"/>
                          <a:ea typeface="+mn-ea"/>
                          <a:cs typeface="Arial" panose="020B0604020202020204" pitchFamily="34" charset="0"/>
                        </a:rPr>
                        <a:t> lessons (link to grade level instructional schedules)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chemeClr val="tx1"/>
                          </a:solidFill>
                          <a:effectLst/>
                          <a:latin typeface="Arial" panose="020B0604020202020204" pitchFamily="34" charset="0"/>
                          <a:ea typeface="+mn-ea"/>
                          <a:cs typeface="Arial" panose="020B0604020202020204" pitchFamily="34" charset="0"/>
                        </a:rPr>
                        <a:t>Seek ways to engage parents as partners in the school program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47253926"/>
                  </a:ext>
                </a:extLst>
              </a:tr>
            </a:tbl>
          </a:graphicData>
        </a:graphic>
      </p:graphicFrame>
      <p:graphicFrame>
        <p:nvGraphicFramePr>
          <p:cNvPr id="4" name="Table 2">
            <a:extLst>
              <a:ext uri="{FF2B5EF4-FFF2-40B4-BE49-F238E27FC236}">
                <a16:creationId xmlns:a16="http://schemas.microsoft.com/office/drawing/2014/main" id="{E6772C1A-4766-4C03-ADDF-F712A1E16501}"/>
              </a:ext>
            </a:extLst>
          </p:cNvPr>
          <p:cNvGraphicFramePr>
            <a:graphicFrameLocks noGrp="1"/>
          </p:cNvGraphicFramePr>
          <p:nvPr/>
        </p:nvGraphicFramePr>
        <p:xfrm>
          <a:off x="7117091" y="3636460"/>
          <a:ext cx="4923037" cy="2613305"/>
        </p:xfrm>
        <a:graphic>
          <a:graphicData uri="http://schemas.openxmlformats.org/drawingml/2006/table">
            <a:tbl>
              <a:tblPr firstRow="1" bandRow="1">
                <a:tableStyleId>{5C22544A-7EE6-4342-B048-85BDC9FD1C3A}</a:tableStyleId>
              </a:tblPr>
              <a:tblGrid>
                <a:gridCol w="4923037">
                  <a:extLst>
                    <a:ext uri="{9D8B030D-6E8A-4147-A177-3AD203B41FA5}">
                      <a16:colId xmlns:a16="http://schemas.microsoft.com/office/drawing/2014/main" val="3940547893"/>
                    </a:ext>
                  </a:extLst>
                </a:gridCol>
              </a:tblGrid>
              <a:tr h="2613305">
                <a:tc>
                  <a:txBody>
                    <a:bodyPr/>
                    <a:lstStyle/>
                    <a:p>
                      <a:pPr algn="ctr"/>
                      <a:r>
                        <a:rPr lang="en-US" sz="2000" b="0" dirty="0">
                          <a:solidFill>
                            <a:schemeClr val="tx1"/>
                          </a:solidFill>
                          <a:latin typeface="Arial" panose="020B0604020202020204" pitchFamily="34" charset="0"/>
                          <a:cs typeface="Arial" panose="020B0604020202020204" pitchFamily="34" charset="0"/>
                        </a:rPr>
                        <a:t>Remote Learning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chemeClr val="tx1"/>
                          </a:solidFill>
                          <a:effectLst/>
                          <a:latin typeface="Arial" panose="020B0604020202020204" pitchFamily="34" charset="0"/>
                          <a:ea typeface="+mn-ea"/>
                          <a:cs typeface="Arial" panose="020B0604020202020204" pitchFamily="34" charset="0"/>
                        </a:rPr>
                        <a:t>Begin each lesson with a connection to the social skills needed to fully engage in the lesson.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rgbClr val="C00000"/>
                          </a:solidFill>
                          <a:effectLst/>
                          <a:latin typeface="Arial" panose="020B0604020202020204" pitchFamily="34" charset="0"/>
                          <a:ea typeface="+mn-ea"/>
                          <a:cs typeface="Arial" panose="020B0604020202020204" pitchFamily="34" charset="0"/>
                        </a:rPr>
                        <a:t>Utilize online Second Step</a:t>
                      </a:r>
                      <a:r>
                        <a:rPr lang="en-US" sz="2000" b="0" kern="1200" baseline="30000" dirty="0">
                          <a:solidFill>
                            <a:srgbClr val="C00000"/>
                          </a:solidFill>
                          <a:effectLst/>
                          <a:latin typeface="Arial" panose="020B0604020202020204" pitchFamily="34" charset="0"/>
                          <a:ea typeface="+mn-ea"/>
                          <a:cs typeface="Arial" panose="020B0604020202020204" pitchFamily="34" charset="0"/>
                        </a:rPr>
                        <a:t>®</a:t>
                      </a:r>
                      <a:r>
                        <a:rPr lang="en-US" sz="2000" b="0" kern="1200" dirty="0">
                          <a:solidFill>
                            <a:srgbClr val="C00000"/>
                          </a:solidFill>
                          <a:effectLst/>
                          <a:latin typeface="Arial" panose="020B0604020202020204" pitchFamily="34" charset="0"/>
                          <a:ea typeface="+mn-ea"/>
                          <a:cs typeface="Arial" panose="020B0604020202020204" pitchFamily="34" charset="0"/>
                        </a:rPr>
                        <a:t> resources to continue regular social skill lessons with asynchronous activities as well as synchronous lessons</a:t>
                      </a:r>
                      <a:r>
                        <a:rPr lang="en-US" sz="2000" b="0" kern="1200" dirty="0">
                          <a:solidFill>
                            <a:schemeClr val="tx1"/>
                          </a:solidFill>
                          <a:effectLst/>
                          <a:latin typeface="Arial" panose="020B0604020202020204" pitchFamily="34" charset="0"/>
                          <a:ea typeface="+mn-ea"/>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47253926"/>
                  </a:ext>
                </a:extLst>
              </a:tr>
            </a:tbl>
          </a:graphicData>
        </a:graphic>
      </p:graphicFrame>
      <p:pic>
        <p:nvPicPr>
          <p:cNvPr id="7" name="Picture 6" hidden="1">
            <a:extLst>
              <a:ext uri="{FF2B5EF4-FFF2-40B4-BE49-F238E27FC236}">
                <a16:creationId xmlns:a16="http://schemas.microsoft.com/office/drawing/2014/main" id="{C2F5D7EF-797F-45A5-A7A8-F7C4C63C0CBC}"/>
              </a:ext>
            </a:extLst>
          </p:cNvPr>
          <p:cNvPicPr>
            <a:picLocks noChangeAspect="1"/>
          </p:cNvPicPr>
          <p:nvPr/>
        </p:nvPicPr>
        <p:blipFill>
          <a:blip r:embed="rId2"/>
          <a:stretch>
            <a:fillRect/>
          </a:stretch>
        </p:blipFill>
        <p:spPr>
          <a:xfrm>
            <a:off x="149525" y="398316"/>
            <a:ext cx="5607463" cy="3722601"/>
          </a:xfrm>
          <a:prstGeom prst="rect">
            <a:avLst/>
          </a:prstGeom>
        </p:spPr>
      </p:pic>
      <p:pic>
        <p:nvPicPr>
          <p:cNvPr id="9" name="Picture 8" hidden="1">
            <a:extLst>
              <a:ext uri="{FF2B5EF4-FFF2-40B4-BE49-F238E27FC236}">
                <a16:creationId xmlns:a16="http://schemas.microsoft.com/office/drawing/2014/main" id="{F78F27EE-A001-4550-B2BA-85DF90981D12}"/>
              </a:ext>
            </a:extLst>
          </p:cNvPr>
          <p:cNvPicPr>
            <a:picLocks noChangeAspect="1"/>
          </p:cNvPicPr>
          <p:nvPr/>
        </p:nvPicPr>
        <p:blipFill>
          <a:blip r:embed="rId3"/>
          <a:stretch>
            <a:fillRect/>
          </a:stretch>
        </p:blipFill>
        <p:spPr>
          <a:xfrm>
            <a:off x="2338336" y="1075831"/>
            <a:ext cx="4506250" cy="5615796"/>
          </a:xfrm>
          <a:prstGeom prst="rect">
            <a:avLst/>
          </a:prstGeom>
        </p:spPr>
      </p:pic>
      <p:pic>
        <p:nvPicPr>
          <p:cNvPr id="5" name="Picture 4">
            <a:extLst>
              <a:ext uri="{FF2B5EF4-FFF2-40B4-BE49-F238E27FC236}">
                <a16:creationId xmlns:a16="http://schemas.microsoft.com/office/drawing/2014/main" id="{DEE2E91A-578C-46F7-9F61-BDB273C57EF5}"/>
              </a:ext>
            </a:extLst>
          </p:cNvPr>
          <p:cNvPicPr>
            <a:picLocks noChangeAspect="1"/>
          </p:cNvPicPr>
          <p:nvPr/>
        </p:nvPicPr>
        <p:blipFill>
          <a:blip r:embed="rId4"/>
          <a:stretch>
            <a:fillRect/>
          </a:stretch>
        </p:blipFill>
        <p:spPr>
          <a:xfrm>
            <a:off x="149525" y="119062"/>
            <a:ext cx="5117934" cy="5968061"/>
          </a:xfrm>
          <a:prstGeom prst="rect">
            <a:avLst/>
          </a:prstGeom>
          <a:ln>
            <a:solidFill>
              <a:schemeClr val="tx2"/>
            </a:solidFill>
          </a:ln>
        </p:spPr>
      </p:pic>
      <p:pic>
        <p:nvPicPr>
          <p:cNvPr id="8" name="Picture 7">
            <a:extLst>
              <a:ext uri="{FF2B5EF4-FFF2-40B4-BE49-F238E27FC236}">
                <a16:creationId xmlns:a16="http://schemas.microsoft.com/office/drawing/2014/main" id="{B26F6701-1D58-4E0C-A98B-175C8909B12F}"/>
              </a:ext>
            </a:extLst>
          </p:cNvPr>
          <p:cNvPicPr>
            <a:picLocks noChangeAspect="1"/>
          </p:cNvPicPr>
          <p:nvPr/>
        </p:nvPicPr>
        <p:blipFill>
          <a:blip r:embed="rId5"/>
          <a:stretch>
            <a:fillRect/>
          </a:stretch>
        </p:blipFill>
        <p:spPr>
          <a:xfrm>
            <a:off x="708163" y="2132103"/>
            <a:ext cx="6272676" cy="4536135"/>
          </a:xfrm>
          <a:prstGeom prst="rect">
            <a:avLst/>
          </a:prstGeom>
          <a:ln>
            <a:solidFill>
              <a:schemeClr val="tx2"/>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30772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0"/>
            <a:ext cx="9144001" cy="652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rot="5400000">
            <a:off x="2462595" y="1845326"/>
            <a:ext cx="1447800" cy="2938754"/>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ounded Rectangle 3"/>
          <p:cNvSpPr/>
          <p:nvPr/>
        </p:nvSpPr>
        <p:spPr>
          <a:xfrm rot="5400000">
            <a:off x="8278967" y="-161530"/>
            <a:ext cx="1651506" cy="2938754"/>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4"/>
          <p:cNvSpPr/>
          <p:nvPr/>
        </p:nvSpPr>
        <p:spPr>
          <a:xfrm rot="5400000">
            <a:off x="5260548" y="2724183"/>
            <a:ext cx="1810837" cy="2938754"/>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5"/>
          <p:cNvSpPr/>
          <p:nvPr/>
        </p:nvSpPr>
        <p:spPr>
          <a:xfrm rot="5400000">
            <a:off x="2482609" y="-98159"/>
            <a:ext cx="1219964" cy="2938754"/>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3"/>
          <p:cNvSpPr txBox="1">
            <a:spLocks/>
          </p:cNvSpPr>
          <p:nvPr/>
        </p:nvSpPr>
        <p:spPr bwMode="auto">
          <a:xfrm rot="-246943">
            <a:off x="1843088" y="954088"/>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3200" b="0" i="0" u="none" strike="noStrike" kern="1200" cap="none" spc="0" normalizeH="0" baseline="0" noProof="0" dirty="0">
                <a:ln>
                  <a:noFill/>
                </a:ln>
                <a:solidFill>
                  <a:srgbClr val="FFFFFF"/>
                </a:solidFill>
                <a:effectLst/>
                <a:uLnTx/>
                <a:uFillTx/>
                <a:latin typeface="Times New Roman" charset="0"/>
                <a:ea typeface="MS PGothic" charset="-128"/>
                <a:cs typeface="Times New Roman" charset="0"/>
              </a:rPr>
              <a:t>Ci3T Primary Plan: Procedures for Teaching</a:t>
            </a:r>
          </a:p>
        </p:txBody>
      </p:sp>
      <p:sp>
        <p:nvSpPr>
          <p:cNvPr id="8" name="Title 3"/>
          <p:cNvSpPr txBox="1">
            <a:spLocks/>
          </p:cNvSpPr>
          <p:nvPr/>
        </p:nvSpPr>
        <p:spPr bwMode="auto">
          <a:xfrm rot="414631">
            <a:off x="2011363" y="2312988"/>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Ci3T Primary Plan: Procedures for Reinforcing</a:t>
            </a:r>
          </a:p>
        </p:txBody>
      </p:sp>
      <p:sp>
        <p:nvSpPr>
          <p:cNvPr id="14" name="Title 3"/>
          <p:cNvSpPr txBox="1">
            <a:spLocks/>
          </p:cNvSpPr>
          <p:nvPr/>
        </p:nvSpPr>
        <p:spPr bwMode="auto">
          <a:xfrm rot="-330507">
            <a:off x="1843088" y="4183063"/>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Ci3T Primary Plan: Procedures for Monitoring</a:t>
            </a:r>
          </a:p>
        </p:txBody>
      </p:sp>
      <p:pic>
        <p:nvPicPr>
          <p:cNvPr id="11" name="Picture 10">
            <a:extLst>
              <a:ext uri="{FF2B5EF4-FFF2-40B4-BE49-F238E27FC236}">
                <a16:creationId xmlns:a16="http://schemas.microsoft.com/office/drawing/2014/main" id="{38623F72-7D62-2F4D-94A7-31CBCF046E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83192" y="4531052"/>
            <a:ext cx="1760769" cy="22740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845340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0-#ppt_w/2"/>
                                          </p:val>
                                        </p:tav>
                                        <p:tav tm="100000">
                                          <p:val>
                                            <p:strVal val="#ppt_x"/>
                                          </p:val>
                                        </p:tav>
                                      </p:tavLst>
                                    </p:anim>
                                    <p:anim calcmode="lin" valueType="num">
                                      <p:cBhvr additive="base">
                                        <p:cTn id="40"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C3902FE-F9EE-7F4B-BE48-E2C772B9A7E1}"/>
              </a:ext>
            </a:extLst>
          </p:cNvPr>
          <p:cNvSpPr/>
          <p:nvPr/>
        </p:nvSpPr>
        <p:spPr>
          <a:xfrm>
            <a:off x="271235" y="321276"/>
            <a:ext cx="11618029" cy="6130263"/>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7">
            <a:extLst>
              <a:ext uri="{FF2B5EF4-FFF2-40B4-BE49-F238E27FC236}">
                <a16:creationId xmlns:a16="http://schemas.microsoft.com/office/drawing/2014/main" id="{3566F57F-2737-42FE-B6D0-76E4673C9E5A}"/>
              </a:ext>
            </a:extLst>
          </p:cNvPr>
          <p:cNvSpPr>
            <a:spLocks noGrp="1"/>
          </p:cNvSpPr>
          <p:nvPr>
            <p:ph type="title"/>
          </p:nvPr>
        </p:nvSpPr>
        <p:spPr/>
        <p:txBody>
          <a:bodyPr>
            <a:normAutofit/>
          </a:bodyPr>
          <a:lstStyle/>
          <a:p>
            <a:r>
              <a:rPr lang="en-US" sz="3600" dirty="0"/>
              <a:t>A look at Procedures for Teaching at Tier 1</a:t>
            </a:r>
          </a:p>
        </p:txBody>
      </p:sp>
      <p:graphicFrame>
        <p:nvGraphicFramePr>
          <p:cNvPr id="9" name="Table 2">
            <a:extLst>
              <a:ext uri="{FF2B5EF4-FFF2-40B4-BE49-F238E27FC236}">
                <a16:creationId xmlns:a16="http://schemas.microsoft.com/office/drawing/2014/main" id="{8415DBD5-6853-49E9-95E9-8C8EE37F79A4}"/>
              </a:ext>
            </a:extLst>
          </p:cNvPr>
          <p:cNvGraphicFramePr>
            <a:graphicFrameLocks noGrp="1"/>
          </p:cNvGraphicFramePr>
          <p:nvPr/>
        </p:nvGraphicFramePr>
        <p:xfrm>
          <a:off x="648240" y="1708474"/>
          <a:ext cx="10895519" cy="3775837"/>
        </p:xfrm>
        <a:graphic>
          <a:graphicData uri="http://schemas.openxmlformats.org/drawingml/2006/table">
            <a:tbl>
              <a:tblPr firstRow="1" bandRow="1">
                <a:tableStyleId>{5C22544A-7EE6-4342-B048-85BDC9FD1C3A}</a:tableStyleId>
              </a:tblPr>
              <a:tblGrid>
                <a:gridCol w="10895519">
                  <a:extLst>
                    <a:ext uri="{9D8B030D-6E8A-4147-A177-3AD203B41FA5}">
                      <a16:colId xmlns:a16="http://schemas.microsoft.com/office/drawing/2014/main" val="4241179634"/>
                    </a:ext>
                  </a:extLst>
                </a:gridCol>
              </a:tblGrid>
              <a:tr h="253965">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0" i="0" kern="1200" dirty="0">
                          <a:solidFill>
                            <a:schemeClr val="tx1"/>
                          </a:solidFill>
                          <a:effectLst/>
                          <a:latin typeface="Arial" panose="020B0604020202020204" pitchFamily="34" charset="0"/>
                          <a:ea typeface="+mn-ea"/>
                          <a:cs typeface="Arial" panose="020B0604020202020204" pitchFamily="34" charset="0"/>
                        </a:rPr>
                        <a:t>Procedures for Teaching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83596922"/>
                  </a:ext>
                </a:extLst>
              </a:tr>
              <a:tr h="14286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dk1"/>
                          </a:solidFill>
                          <a:effectLst/>
                          <a:latin typeface="+mn-lt"/>
                          <a:ea typeface="+mn-ea"/>
                          <a:cs typeface="+mn-cs"/>
                        </a:rPr>
                        <a:t>Faculty and Staff:  Ci3T Leadership Teams and District Leaders will teach procedures to faculty and staff by:</a:t>
                      </a:r>
                      <a:endParaRPr lang="en-US" sz="1600" kern="1200" dirty="0">
                        <a:solidFill>
                          <a:schemeClr val="dk1"/>
                        </a:solidFill>
                        <a:effectLst/>
                        <a:latin typeface="+mn-lt"/>
                        <a:ea typeface="+mn-ea"/>
                        <a:cs typeface="+mn-cs"/>
                      </a:endParaRPr>
                    </a:p>
                    <a:p>
                      <a:pPr marL="285750" marR="0" lvl="0" indent="-285750">
                        <a:lnSpc>
                          <a:spcPct val="118000"/>
                        </a:lnSpc>
                        <a:spcBef>
                          <a:spcPts val="0"/>
                        </a:spcBef>
                        <a:spcAft>
                          <a:spcPts val="0"/>
                        </a:spcAft>
                        <a:buFont typeface="Arial" panose="020B0604020202020204" pitchFamily="34" charset="0"/>
                        <a:buChar char="•"/>
                      </a:pPr>
                      <a:r>
                        <a:rPr lang="en-US" sz="1600" kern="1200" dirty="0">
                          <a:solidFill>
                            <a:schemeClr val="dk1"/>
                          </a:solidFill>
                          <a:effectLst/>
                          <a:latin typeface="+mn-lt"/>
                          <a:ea typeface="+mn-ea"/>
                          <a:cs typeface="+mn-cs"/>
                        </a:rPr>
                        <a:t>Provide faculty and staff Ci3T Implementation Manual and other materials such as posters, lesson plans, tickets, etc. to teach, implement and support our Ci3T plan.</a:t>
                      </a:r>
                    </a:p>
                    <a:p>
                      <a:pPr marL="285750" lvl="0" indent="-285750">
                        <a:spcBef>
                          <a:spcPts val="0"/>
                        </a:spcBef>
                        <a:spcAft>
                          <a:spcPts val="0"/>
                        </a:spcAft>
                        <a:buFont typeface="Arial" panose="020B0604020202020204" pitchFamily="34" charset="0"/>
                        <a:buChar char="•"/>
                      </a:pPr>
                      <a:r>
                        <a:rPr lang="en-US" sz="1600" kern="1200" dirty="0">
                          <a:solidFill>
                            <a:schemeClr val="dk1"/>
                          </a:solidFill>
                          <a:effectLst/>
                          <a:latin typeface="+mn-lt"/>
                          <a:ea typeface="+mn-ea"/>
                          <a:cs typeface="+mn-cs"/>
                        </a:rPr>
                        <a:t>Professional learning opportunities at the district level to support implementation and sustainability of Ci3T, with attention to academic, behavior, and social domains.</a:t>
                      </a:r>
                    </a:p>
                    <a:p>
                      <a:pPr marL="285750" lvl="0" indent="-285750">
                        <a:spcBef>
                          <a:spcPts val="0"/>
                        </a:spcBef>
                        <a:spcAft>
                          <a:spcPts val="0"/>
                        </a:spcAft>
                        <a:buFont typeface="Arial" panose="020B0604020202020204" pitchFamily="34" charset="0"/>
                        <a:buChar char="•"/>
                      </a:pPr>
                      <a:r>
                        <a:rPr lang="en-US" sz="1600" kern="1200" dirty="0">
                          <a:solidFill>
                            <a:schemeClr val="dk1"/>
                          </a:solidFill>
                          <a:effectLst/>
                          <a:latin typeface="+mn-lt"/>
                          <a:ea typeface="+mn-ea"/>
                          <a:cs typeface="+mn-cs"/>
                        </a:rPr>
                        <a:t>Expectations Matrix taught and posted. </a:t>
                      </a:r>
                    </a:p>
                    <a:p>
                      <a:pPr marL="285750" lvl="0" indent="-285750">
                        <a:spcBef>
                          <a:spcPts val="0"/>
                        </a:spcBef>
                        <a:spcAft>
                          <a:spcPts val="0"/>
                        </a:spcAft>
                        <a:buFont typeface="Arial" panose="020B0604020202020204" pitchFamily="34" charset="0"/>
                        <a:buChar char="•"/>
                      </a:pPr>
                      <a:r>
                        <a:rPr lang="en-US" sz="1600" kern="1200" dirty="0">
                          <a:solidFill>
                            <a:schemeClr val="dk1"/>
                          </a:solidFill>
                          <a:effectLst/>
                          <a:latin typeface="+mn-lt"/>
                          <a:ea typeface="+mn-ea"/>
                          <a:cs typeface="+mn-cs"/>
                        </a:rPr>
                        <a:t>Ongoing re-teaching of expectations and procedures – dedicated staff meeting time for discussions.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7300800"/>
                  </a:ext>
                </a:extLst>
              </a:tr>
              <a:tr h="13173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dk1"/>
                          </a:solidFill>
                          <a:effectLst/>
                          <a:latin typeface="+mn-lt"/>
                          <a:ea typeface="+mn-ea"/>
                          <a:cs typeface="+mn-cs"/>
                        </a:rPr>
                        <a:t>Continued Learning: Ci3T Leadership Teams and District Leaders will teach procedures to faculty and staff by: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dk1"/>
                          </a:solidFill>
                          <a:effectLst/>
                          <a:latin typeface="+mn-lt"/>
                          <a:ea typeface="+mn-ea"/>
                          <a:cs typeface="+mn-cs"/>
                        </a:rPr>
                        <a:t>Providing faculty and staff materials for remote access to the Ci3T Implementation Manual, digital ‘posters’ and e-tickets. </a:t>
                      </a:r>
                    </a:p>
                    <a:p>
                      <a:pPr marL="285750" lvl="0" indent="-285750">
                        <a:spcBef>
                          <a:spcPts val="0"/>
                        </a:spcBef>
                        <a:spcAft>
                          <a:spcPts val="0"/>
                        </a:spcAft>
                        <a:buFont typeface="Arial" panose="020B0604020202020204" pitchFamily="34" charset="0"/>
                        <a:buChar char="•"/>
                      </a:pPr>
                      <a:r>
                        <a:rPr lang="en-US" sz="1600" kern="1200" dirty="0">
                          <a:solidFill>
                            <a:schemeClr val="dk1"/>
                          </a:solidFill>
                          <a:effectLst/>
                          <a:latin typeface="+mn-lt"/>
                          <a:ea typeface="+mn-ea"/>
                          <a:cs typeface="+mn-cs"/>
                        </a:rPr>
                        <a:t>Professional learning sessions and access guides for online materials for teaching social skills lessons. </a:t>
                      </a:r>
                    </a:p>
                    <a:p>
                      <a:pPr marL="285750" lvl="0" indent="-285750">
                        <a:spcBef>
                          <a:spcPts val="0"/>
                        </a:spcBef>
                        <a:spcAft>
                          <a:spcPts val="0"/>
                        </a:spcAft>
                        <a:buFont typeface="Arial" panose="020B0604020202020204" pitchFamily="34" charset="0"/>
                        <a:buChar char="•"/>
                      </a:pPr>
                      <a:r>
                        <a:rPr lang="en-US" sz="1600" kern="1200" dirty="0">
                          <a:solidFill>
                            <a:schemeClr val="dk1"/>
                          </a:solidFill>
                          <a:effectLst/>
                          <a:latin typeface="+mn-lt"/>
                          <a:ea typeface="+mn-ea"/>
                          <a:cs typeface="+mn-cs"/>
                        </a:rPr>
                        <a:t>Beginning of year online meeting small-group breakout rooms for faculty and staff to review Ci3T Implementation Manual updates, get questions answered, and share ideas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40000"/>
                      </a:schemeClr>
                    </a:solidFill>
                  </a:tcPr>
                </a:tc>
                <a:extLst>
                  <a:ext uri="{0D108BD9-81ED-4DB2-BD59-A6C34878D82A}">
                    <a16:rowId xmlns:a16="http://schemas.microsoft.com/office/drawing/2014/main" val="3248137858"/>
                  </a:ext>
                </a:extLst>
              </a:tr>
            </a:tbl>
          </a:graphicData>
        </a:graphic>
      </p:graphicFrame>
      <p:pic>
        <p:nvPicPr>
          <p:cNvPr id="11" name="Picture 10">
            <a:extLst>
              <a:ext uri="{FF2B5EF4-FFF2-40B4-BE49-F238E27FC236}">
                <a16:creationId xmlns:a16="http://schemas.microsoft.com/office/drawing/2014/main" id="{BC91576B-4055-49CB-BBA7-BC05237E5B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695" y="1499999"/>
            <a:ext cx="4498985" cy="3374238"/>
          </a:xfrm>
          <a:prstGeom prst="rect">
            <a:avLst/>
          </a:prstGeom>
          <a:ln>
            <a:noFill/>
          </a:ln>
          <a:effectLst>
            <a:outerShdw blurRad="292100" dist="139700" dir="2700000" algn="tl" rotWithShape="0">
              <a:srgbClr val="333333">
                <a:alpha val="65000"/>
              </a:srgbClr>
            </a:outerShdw>
          </a:effectLst>
        </p:spPr>
      </p:pic>
      <p:pic>
        <p:nvPicPr>
          <p:cNvPr id="13" name="Picture 12" descr="A screen shot of a person&#10;&#10;Description automatically generated">
            <a:extLst>
              <a:ext uri="{FF2B5EF4-FFF2-40B4-BE49-F238E27FC236}">
                <a16:creationId xmlns:a16="http://schemas.microsoft.com/office/drawing/2014/main" id="{7223D3BC-F95B-4320-A85B-097F2ED108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0014" y="2340310"/>
            <a:ext cx="6163745" cy="4186210"/>
          </a:xfrm>
          <a:prstGeom prst="rect">
            <a:avLst/>
          </a:prstGeom>
          <a:ln>
            <a:noFill/>
          </a:ln>
          <a:effectLst>
            <a:outerShdw blurRad="292100" dist="139700" dir="2700000" algn="tl" rotWithShape="0">
              <a:srgbClr val="333333">
                <a:alpha val="65000"/>
              </a:srgbClr>
            </a:outerShdw>
          </a:effectLst>
        </p:spPr>
      </p:pic>
      <p:sp>
        <p:nvSpPr>
          <p:cNvPr id="7" name="Title 3">
            <a:extLst>
              <a:ext uri="{FF2B5EF4-FFF2-40B4-BE49-F238E27FC236}">
                <a16:creationId xmlns:a16="http://schemas.microsoft.com/office/drawing/2014/main" id="{99138A5B-7436-40BC-AB6E-F7B424FF85AA}"/>
              </a:ext>
            </a:extLst>
          </p:cNvPr>
          <p:cNvSpPr txBox="1">
            <a:spLocks/>
          </p:cNvSpPr>
          <p:nvPr/>
        </p:nvSpPr>
        <p:spPr bwMode="auto">
          <a:xfrm rot="-246943">
            <a:off x="425350" y="2008318"/>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3200" b="0" i="0" u="none" strike="noStrike" kern="1200" cap="none" spc="0" normalizeH="0" baseline="0" noProof="0" dirty="0">
                <a:ln>
                  <a:noFill/>
                </a:ln>
                <a:solidFill>
                  <a:srgbClr val="FFFFFF"/>
                </a:solidFill>
                <a:effectLst/>
                <a:uLnTx/>
                <a:uFillTx/>
                <a:latin typeface="Times New Roman" charset="0"/>
                <a:ea typeface="MS PGothic" charset="-128"/>
                <a:cs typeface="Times New Roman" charset="0"/>
              </a:rPr>
              <a:t>Ci3T Primary Plan: Procedures for Teaching</a:t>
            </a:r>
          </a:p>
        </p:txBody>
      </p:sp>
    </p:spTree>
    <p:extLst>
      <p:ext uri="{BB962C8B-B14F-4D97-AF65-F5344CB8AC3E}">
        <p14:creationId xmlns:p14="http://schemas.microsoft.com/office/powerpoint/2010/main" val="144630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18530" y="465887"/>
            <a:ext cx="8954940" cy="3453973"/>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3"/>
          <a:stretch>
            <a:fillRect/>
          </a:stretch>
        </p:blipFill>
        <p:spPr>
          <a:xfrm>
            <a:off x="1600920" y="4000543"/>
            <a:ext cx="8972550" cy="2238332"/>
          </a:xfrm>
          <a:prstGeom prst="rect">
            <a:avLst/>
          </a:prstGeom>
          <a:solidFill>
            <a:srgbClr val="FFC000"/>
          </a:solidFill>
          <a:ln>
            <a:noFill/>
          </a:ln>
          <a:effectLst>
            <a:outerShdw blurRad="190500" algn="tl" rotWithShape="0">
              <a:srgbClr val="000000">
                <a:alpha val="70000"/>
              </a:srgbClr>
            </a:outerShdw>
          </a:effectLst>
        </p:spPr>
      </p:pic>
      <p:sp>
        <p:nvSpPr>
          <p:cNvPr id="3" name="Rectangle 2">
            <a:extLst>
              <a:ext uri="{FF2B5EF4-FFF2-40B4-BE49-F238E27FC236}">
                <a16:creationId xmlns:a16="http://schemas.microsoft.com/office/drawing/2014/main" id="{CCA156BB-FB1E-4234-91D0-A0FC0C4F43ED}"/>
              </a:ext>
            </a:extLst>
          </p:cNvPr>
          <p:cNvSpPr/>
          <p:nvPr/>
        </p:nvSpPr>
        <p:spPr>
          <a:xfrm>
            <a:off x="1504950" y="2400301"/>
            <a:ext cx="1771650" cy="1600242"/>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876757B5-3293-4ACE-9002-1F2A8B312317}"/>
              </a:ext>
            </a:extLst>
          </p:cNvPr>
          <p:cNvSpPr/>
          <p:nvPr/>
        </p:nvSpPr>
        <p:spPr>
          <a:xfrm>
            <a:off x="8200306" y="592630"/>
            <a:ext cx="2373165" cy="1600242"/>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66000"/>
                    </a14:imgEffect>
                  </a14:imgLayer>
                </a14:imgProps>
              </a:ext>
            </a:extLst>
          </a:blip>
          <a:stretch>
            <a:fillRect/>
          </a:stretch>
        </p:blipFill>
        <p:spPr>
          <a:xfrm>
            <a:off x="4874913" y="5662019"/>
            <a:ext cx="5056300" cy="1046329"/>
          </a:xfrm>
          <a:prstGeom prst="rect">
            <a:avLst/>
          </a:prstGeom>
        </p:spPr>
      </p:pic>
      <p:sp>
        <p:nvSpPr>
          <p:cNvPr id="11" name="Rounded Rectangle 10"/>
          <p:cNvSpPr/>
          <p:nvPr/>
        </p:nvSpPr>
        <p:spPr>
          <a:xfrm>
            <a:off x="7935034" y="5005474"/>
            <a:ext cx="879273" cy="464946"/>
          </a:xfrm>
          <a:prstGeom prst="round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OTR</a:t>
            </a:r>
          </a:p>
        </p:txBody>
      </p:sp>
      <p:sp>
        <p:nvSpPr>
          <p:cNvPr id="12" name="Rounded Rectangle 11"/>
          <p:cNvSpPr/>
          <p:nvPr/>
        </p:nvSpPr>
        <p:spPr>
          <a:xfrm>
            <a:off x="8804631" y="5197073"/>
            <a:ext cx="1563901" cy="683151"/>
          </a:xfrm>
          <a:prstGeom prst="round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Active Supervision</a:t>
            </a:r>
          </a:p>
        </p:txBody>
      </p:sp>
      <p:sp>
        <p:nvSpPr>
          <p:cNvPr id="13" name="Rounded Rectangle 12"/>
          <p:cNvSpPr/>
          <p:nvPr/>
        </p:nvSpPr>
        <p:spPr>
          <a:xfrm>
            <a:off x="4289350" y="5499624"/>
            <a:ext cx="1171126" cy="440475"/>
          </a:xfrm>
          <a:prstGeom prst="round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Choice</a:t>
            </a:r>
          </a:p>
        </p:txBody>
      </p:sp>
      <p:sp>
        <p:nvSpPr>
          <p:cNvPr id="14" name="Rounded Rectangle 13"/>
          <p:cNvSpPr/>
          <p:nvPr/>
        </p:nvSpPr>
        <p:spPr>
          <a:xfrm>
            <a:off x="5386336" y="4996574"/>
            <a:ext cx="847671" cy="418283"/>
          </a:xfrm>
          <a:prstGeom prst="round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BSP</a:t>
            </a:r>
          </a:p>
        </p:txBody>
      </p:sp>
      <p:sp>
        <p:nvSpPr>
          <p:cNvPr id="15" name="Rounded Rectangle 14"/>
          <p:cNvSpPr/>
          <p:nvPr/>
        </p:nvSpPr>
        <p:spPr>
          <a:xfrm>
            <a:off x="6265633" y="5401283"/>
            <a:ext cx="1731478" cy="411233"/>
          </a:xfrm>
          <a:prstGeom prst="round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Precorrection</a:t>
            </a:r>
          </a:p>
        </p:txBody>
      </p:sp>
      <p:sp>
        <p:nvSpPr>
          <p:cNvPr id="16" name="Title 3">
            <a:extLst>
              <a:ext uri="{FF2B5EF4-FFF2-40B4-BE49-F238E27FC236}">
                <a16:creationId xmlns:a16="http://schemas.microsoft.com/office/drawing/2014/main" id="{056F7C28-A75B-4922-904F-A9F91A91CC31}"/>
              </a:ext>
            </a:extLst>
          </p:cNvPr>
          <p:cNvSpPr txBox="1">
            <a:spLocks/>
          </p:cNvSpPr>
          <p:nvPr/>
        </p:nvSpPr>
        <p:spPr bwMode="auto">
          <a:xfrm rot="-246943">
            <a:off x="-20380" y="663489"/>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Ci3T Primary Plan: Procedures for Teaching</a:t>
            </a:r>
          </a:p>
        </p:txBody>
      </p:sp>
    </p:spTree>
    <p:extLst>
      <p:ext uri="{BB962C8B-B14F-4D97-AF65-F5344CB8AC3E}">
        <p14:creationId xmlns:p14="http://schemas.microsoft.com/office/powerpoint/2010/main" val="366209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ppt_x"/>
                                          </p:val>
                                        </p:tav>
                                        <p:tav tm="100000">
                                          <p:val>
                                            <p:strVal val="#ppt_x"/>
                                          </p:val>
                                        </p:tav>
                                      </p:tavLst>
                                    </p:anim>
                                    <p:anim calcmode="lin" valueType="num">
                                      <p:cBhvr additive="base">
                                        <p:cTn id="39" dur="500" fill="hold"/>
                                        <p:tgtEl>
                                          <p:spTgt spid="10"/>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ppt_x"/>
                                          </p:val>
                                        </p:tav>
                                        <p:tav tm="100000">
                                          <p:val>
                                            <p:strVal val="#ppt_x"/>
                                          </p:val>
                                        </p:tav>
                                      </p:tavLst>
                                    </p:anim>
                                    <p:anim calcmode="lin" valueType="num">
                                      <p:cBhvr additive="base">
                                        <p:cTn id="4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500" fill="hold"/>
                                        <p:tgtEl>
                                          <p:spTgt spid="16"/>
                                        </p:tgtEl>
                                        <p:attrNameLst>
                                          <p:attrName>ppt_x</p:attrName>
                                        </p:attrNameLst>
                                      </p:cBhvr>
                                      <p:tavLst>
                                        <p:tav tm="0">
                                          <p:val>
                                            <p:strVal val="#ppt_x"/>
                                          </p:val>
                                        </p:tav>
                                        <p:tav tm="100000">
                                          <p:val>
                                            <p:strVal val="#ppt_x"/>
                                          </p:val>
                                        </p:tav>
                                      </p:tavLst>
                                    </p:anim>
                                    <p:anim calcmode="lin" valueType="num">
                                      <p:cBhvr additive="base">
                                        <p:cTn id="4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1" grpId="0" animBg="1"/>
      <p:bldP spid="12" grpId="0" animBg="1"/>
      <p:bldP spid="13" grpId="0" animBg="1"/>
      <p:bldP spid="14" grpId="0" animBg="1"/>
      <p:bldP spid="15"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3CB37A52-1852-43CC-9693-6BE4F35233A6}"/>
              </a:ext>
            </a:extLst>
          </p:cNvPr>
          <p:cNvSpPr txBox="1">
            <a:spLocks/>
          </p:cNvSpPr>
          <p:nvPr/>
        </p:nvSpPr>
        <p:spPr>
          <a:xfrm>
            <a:off x="144633" y="414539"/>
            <a:ext cx="9501352" cy="1474089"/>
          </a:xfrm>
          <a:prstGeom prst="rect">
            <a:avLst/>
          </a:prstGeom>
          <a:noFill/>
        </p:spPr>
        <p:txBody>
          <a:bodyPr vert="horz" lIns="91440" tIns="45720" rIns="91440" bIns="45720" rtlCol="0" anchor="b">
            <a:noAutofit/>
          </a:bodyPr>
          <a:lstStyle>
            <a:lvl1pPr algn="l"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60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pic>
        <p:nvPicPr>
          <p:cNvPr id="7" name="Picture 6">
            <a:extLst>
              <a:ext uri="{FF2B5EF4-FFF2-40B4-BE49-F238E27FC236}">
                <a16:creationId xmlns:a16="http://schemas.microsoft.com/office/drawing/2014/main" id="{900EF1EB-42A5-4482-947B-6F9AA642F2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409" y="148110"/>
            <a:ext cx="7620000" cy="1886914"/>
          </a:xfrm>
          <a:prstGeom prst="rect">
            <a:avLst/>
          </a:prstGeom>
        </p:spPr>
      </p:pic>
      <p:sp>
        <p:nvSpPr>
          <p:cNvPr id="9" name="Oval 8">
            <a:extLst>
              <a:ext uri="{FF2B5EF4-FFF2-40B4-BE49-F238E27FC236}">
                <a16:creationId xmlns:a16="http://schemas.microsoft.com/office/drawing/2014/main" id="{6C913B98-C506-45B0-AAF7-AAD3F1A6C993}"/>
              </a:ext>
            </a:extLst>
          </p:cNvPr>
          <p:cNvSpPr/>
          <p:nvPr/>
        </p:nvSpPr>
        <p:spPr>
          <a:xfrm>
            <a:off x="3175522" y="1686745"/>
            <a:ext cx="1440426" cy="348279"/>
          </a:xfrm>
          <a:prstGeom prst="ellipse">
            <a:avLst/>
          </a:prstGeom>
          <a:noFill/>
          <a:ln w="57150">
            <a:solidFill>
              <a:srgbClr val="00B0F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4"/>
          <a:stretch>
            <a:fillRect/>
          </a:stretch>
        </p:blipFill>
        <p:spPr>
          <a:xfrm>
            <a:off x="8155850" y="148110"/>
            <a:ext cx="3630607" cy="2722955"/>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2" name="Picture 1">
            <a:extLst>
              <a:ext uri="{FF2B5EF4-FFF2-40B4-BE49-F238E27FC236}">
                <a16:creationId xmlns:a16="http://schemas.microsoft.com/office/drawing/2014/main" id="{120121CC-64AC-4CD8-A783-357D5F097DB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92131" y="3340468"/>
            <a:ext cx="3558043" cy="132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6003D32E-F4E5-4533-B5BE-A322BF70A2F1}"/>
              </a:ext>
            </a:extLst>
          </p:cNvPr>
          <p:cNvPicPr>
            <a:picLocks noChangeAspect="1"/>
          </p:cNvPicPr>
          <p:nvPr/>
        </p:nvPicPr>
        <p:blipFill rotWithShape="1">
          <a:blip r:embed="rId6"/>
          <a:srcRect l="72391"/>
          <a:stretch/>
        </p:blipFill>
        <p:spPr>
          <a:xfrm>
            <a:off x="5738648" y="2301453"/>
            <a:ext cx="2144084" cy="4181544"/>
          </a:xfrm>
          <a:prstGeom prst="rect">
            <a:avLst/>
          </a:prstGeom>
        </p:spPr>
      </p:pic>
      <p:pic>
        <p:nvPicPr>
          <p:cNvPr id="2" name="Picture 1">
            <a:extLst>
              <a:ext uri="{FF2B5EF4-FFF2-40B4-BE49-F238E27FC236}">
                <a16:creationId xmlns:a16="http://schemas.microsoft.com/office/drawing/2014/main" id="{4796FE15-18CB-4923-A364-24BC6EEF4978}"/>
              </a:ext>
            </a:extLst>
          </p:cNvPr>
          <p:cNvPicPr>
            <a:picLocks noChangeAspect="1"/>
          </p:cNvPicPr>
          <p:nvPr/>
        </p:nvPicPr>
        <p:blipFill rotWithShape="1">
          <a:blip r:embed="rId7"/>
          <a:srcRect l="15570"/>
          <a:stretch/>
        </p:blipFill>
        <p:spPr>
          <a:xfrm>
            <a:off x="441826" y="2035024"/>
            <a:ext cx="4970966" cy="4823288"/>
          </a:xfrm>
          <a:prstGeom prst="rect">
            <a:avLst/>
          </a:prstGeom>
        </p:spPr>
      </p:pic>
    </p:spTree>
    <p:extLst>
      <p:ext uri="{BB962C8B-B14F-4D97-AF65-F5344CB8AC3E}">
        <p14:creationId xmlns:p14="http://schemas.microsoft.com/office/powerpoint/2010/main" val="23573733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1DE9C5-DDAF-1E45-A83D-8AFA8A73259E}"/>
              </a:ext>
            </a:extLst>
          </p:cNvPr>
          <p:cNvSpPr txBox="1"/>
          <p:nvPr/>
        </p:nvSpPr>
        <p:spPr>
          <a:xfrm>
            <a:off x="454148" y="180157"/>
            <a:ext cx="4349558" cy="6401753"/>
          </a:xfrm>
          <a:prstGeom prst="rect">
            <a:avLst/>
          </a:prstGeom>
          <a:solidFill>
            <a:schemeClr val="accent1">
              <a:lumMod val="20000"/>
              <a:lumOff val="80000"/>
            </a:schemeClr>
          </a:solidFill>
          <a:ln>
            <a:solidFill>
              <a:srgbClr val="3C7271"/>
            </a:solid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Calibri" panose="020F0502020204030204" pitchFamily="34" charset="0"/>
                <a:cs typeface="Arial"/>
              </a:rPr>
              <a:t>Virtual Learning Incentives</a:t>
            </a:r>
            <a:endParaRPr kumimoji="0" lang="en-US"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Arial"/>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000000"/>
                </a:solidFill>
                <a:effectLst/>
                <a:uLnTx/>
                <a:uFillTx/>
                <a:latin typeface="Calibri"/>
                <a:ea typeface="Calibri" panose="020F0502020204030204" pitchFamily="34" charset="0"/>
                <a:cs typeface="Arial"/>
              </a:rPr>
              <a:t>FREE Incentives: </a:t>
            </a:r>
            <a:endParaRPr kumimoji="0" lang="en-US"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Arial"/>
            </a:endParaRPr>
          </a:p>
          <a:p>
            <a:pPr marL="342900" marR="0" lvl="0" indent="-342900" algn="l" defTabSz="914400" rtl="0" eaLnBrk="1" fontAlgn="base"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Stay after on ZOOM with a friend for a chat</a:t>
            </a:r>
            <a:endParaRPr kumimoji="0" lang="en-US" sz="2000" b="0" i="0" u="none" strike="noStrike" kern="1200" cap="none" spc="0" normalizeH="0" baseline="0" noProof="0" dirty="0">
              <a:ln>
                <a:noFill/>
              </a:ln>
              <a:solidFill>
                <a:srgbClr val="000000"/>
              </a:solidFill>
              <a:effectLst/>
              <a:uLnTx/>
              <a:uFillTx/>
              <a:latin typeface="Calibri"/>
              <a:ea typeface="Calibri" panose="020F0502020204030204" pitchFamily="34" charset="0"/>
              <a:cs typeface="Arial"/>
            </a:endParaRPr>
          </a:p>
          <a:p>
            <a:pPr marL="342900" marR="0" lvl="0" indent="-342900" algn="l" defTabSz="914400" rtl="0" eaLnBrk="1" fontAlgn="base"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Virtual lunch date with the teacher, principal, etc.</a:t>
            </a:r>
            <a:br>
              <a:rPr kumimoji="0" lang="en-US" sz="2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mn-cs"/>
              </a:rPr>
            </a:br>
            <a:r>
              <a:rPr kumimoji="0" lang="en-US" sz="2000" b="0" i="1"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(check with that staff member before offering them up of course)</a:t>
            </a:r>
            <a:endParaRPr kumimoji="0" lang="en-US" sz="2000" b="0" i="0" u="none" strike="noStrike" kern="1200" cap="none" spc="0" normalizeH="0" baseline="0" noProof="0" dirty="0">
              <a:ln>
                <a:noFill/>
              </a:ln>
              <a:solidFill>
                <a:srgbClr val="000000"/>
              </a:solidFill>
              <a:effectLst/>
              <a:uLnTx/>
              <a:uFillTx/>
              <a:latin typeface="Calibri"/>
              <a:ea typeface="Calibri" panose="020F0502020204030204" pitchFamily="34" charset="0"/>
              <a:cs typeface="Arial"/>
            </a:endParaRPr>
          </a:p>
          <a:p>
            <a:pPr marL="342900" marR="0" lvl="0" indent="-342900" algn="l" defTabSz="914400" rtl="0" eaLnBrk="1" fontAlgn="base"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Teacher wears stickers or has a sign with the student’s name</a:t>
            </a:r>
            <a:endParaRPr kumimoji="0" lang="en-US" sz="2000" b="0" i="0" u="none" strike="noStrike" kern="1200" cap="none" spc="0" normalizeH="0" baseline="0" noProof="0" dirty="0">
              <a:ln>
                <a:noFill/>
              </a:ln>
              <a:solidFill>
                <a:srgbClr val="000000"/>
              </a:solidFill>
              <a:effectLst/>
              <a:uLnTx/>
              <a:uFillTx/>
              <a:latin typeface="Calibri"/>
              <a:ea typeface="Calibri" panose="020F0502020204030204" pitchFamily="34" charset="0"/>
              <a:cs typeface="Arial"/>
            </a:endParaRPr>
          </a:p>
          <a:p>
            <a:pPr marL="342900" marR="0" lvl="0" indent="-342900" algn="l" defTabSz="914400" rtl="0" eaLnBrk="1" fontAlgn="base"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Dress up ZOOM day (hats, PJs, costumes, etc.) </a:t>
            </a:r>
            <a:endParaRPr kumimoji="0" lang="en-US" sz="2000" b="0" i="0" u="none" strike="noStrike" kern="1200" cap="none" spc="0" normalizeH="0" baseline="0" noProof="0" dirty="0">
              <a:ln>
                <a:noFill/>
              </a:ln>
              <a:solidFill>
                <a:srgbClr val="000000"/>
              </a:solidFill>
              <a:effectLst/>
              <a:uLnTx/>
              <a:uFillTx/>
              <a:latin typeface="Calibri"/>
              <a:ea typeface="Calibri" panose="020F0502020204030204" pitchFamily="34" charset="0"/>
              <a:cs typeface="Arial"/>
            </a:endParaRPr>
          </a:p>
          <a:p>
            <a:pPr marL="342900" marR="0" lvl="0" indent="-342900" algn="l" defTabSz="914400" rtl="0" eaLnBrk="1" fontAlgn="base"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Virtual Greeting Cards (sent via email)</a:t>
            </a:r>
            <a:endParaRPr kumimoji="0" lang="en-US" sz="2000" b="0" i="0" u="none" strike="noStrike" kern="1200" cap="none" spc="0" normalizeH="0" baseline="0" noProof="0" dirty="0">
              <a:ln>
                <a:noFill/>
              </a:ln>
              <a:solidFill>
                <a:srgbClr val="000000"/>
              </a:solidFill>
              <a:effectLst/>
              <a:uLnTx/>
              <a:uFillTx/>
              <a:latin typeface="Calibri"/>
              <a:ea typeface="Calibri" panose="020F0502020204030204" pitchFamily="34" charset="0"/>
              <a:cs typeface="Arial"/>
            </a:endParaRPr>
          </a:p>
          <a:p>
            <a:pPr marL="342900" marR="0" lvl="0" indent="-342900" algn="l" defTabSz="914400" rtl="0" eaLnBrk="1" fontAlgn="base"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Show &amp; Tell Time (or some kind of star student spotlight time) </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Personalized stickers in See Saw (2nd grade has been using this)</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E4610139-BE6C-F447-A4D5-0380162170CE}"/>
              </a:ext>
            </a:extLst>
          </p:cNvPr>
          <p:cNvSpPr txBox="1"/>
          <p:nvPr/>
        </p:nvSpPr>
        <p:spPr>
          <a:xfrm>
            <a:off x="5511031" y="6397244"/>
            <a:ext cx="6179399" cy="369332"/>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B3B3B3"/>
                </a:solidFill>
                <a:effectLst/>
                <a:uLnTx/>
                <a:uFillTx/>
                <a:latin typeface="Arial" panose="020B0604020202020204"/>
                <a:ea typeface="+mn-ea"/>
                <a:cs typeface="+mn-cs"/>
              </a:rPr>
              <a:t>Adapted and shared with permission from a district partner</a:t>
            </a:r>
          </a:p>
        </p:txBody>
      </p:sp>
      <p:grpSp>
        <p:nvGrpSpPr>
          <p:cNvPr id="7" name="Group 6">
            <a:extLst>
              <a:ext uri="{FF2B5EF4-FFF2-40B4-BE49-F238E27FC236}">
                <a16:creationId xmlns:a16="http://schemas.microsoft.com/office/drawing/2014/main" id="{7BA2FACF-5233-DF47-A179-E1322BE6FBB8}"/>
              </a:ext>
            </a:extLst>
          </p:cNvPr>
          <p:cNvGrpSpPr/>
          <p:nvPr/>
        </p:nvGrpSpPr>
        <p:grpSpPr>
          <a:xfrm>
            <a:off x="5054420" y="395244"/>
            <a:ext cx="6938480" cy="5180325"/>
            <a:chOff x="5054420" y="395244"/>
            <a:chExt cx="6938480" cy="5180325"/>
          </a:xfrm>
        </p:grpSpPr>
        <p:pic>
          <p:nvPicPr>
            <p:cNvPr id="3" name="Picture 2">
              <a:extLst>
                <a:ext uri="{FF2B5EF4-FFF2-40B4-BE49-F238E27FC236}">
                  <a16:creationId xmlns:a16="http://schemas.microsoft.com/office/drawing/2014/main" id="{0298EEC5-6E93-374A-8462-1DBE201E782A}"/>
                </a:ext>
              </a:extLst>
            </p:cNvPr>
            <p:cNvPicPr>
              <a:picLocks noChangeAspect="1"/>
            </p:cNvPicPr>
            <p:nvPr/>
          </p:nvPicPr>
          <p:blipFill>
            <a:blip r:embed="rId2"/>
            <a:stretch>
              <a:fillRect/>
            </a:stretch>
          </p:blipFill>
          <p:spPr>
            <a:xfrm>
              <a:off x="5054420" y="395244"/>
              <a:ext cx="6938480" cy="5180325"/>
            </a:xfrm>
            <a:prstGeom prst="rect">
              <a:avLst/>
            </a:prstGeom>
          </p:spPr>
        </p:pic>
        <p:sp>
          <p:nvSpPr>
            <p:cNvPr id="6" name="Rectangle 5">
              <a:extLst>
                <a:ext uri="{FF2B5EF4-FFF2-40B4-BE49-F238E27FC236}">
                  <a16:creationId xmlns:a16="http://schemas.microsoft.com/office/drawing/2014/main" id="{6982253D-6E9A-F047-9A37-CD8960CADB3C}"/>
                </a:ext>
              </a:extLst>
            </p:cNvPr>
            <p:cNvSpPr/>
            <p:nvPr/>
          </p:nvSpPr>
          <p:spPr>
            <a:xfrm>
              <a:off x="5555848" y="497711"/>
              <a:ext cx="6041985" cy="520861"/>
            </a:xfrm>
            <a:prstGeom prst="rect">
              <a:avLst/>
            </a:prstGeom>
            <a:solidFill>
              <a:srgbClr val="CBD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Virtual Class Reinforcement Menu</a:t>
              </a:r>
            </a:p>
          </p:txBody>
        </p:sp>
      </p:grpSp>
      <p:sp>
        <p:nvSpPr>
          <p:cNvPr id="8" name="Title 3">
            <a:extLst>
              <a:ext uri="{FF2B5EF4-FFF2-40B4-BE49-F238E27FC236}">
                <a16:creationId xmlns:a16="http://schemas.microsoft.com/office/drawing/2014/main" id="{F419158E-5AA3-4B49-9451-2B00F991656D}"/>
              </a:ext>
            </a:extLst>
          </p:cNvPr>
          <p:cNvSpPr txBox="1">
            <a:spLocks/>
          </p:cNvSpPr>
          <p:nvPr/>
        </p:nvSpPr>
        <p:spPr bwMode="auto">
          <a:xfrm rot="414631">
            <a:off x="2011363" y="2312988"/>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Ci3T Primary Plan: Procedures for Reinforcing</a:t>
            </a:r>
          </a:p>
        </p:txBody>
      </p:sp>
    </p:spTree>
    <p:extLst>
      <p:ext uri="{BB962C8B-B14F-4D97-AF65-F5344CB8AC3E}">
        <p14:creationId xmlns:p14="http://schemas.microsoft.com/office/powerpoint/2010/main" val="1692719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ell phone&#10;&#10;Description automatically generated">
            <a:extLst>
              <a:ext uri="{FF2B5EF4-FFF2-40B4-BE49-F238E27FC236}">
                <a16:creationId xmlns:a16="http://schemas.microsoft.com/office/drawing/2014/main" id="{47EFE689-8C5D-0743-A9AE-5A415E190A8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6912" y="447755"/>
            <a:ext cx="5384863" cy="2867438"/>
          </a:xfrm>
          <a:prstGeom prst="rect">
            <a:avLst/>
          </a:prstGeom>
          <a:ln w="76200">
            <a:solidFill>
              <a:srgbClr val="6FB2C3"/>
            </a:solidFill>
          </a:ln>
          <a:effectLst>
            <a:outerShdw blurRad="50800" dist="38100" dir="5400000" algn="t" rotWithShape="0">
              <a:prstClr val="black">
                <a:alpha val="40000"/>
              </a:prstClr>
            </a:outerShdw>
          </a:effectLst>
        </p:spPr>
      </p:pic>
      <p:pic>
        <p:nvPicPr>
          <p:cNvPr id="3" name="Picture 2" descr="A screenshot of a cell phone&#10;&#10;Description automatically generated">
            <a:extLst>
              <a:ext uri="{FF2B5EF4-FFF2-40B4-BE49-F238E27FC236}">
                <a16:creationId xmlns:a16="http://schemas.microsoft.com/office/drawing/2014/main" id="{523F2B83-87E9-2B44-92BC-9BF6387ED57D}"/>
              </a:ext>
            </a:extLst>
          </p:cNvPr>
          <p:cNvPicPr>
            <a:picLocks noChangeAspect="1"/>
          </p:cNvPicPr>
          <p:nvPr/>
        </p:nvPicPr>
        <p:blipFill>
          <a:blip r:embed="rId3"/>
          <a:stretch>
            <a:fillRect/>
          </a:stretch>
        </p:blipFill>
        <p:spPr>
          <a:xfrm>
            <a:off x="5648088" y="153115"/>
            <a:ext cx="6263826" cy="3773952"/>
          </a:xfrm>
          <a:prstGeom prst="rect">
            <a:avLst/>
          </a:prstGeom>
          <a:ln w="76200">
            <a:solidFill>
              <a:schemeClr val="accent4">
                <a:lumMod val="60000"/>
                <a:lumOff val="40000"/>
              </a:schemeClr>
            </a:solidFill>
          </a:ln>
          <a:effectLst>
            <a:outerShdw blurRad="50800" dist="38100" dir="5400000" algn="t" rotWithShape="0">
              <a:prstClr val="black">
                <a:alpha val="40000"/>
              </a:prstClr>
            </a:outerShdw>
          </a:effectLst>
        </p:spPr>
      </p:pic>
      <p:pic>
        <p:nvPicPr>
          <p:cNvPr id="4" name="Picture 3" descr="A screenshot of a cell phone&#10;&#10;Description automatically generated">
            <a:hlinkClick r:id="rId4"/>
            <a:extLst>
              <a:ext uri="{FF2B5EF4-FFF2-40B4-BE49-F238E27FC236}">
                <a16:creationId xmlns:a16="http://schemas.microsoft.com/office/drawing/2014/main" id="{B18E38C3-D959-D441-8745-6B9DC16F7D9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77276" y="3798444"/>
            <a:ext cx="5285603" cy="2867438"/>
          </a:xfrm>
          <a:prstGeom prst="rect">
            <a:avLst/>
          </a:prstGeom>
          <a:ln w="76200">
            <a:solidFill>
              <a:srgbClr val="9966FF"/>
            </a:solidFill>
          </a:ln>
          <a:effectLst>
            <a:outerShdw blurRad="50800" dist="38100" dir="5400000" algn="t" rotWithShape="0">
              <a:prstClr val="black">
                <a:alpha val="40000"/>
              </a:prstClr>
            </a:outerShdw>
          </a:effectLst>
        </p:spPr>
      </p:pic>
      <p:pic>
        <p:nvPicPr>
          <p:cNvPr id="6" name="Picture 15">
            <a:extLst>
              <a:ext uri="{FF2B5EF4-FFF2-40B4-BE49-F238E27FC236}">
                <a16:creationId xmlns:a16="http://schemas.microsoft.com/office/drawing/2014/main" id="{48B09219-9D7B-844D-92E3-9CDF8BF76FB4}"/>
              </a:ext>
            </a:extLst>
          </p:cNvPr>
          <p:cNvPicPr>
            <a:picLocks noChangeAspect="1"/>
          </p:cNvPicPr>
          <p:nvPr/>
        </p:nvPicPr>
        <p:blipFill>
          <a:blip r:embed="rId6"/>
          <a:srcRect/>
          <a:stretch>
            <a:fillRect/>
          </a:stretch>
        </p:blipFill>
        <p:spPr>
          <a:xfrm rot="8251875">
            <a:off x="5823003" y="4364890"/>
            <a:ext cx="3519626" cy="1055888"/>
          </a:xfrm>
          <a:prstGeom prst="rect">
            <a:avLst/>
          </a:prstGeom>
        </p:spPr>
      </p:pic>
      <p:sp>
        <p:nvSpPr>
          <p:cNvPr id="7" name="Title 3">
            <a:extLst>
              <a:ext uri="{FF2B5EF4-FFF2-40B4-BE49-F238E27FC236}">
                <a16:creationId xmlns:a16="http://schemas.microsoft.com/office/drawing/2014/main" id="{D8A18879-53D5-46B0-819E-C09623287320}"/>
              </a:ext>
            </a:extLst>
          </p:cNvPr>
          <p:cNvSpPr txBox="1">
            <a:spLocks/>
          </p:cNvSpPr>
          <p:nvPr/>
        </p:nvSpPr>
        <p:spPr bwMode="auto">
          <a:xfrm rot="414631">
            <a:off x="2011363" y="2312988"/>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Ci3T Primary Plan: Procedures for Reinforcing</a:t>
            </a:r>
          </a:p>
        </p:txBody>
      </p:sp>
    </p:spTree>
    <p:extLst>
      <p:ext uri="{BB962C8B-B14F-4D97-AF65-F5344CB8AC3E}">
        <p14:creationId xmlns:p14="http://schemas.microsoft.com/office/powerpoint/2010/main" val="64700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Lst>
          </p:cNvPr>
          <p:cNvSpPr>
            <a:spLocks noGrp="1"/>
          </p:cNvSpPr>
          <p:nvPr>
            <p:ph type="title"/>
          </p:nvPr>
        </p:nvSpPr>
        <p:spPr/>
        <p:txBody>
          <a:bodyPr/>
          <a:lstStyle/>
          <a:p>
            <a:r>
              <a:rPr lang="en-US"/>
              <a:t>Essential Components of </a:t>
            </a:r>
            <a:br>
              <a:rPr lang="en-US"/>
            </a:br>
            <a:r>
              <a:rPr lang="en-US"/>
              <a:t>Primary Prevention Efforts</a:t>
            </a:r>
          </a:p>
        </p:txBody>
      </p:sp>
      <p:graphicFrame>
        <p:nvGraphicFramePr>
          <p:cNvPr id="12" name="Content Placeholder 4">
            <a:extLst>
              <a:ext uri="{FF2B5EF4-FFF2-40B4-BE49-F238E27FC236}">
                <a16:creationId xmlns:a16="http://schemas.microsoft.com/office/drawing/2014/main" id="{AC8CEEF1-B7B5-1B40-A8D2-D660A9946D46}"/>
              </a:ext>
            </a:extLst>
          </p:cNvPr>
          <p:cNvGraphicFramePr>
            <a:graphicFrameLocks/>
          </p:cNvGraphicFramePr>
          <p:nvPr/>
        </p:nvGraphicFramePr>
        <p:xfrm>
          <a:off x="1686560" y="1925320"/>
          <a:ext cx="8229600" cy="4530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5" name="Picture 14" title="Behavior screening summary powerpoint">
            <a:extLst>
              <a:ext uri="{FF2B5EF4-FFF2-40B4-BE49-F238E27FC236}">
                <a16:creationId xmlns:a16="http://schemas.microsoft.com/office/drawing/2014/main" id="{7DA0847E-8EC5-EF45-8B4C-70C75791D89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363346" y="4032539"/>
            <a:ext cx="2099006" cy="1567280"/>
          </a:xfrm>
          <a:prstGeom prst="rect">
            <a:avLst/>
          </a:prstGeom>
          <a:ln>
            <a:solidFill>
              <a:sysClr val="windowText" lastClr="000000">
                <a:lumMod val="50000"/>
                <a:lumOff val="50000"/>
              </a:sysClr>
            </a:solidFill>
          </a:ln>
          <a:effectLst>
            <a:outerShdw blurRad="292100" dist="139700" dir="2700000" algn="tl" rotWithShape="0">
              <a:srgbClr val="333333">
                <a:alpha val="65000"/>
              </a:srgbClr>
            </a:outerShdw>
          </a:effectLst>
        </p:spPr>
      </p:pic>
      <p:sp>
        <p:nvSpPr>
          <p:cNvPr id="7" name="Oval 6">
            <a:extLst>
              <a:ext uri="{FF2B5EF4-FFF2-40B4-BE49-F238E27FC236}">
                <a16:creationId xmlns:a16="http://schemas.microsoft.com/office/drawing/2014/main" id="{F6B11A7F-B27A-43D0-817C-1CF510A506E1}"/>
              </a:ext>
            </a:extLst>
          </p:cNvPr>
          <p:cNvSpPr/>
          <p:nvPr/>
        </p:nvSpPr>
        <p:spPr>
          <a:xfrm>
            <a:off x="1702921" y="1950645"/>
            <a:ext cx="8133272" cy="2702113"/>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CEFE2EF4-F79F-4550-80A8-FD59851310A0}"/>
              </a:ext>
            </a:extLst>
          </p:cNvPr>
          <p:cNvSpPr/>
          <p:nvPr/>
        </p:nvSpPr>
        <p:spPr>
          <a:xfrm>
            <a:off x="6455391" y="5859777"/>
            <a:ext cx="2729552" cy="673822"/>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title="Ci3T Implementation Report powerpoint">
            <a:extLst>
              <a:ext uri="{FF2B5EF4-FFF2-40B4-BE49-F238E27FC236}">
                <a16:creationId xmlns:a16="http://schemas.microsoft.com/office/drawing/2014/main" id="{14375E84-5915-8A4D-B437-BB791CE504AD}"/>
              </a:ext>
            </a:extLst>
          </p:cNvPr>
          <p:cNvPicPr>
            <a:picLocks noChangeAspect="1"/>
          </p:cNvPicPr>
          <p:nvPr/>
        </p:nvPicPr>
        <p:blipFill>
          <a:blip r:embed="rId8"/>
          <a:stretch>
            <a:fillRect/>
          </a:stretch>
        </p:blipFill>
        <p:spPr>
          <a:xfrm>
            <a:off x="196853" y="2225816"/>
            <a:ext cx="2176813" cy="1635029"/>
          </a:xfrm>
          <a:prstGeom prst="rect">
            <a:avLst/>
          </a:prstGeom>
          <a:ln>
            <a:noFill/>
          </a:ln>
          <a:effectLst>
            <a:outerShdw blurRad="292100" dist="139700" dir="2700000" algn="tl" rotWithShape="0">
              <a:srgbClr val="333333">
                <a:alpha val="65000"/>
              </a:srgbClr>
            </a:outerShdw>
          </a:effectLst>
        </p:spPr>
      </p:pic>
      <p:pic>
        <p:nvPicPr>
          <p:cNvPr id="14" name="Picture 13" title="Ci3T Implementation Report cover">
            <a:extLst>
              <a:ext uri="{FF2B5EF4-FFF2-40B4-BE49-F238E27FC236}">
                <a16:creationId xmlns:a16="http://schemas.microsoft.com/office/drawing/2014/main" id="{B3E7FC90-954B-8244-8BDA-2DAA49D649EA}"/>
              </a:ext>
            </a:extLst>
          </p:cNvPr>
          <p:cNvPicPr>
            <a:picLocks noChangeAspect="1"/>
          </p:cNvPicPr>
          <p:nvPr/>
        </p:nvPicPr>
        <p:blipFill>
          <a:blip r:embed="rId9"/>
          <a:stretch>
            <a:fillRect/>
          </a:stretch>
        </p:blipFill>
        <p:spPr>
          <a:xfrm>
            <a:off x="838200" y="3450049"/>
            <a:ext cx="1733365" cy="2241210"/>
          </a:xfrm>
          <a:prstGeom prst="rect">
            <a:avLst/>
          </a:prstGeom>
          <a:ln w="3175">
            <a:solidFill>
              <a:schemeClr val="bg2"/>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80132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0F0224-A19D-47F6-B971-4DEEFA076D29}"/>
              </a:ext>
            </a:extLst>
          </p:cNvPr>
          <p:cNvGrpSpPr/>
          <p:nvPr/>
        </p:nvGrpSpPr>
        <p:grpSpPr>
          <a:xfrm>
            <a:off x="1285077" y="28555"/>
            <a:ext cx="9144000" cy="6737127"/>
            <a:chOff x="1285077" y="28555"/>
            <a:chExt cx="9144000" cy="6737127"/>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1651"/>
              <a:chOff x="423333" y="892740"/>
              <a:chExt cx="8297334" cy="5881651"/>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78391"/>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alpha val="30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12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alpha val="30000"/>
                    </a:prstClr>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alpha val="30000"/>
                  </a:prstClr>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alpha val="30000"/>
                    </a:prstClr>
                  </a:solidFill>
                  <a:effectLst/>
                  <a:uLnTx/>
                  <a:uFillTx/>
                  <a:latin typeface="Calibri" panose="020F0502020204030204"/>
                  <a:ea typeface="+mn-ea"/>
                  <a:cs typeface="+mn-cs"/>
                </a:rPr>
                <a:t>(Lane, Kalberg, &amp; Menzies, 2009)</a:t>
              </a:r>
            </a:p>
          </p:txBody>
        </p:sp>
      </p:grpSp>
      <p:sp>
        <p:nvSpPr>
          <p:cNvPr id="20" name="Oval 19">
            <a:extLst>
              <a:ext uri="{FF2B5EF4-FFF2-40B4-BE49-F238E27FC236}">
                <a16:creationId xmlns:a16="http://schemas.microsoft.com/office/drawing/2014/main" id="{E415EB7A-6E2A-4B96-8A1D-E9BE10ADA351}"/>
              </a:ext>
            </a:extLst>
          </p:cNvPr>
          <p:cNvSpPr/>
          <p:nvPr/>
        </p:nvSpPr>
        <p:spPr>
          <a:xfrm>
            <a:off x="3750903" y="1997124"/>
            <a:ext cx="4511444" cy="1294021"/>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itle 3">
            <a:extLst>
              <a:ext uri="{FF2B5EF4-FFF2-40B4-BE49-F238E27FC236}">
                <a16:creationId xmlns:a16="http://schemas.microsoft.com/office/drawing/2014/main" id="{783CE57F-71B1-4358-B58C-DC0791103C30}"/>
              </a:ext>
            </a:extLst>
          </p:cNvPr>
          <p:cNvSpPr txBox="1">
            <a:spLocks/>
          </p:cNvSpPr>
          <p:nvPr/>
        </p:nvSpPr>
        <p:spPr>
          <a:xfrm>
            <a:off x="2952750" y="3561991"/>
            <a:ext cx="6286500" cy="689349"/>
          </a:xfrm>
          <a:prstGeom prst="rect">
            <a:avLst/>
          </a:prstGeom>
          <a:solidFill>
            <a:srgbClr val="FFFF00"/>
          </a:solidFill>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a:ea typeface="+mj-ea"/>
                <a:cs typeface="Times New Roman"/>
              </a:rPr>
              <a:t>Secondary (Tier 2) Intervention Grids</a:t>
            </a:r>
          </a:p>
        </p:txBody>
      </p:sp>
      <p:pic>
        <p:nvPicPr>
          <p:cNvPr id="24" name="Content Placeholder 8">
            <a:extLst>
              <a:ext uri="{FF2B5EF4-FFF2-40B4-BE49-F238E27FC236}">
                <a16:creationId xmlns:a16="http://schemas.microsoft.com/office/drawing/2014/main" id="{A0F7A601-2098-4FEE-953D-B8E4740EFBA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8523" y="1823013"/>
            <a:ext cx="3719518" cy="47709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40178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anim calcmode="lin" valueType="num">
                                      <p:cBhvr>
                                        <p:cTn id="12" dur="1000" fill="hold"/>
                                        <p:tgtEl>
                                          <p:spTgt spid="23"/>
                                        </p:tgtEl>
                                        <p:attrNameLst>
                                          <p:attrName>ppt_x</p:attrName>
                                        </p:attrNameLst>
                                      </p:cBhvr>
                                      <p:tavLst>
                                        <p:tav tm="0">
                                          <p:val>
                                            <p:strVal val="#ppt_x"/>
                                          </p:val>
                                        </p:tav>
                                        <p:tav tm="100000">
                                          <p:val>
                                            <p:strVal val="#ppt_x"/>
                                          </p:val>
                                        </p:tav>
                                      </p:tavLst>
                                    </p:anim>
                                    <p:anim calcmode="lin" valueType="num">
                                      <p:cBhvr>
                                        <p:cTn id="1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500" fill="hold"/>
                                        <p:tgtEl>
                                          <p:spTgt spid="24"/>
                                        </p:tgtEl>
                                        <p:attrNameLst>
                                          <p:attrName>ppt_x</p:attrName>
                                        </p:attrNameLst>
                                      </p:cBhvr>
                                      <p:tavLst>
                                        <p:tav tm="0">
                                          <p:val>
                                            <p:strVal val="#ppt_x"/>
                                          </p:val>
                                        </p:tav>
                                        <p:tav tm="100000">
                                          <p:val>
                                            <p:strVal val="#ppt_x"/>
                                          </p:val>
                                        </p:tav>
                                      </p:tavLst>
                                    </p:anim>
                                    <p:anim calcmode="lin" valueType="num">
                                      <p:cBhvr additive="base">
                                        <p:cTn id="1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0F0224-A19D-47F6-B971-4DEEFA076D29}"/>
              </a:ext>
            </a:extLst>
          </p:cNvPr>
          <p:cNvGrpSpPr/>
          <p:nvPr/>
        </p:nvGrpSpPr>
        <p:grpSpPr>
          <a:xfrm>
            <a:off x="1285077" y="28555"/>
            <a:ext cx="9144000" cy="6737127"/>
            <a:chOff x="1285077" y="28555"/>
            <a:chExt cx="9144000" cy="6737127"/>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1651"/>
              <a:chOff x="423333" y="892740"/>
              <a:chExt cx="8297334" cy="5881651"/>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78391"/>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alpha val="30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12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alpha val="30000"/>
                    </a:prstClr>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alpha val="30000"/>
                  </a:prstClr>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alpha val="30000"/>
                    </a:prstClr>
                  </a:solidFill>
                  <a:effectLst/>
                  <a:uLnTx/>
                  <a:uFillTx/>
                  <a:latin typeface="Calibri" panose="020F0502020204030204"/>
                  <a:ea typeface="+mn-ea"/>
                  <a:cs typeface="+mn-cs"/>
                </a:rPr>
                <a:t>(Lane, Kalberg, &amp; Menzies, 2009)</a:t>
              </a:r>
            </a:p>
          </p:txBody>
        </p:sp>
      </p:grpSp>
      <p:sp>
        <p:nvSpPr>
          <p:cNvPr id="20" name="Oval 19">
            <a:extLst>
              <a:ext uri="{FF2B5EF4-FFF2-40B4-BE49-F238E27FC236}">
                <a16:creationId xmlns:a16="http://schemas.microsoft.com/office/drawing/2014/main" id="{E415EB7A-6E2A-4B96-8A1D-E9BE10ADA351}"/>
              </a:ext>
            </a:extLst>
          </p:cNvPr>
          <p:cNvSpPr/>
          <p:nvPr/>
        </p:nvSpPr>
        <p:spPr>
          <a:xfrm>
            <a:off x="3732863" y="772908"/>
            <a:ext cx="4511444" cy="1294021"/>
          </a:xfrm>
          <a:prstGeom prst="ellipse">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itle 3">
            <a:extLst>
              <a:ext uri="{FF2B5EF4-FFF2-40B4-BE49-F238E27FC236}">
                <a16:creationId xmlns:a16="http://schemas.microsoft.com/office/drawing/2014/main" id="{783CE57F-71B1-4358-B58C-DC0791103C30}"/>
              </a:ext>
            </a:extLst>
          </p:cNvPr>
          <p:cNvSpPr txBox="1">
            <a:spLocks/>
          </p:cNvSpPr>
          <p:nvPr/>
        </p:nvSpPr>
        <p:spPr>
          <a:xfrm>
            <a:off x="2952750" y="2276124"/>
            <a:ext cx="6286500" cy="689349"/>
          </a:xfrm>
          <a:prstGeom prst="rect">
            <a:avLst/>
          </a:prstGeom>
          <a:solidFill>
            <a:srgbClr val="FE0002"/>
          </a:solidFill>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solidFill>
                  <a:prstClr val="white">
                    <a:lumMod val="95000"/>
                  </a:prstClr>
                </a:solidFill>
                <a:effectLst/>
                <a:uLnTx/>
                <a:uFillTx/>
                <a:latin typeface="Times New Roman"/>
                <a:ea typeface="+mj-ea"/>
                <a:cs typeface="Times New Roman"/>
              </a:rPr>
              <a:t>Tertiary (Tier 3) Intervention Grids</a:t>
            </a:r>
          </a:p>
        </p:txBody>
      </p:sp>
      <p:pic>
        <p:nvPicPr>
          <p:cNvPr id="25" name="Content Placeholder 8">
            <a:extLst>
              <a:ext uri="{FF2B5EF4-FFF2-40B4-BE49-F238E27FC236}">
                <a16:creationId xmlns:a16="http://schemas.microsoft.com/office/drawing/2014/main" id="{1C996ECE-5C81-430E-9476-9DFDE3F4C7D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9550" y="3097042"/>
            <a:ext cx="4329645" cy="36576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90405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anim calcmode="lin" valueType="num">
                                      <p:cBhvr>
                                        <p:cTn id="12" dur="1000" fill="hold"/>
                                        <p:tgtEl>
                                          <p:spTgt spid="23"/>
                                        </p:tgtEl>
                                        <p:attrNameLst>
                                          <p:attrName>ppt_x</p:attrName>
                                        </p:attrNameLst>
                                      </p:cBhvr>
                                      <p:tavLst>
                                        <p:tav tm="0">
                                          <p:val>
                                            <p:strVal val="#ppt_x"/>
                                          </p:val>
                                        </p:tav>
                                        <p:tav tm="100000">
                                          <p:val>
                                            <p:strVal val="#ppt_x"/>
                                          </p:val>
                                        </p:tav>
                                      </p:tavLst>
                                    </p:anim>
                                    <p:anim calcmode="lin" valueType="num">
                                      <p:cBhvr>
                                        <p:cTn id="1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additive="base">
                                        <p:cTn id="18" dur="500" fill="hold"/>
                                        <p:tgtEl>
                                          <p:spTgt spid="25"/>
                                        </p:tgtEl>
                                        <p:attrNameLst>
                                          <p:attrName>ppt_x</p:attrName>
                                        </p:attrNameLst>
                                      </p:cBhvr>
                                      <p:tavLst>
                                        <p:tav tm="0">
                                          <p:val>
                                            <p:strVal val="#ppt_x"/>
                                          </p:val>
                                        </p:tav>
                                        <p:tav tm="100000">
                                          <p:val>
                                            <p:strVal val="#ppt_x"/>
                                          </p:val>
                                        </p:tav>
                                      </p:tavLst>
                                    </p:anim>
                                    <p:anim calcmode="lin" valueType="num">
                                      <p:cBhvr additive="base">
                                        <p:cTn id="19"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61914"/>
            <a:ext cx="9144000" cy="1171575"/>
          </a:xfrm>
        </p:spPr>
        <p:txBody>
          <a:bodyPr/>
          <a:lstStyle/>
          <a:p>
            <a:pPr algn="ctr">
              <a:defRPr/>
            </a:pPr>
            <a:r>
              <a:rPr lang="en-US" sz="3600"/>
              <a:t>Implementation Science</a:t>
            </a:r>
            <a:br>
              <a:rPr lang="en-US" sz="3600"/>
            </a:br>
            <a:r>
              <a:rPr lang="en-US" sz="1600"/>
              <a:t> </a:t>
            </a:r>
            <a:r>
              <a:rPr lang="en-US" sz="1200">
                <a:latin typeface="+mn-lt"/>
              </a:rPr>
              <a:t>Adapted from Fixsen &amp; Blasé, 2005</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36154323"/>
              </p:ext>
            </p:extLst>
          </p:nvPr>
        </p:nvGraphicFramePr>
        <p:xfrm>
          <a:off x="1919536" y="1232756"/>
          <a:ext cx="8244916" cy="54722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5-Point Star 2"/>
          <p:cNvSpPr/>
          <p:nvPr/>
        </p:nvSpPr>
        <p:spPr>
          <a:xfrm>
            <a:off x="1595438" y="5310188"/>
            <a:ext cx="914400" cy="9144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61792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Transparency, Access, </a:t>
            </a:r>
            <a:br>
              <a:rPr lang="en-US"/>
            </a:br>
            <a:r>
              <a:rPr lang="en-US"/>
              <a:t>&amp; Collaboration</a:t>
            </a:r>
          </a:p>
        </p:txBody>
      </p:sp>
      <p:sp>
        <p:nvSpPr>
          <p:cNvPr id="4" name="Text Placeholder 3"/>
          <p:cNvSpPr>
            <a:spLocks noGrp="1"/>
          </p:cNvSpPr>
          <p:nvPr>
            <p:ph type="body" idx="1"/>
          </p:nvPr>
        </p:nvSpPr>
        <p:spPr/>
        <p:txBody>
          <a:bodyPr/>
          <a:lstStyle/>
          <a:p>
            <a:r>
              <a:rPr lang="en-US"/>
              <a:t>Benefits of Ci3T Models</a:t>
            </a:r>
          </a:p>
        </p:txBody>
      </p:sp>
    </p:spTree>
    <p:extLst>
      <p:ext uri="{BB962C8B-B14F-4D97-AF65-F5344CB8AC3E}">
        <p14:creationId xmlns:p14="http://schemas.microsoft.com/office/powerpoint/2010/main" val="18545661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9" name="Picture 41"/>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57589" y="4197856"/>
            <a:ext cx="5076825" cy="1800292"/>
          </a:xfrm>
          <a:prstGeom prst="rect">
            <a:avLst/>
          </a:prstGeom>
          <a:noFill/>
          <a:extLst>
            <a:ext uri="{909E8E84-426E-40dd-AFC4-6F175D3DCCD1}">
              <a14:hiddenFill xmlns:a14="http://schemas.microsoft.com/office/drawing/2010/main" xmlns="">
                <a:solidFill>
                  <a:srgbClr val="FFFFFF"/>
                </a:solidFill>
              </a14:hiddenFill>
            </a:ext>
          </a:extLst>
        </p:spPr>
      </p:pic>
      <p:pic>
        <p:nvPicPr>
          <p:cNvPr id="2088" name="Picture 40"/>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557589" y="4197856"/>
            <a:ext cx="5076825" cy="1800292"/>
          </a:xfrm>
          <a:prstGeom prst="rect">
            <a:avLst/>
          </a:prstGeom>
          <a:noFill/>
          <a:extLst>
            <a:ext uri="{909E8E84-426E-40dd-AFC4-6F175D3DCCD1}">
              <a14:hiddenFill xmlns:a14="http://schemas.microsoft.com/office/drawing/2010/main" xmlns="">
                <a:solidFill>
                  <a:srgbClr val="FFFFFF"/>
                </a:solidFill>
              </a14:hiddenFill>
            </a:ext>
          </a:extLst>
        </p:spPr>
      </p:pic>
      <p:pic>
        <p:nvPicPr>
          <p:cNvPr id="2087" name="Picture 39"/>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557589" y="4197856"/>
            <a:ext cx="5076825" cy="1800292"/>
          </a:xfrm>
          <a:prstGeom prst="rect">
            <a:avLst/>
          </a:prstGeom>
          <a:noFill/>
          <a:extLst>
            <a:ext uri="{909E8E84-426E-40dd-AFC4-6F175D3DCCD1}">
              <a14:hiddenFill xmlns:a14="http://schemas.microsoft.com/office/drawing/2010/main" xmlns="">
                <a:solidFill>
                  <a:srgbClr val="FFFFFF"/>
                </a:solidFill>
              </a14:hiddenFill>
            </a:ext>
          </a:extLst>
        </p:spPr>
      </p:pic>
      <p:pic>
        <p:nvPicPr>
          <p:cNvPr id="2086" name="Picture 38"/>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557589" y="4197856"/>
            <a:ext cx="5076825" cy="1800292"/>
          </a:xfrm>
          <a:prstGeom prst="rect">
            <a:avLst/>
          </a:prstGeom>
          <a:noFill/>
          <a:extLst>
            <a:ext uri="{909E8E84-426E-40dd-AFC4-6F175D3DCCD1}">
              <a14:hiddenFill xmlns:a14="http://schemas.microsoft.com/office/drawing/2010/main" xmlns="">
                <a:solidFill>
                  <a:srgbClr val="FFFFFF"/>
                </a:solidFill>
              </a14:hiddenFill>
            </a:ext>
          </a:extLst>
        </p:spPr>
      </p:pic>
      <p:pic>
        <p:nvPicPr>
          <p:cNvPr id="2081" name="Picture 33"/>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557589" y="4197856"/>
            <a:ext cx="5076825" cy="1800292"/>
          </a:xfrm>
          <a:prstGeom prst="rect">
            <a:avLst/>
          </a:prstGeom>
          <a:noFill/>
          <a:extLst>
            <a:ext uri="{909E8E84-426E-40dd-AFC4-6F175D3DCCD1}">
              <a14:hiddenFill xmlns:a14="http://schemas.microsoft.com/office/drawing/2010/main" xmlns="">
                <a:solidFill>
                  <a:srgbClr val="FFFFFF"/>
                </a:solidFill>
              </a14:hiddenFill>
            </a:ext>
          </a:extLst>
        </p:spPr>
      </p:pic>
      <p:pic>
        <p:nvPicPr>
          <p:cNvPr id="2084" name="Picture 36"/>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557589" y="4197856"/>
            <a:ext cx="5076825" cy="1800292"/>
          </a:xfrm>
          <a:prstGeom prst="rect">
            <a:avLst/>
          </a:prstGeom>
          <a:noFill/>
          <a:extLst>
            <a:ext uri="{909E8E84-426E-40dd-AFC4-6F175D3DCCD1}">
              <a14:hiddenFill xmlns:a14="http://schemas.microsoft.com/office/drawing/2010/main" xmlns="">
                <a:solidFill>
                  <a:srgbClr val="FFFFFF"/>
                </a:solidFill>
              </a14:hiddenFill>
            </a:ext>
          </a:extLst>
        </p:spPr>
      </p:pic>
      <p:pic>
        <p:nvPicPr>
          <p:cNvPr id="2080" name="Picture 3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557588" y="4223584"/>
            <a:ext cx="5076823" cy="1800292"/>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Content Placeholder 5">
            <a:extLst>
              <a:ext uri="{FF2B5EF4-FFF2-40B4-BE49-F238E27FC236}">
                <a16:creationId xmlns:a16="http://schemas.microsoft.com/office/drawing/2014/main" id="{9B4F826F-FBD5-4DC4-8E4A-6A141E8D9FF9}"/>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t="7486"/>
          <a:stretch/>
        </p:blipFill>
        <p:spPr>
          <a:xfrm>
            <a:off x="2774112" y="0"/>
            <a:ext cx="6199893" cy="3445652"/>
          </a:xfrm>
          <a:prstGeom prst="rect">
            <a:avLst/>
          </a:prstGeom>
        </p:spPr>
      </p:pic>
      <p:sp>
        <p:nvSpPr>
          <p:cNvPr id="11" name="TextBox 10">
            <a:extLst>
              <a:ext uri="{FF2B5EF4-FFF2-40B4-BE49-F238E27FC236}">
                <a16:creationId xmlns:a16="http://schemas.microsoft.com/office/drawing/2014/main" id="{879379EA-06FD-4A27-81D9-E875C5FE95E1}"/>
              </a:ext>
            </a:extLst>
          </p:cNvPr>
          <p:cNvSpPr txBox="1"/>
          <p:nvPr/>
        </p:nvSpPr>
        <p:spPr>
          <a:xfrm>
            <a:off x="2109436" y="3485239"/>
            <a:ext cx="8132923" cy="830997"/>
          </a:xfrm>
          <a:prstGeom prst="rect">
            <a:avLst/>
          </a:prstGeom>
          <a:solidFill>
            <a:schemeClr val="bg1"/>
          </a:solidFill>
          <a:ln w="76200">
            <a:solidFill>
              <a:schemeClr val="accent5">
                <a:lumMod val="60000"/>
                <a:lumOff val="40000"/>
              </a:schemeClr>
            </a:solidFill>
          </a:ln>
        </p:spPr>
        <p:txBody>
          <a:bodyPr wrap="square" rtlCol="0">
            <a:spAutoFit/>
          </a:bodyPr>
          <a:lstStyle/>
          <a:p>
            <a:pPr algn="ctr"/>
            <a:r>
              <a:rPr lang="en-US" sz="2400" dirty="0"/>
              <a:t>Consider the core components of Ci3T? </a:t>
            </a:r>
          </a:p>
          <a:p>
            <a:pPr algn="ctr"/>
            <a:r>
              <a:rPr lang="en-US" sz="2400" dirty="0"/>
              <a:t>What components do you currently have in place?</a:t>
            </a:r>
          </a:p>
        </p:txBody>
      </p:sp>
    </p:spTree>
    <p:extLst>
      <p:ext uri="{BB962C8B-B14F-4D97-AF65-F5344CB8AC3E}">
        <p14:creationId xmlns:p14="http://schemas.microsoft.com/office/powerpoint/2010/main" val="26323342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nodeType="afterEffect">
                                  <p:stCondLst>
                                    <p:cond delay="60000"/>
                                  </p:stCondLst>
                                  <p:childTnLst>
                                    <p:set>
                                      <p:cBhvr>
                                        <p:cTn id="6" dur="1" fill="hold">
                                          <p:stCondLst>
                                            <p:cond delay="0"/>
                                          </p:stCondLst>
                                        </p:cTn>
                                        <p:tgtEl>
                                          <p:spTgt spid="2088"/>
                                        </p:tgtEl>
                                        <p:attrNameLst>
                                          <p:attrName>style.visibility</p:attrName>
                                        </p:attrNameLst>
                                      </p:cBhvr>
                                      <p:to>
                                        <p:strVal val="visible"/>
                                      </p:to>
                                    </p:set>
                                  </p:childTnLst>
                                </p:cTn>
                              </p:par>
                            </p:childTnLst>
                          </p:cTn>
                        </p:par>
                        <p:par>
                          <p:cTn id="7" fill="hold" nodeType="afterGroup">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87"/>
                                        </p:tgtEl>
                                        <p:attrNameLst>
                                          <p:attrName>style.visibility</p:attrName>
                                        </p:attrNameLst>
                                      </p:cBhvr>
                                      <p:to>
                                        <p:strVal val="visible"/>
                                      </p:to>
                                    </p:set>
                                  </p:childTnLst>
                                </p:cTn>
                              </p:par>
                            </p:childTnLst>
                          </p:cTn>
                        </p:par>
                        <p:par>
                          <p:cTn id="10" fill="hold" nodeType="afterGroup">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86"/>
                                        </p:tgtEl>
                                        <p:attrNameLst>
                                          <p:attrName>style.visibility</p:attrName>
                                        </p:attrNameLst>
                                      </p:cBhvr>
                                      <p:to>
                                        <p:strVal val="visible"/>
                                      </p:to>
                                    </p:set>
                                  </p:childTnLst>
                                </p:cTn>
                              </p:par>
                            </p:childTnLst>
                          </p:cTn>
                        </p:par>
                        <p:par>
                          <p:cTn id="13" fill="hold" nodeType="afterGroup">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81"/>
                                        </p:tgtEl>
                                        <p:attrNameLst>
                                          <p:attrName>style.visibility</p:attrName>
                                        </p:attrNameLst>
                                      </p:cBhvr>
                                      <p:to>
                                        <p:strVal val="visible"/>
                                      </p:to>
                                    </p:set>
                                  </p:childTnLst>
                                </p:cTn>
                              </p:par>
                            </p:childTnLst>
                          </p:cTn>
                        </p:par>
                        <p:par>
                          <p:cTn id="16" fill="hold" nodeType="afterGroup">
                            <p:stCondLst>
                              <p:cond delay="240000"/>
                            </p:stCondLst>
                            <p:childTnLst>
                              <p:par>
                                <p:cTn id="17" presetID="1" presetClass="entr" presetSubtype="0" fill="hold" nodeType="afterEffect">
                                  <p:stCondLst>
                                    <p:cond delay="30000"/>
                                  </p:stCondLst>
                                  <p:childTnLst>
                                    <p:set>
                                      <p:cBhvr>
                                        <p:cTn id="18" dur="1" fill="hold">
                                          <p:stCondLst>
                                            <p:cond delay="0"/>
                                          </p:stCondLst>
                                        </p:cTn>
                                        <p:tgtEl>
                                          <p:spTgt spid="2084"/>
                                        </p:tgtEl>
                                        <p:attrNameLst>
                                          <p:attrName>style.visibility</p:attrName>
                                        </p:attrNameLst>
                                      </p:cBhvr>
                                      <p:to>
                                        <p:strVal val="visible"/>
                                      </p:to>
                                    </p:set>
                                  </p:childTnLst>
                                </p:cTn>
                              </p:par>
                            </p:childTnLst>
                          </p:cTn>
                        </p:par>
                        <p:par>
                          <p:cTn id="19" fill="hold" nodeType="afterGroup">
                            <p:stCondLst>
                              <p:cond delay="270000"/>
                            </p:stCondLst>
                            <p:childTnLst>
                              <p:par>
                                <p:cTn id="20" presetID="1" presetClass="entr" presetSubtype="0" fill="hold" nodeType="afterEffect">
                                  <p:stCondLst>
                                    <p:cond delay="30000"/>
                                  </p:stCondLst>
                                  <p:childTnLst>
                                    <p:set>
                                      <p:cBhvr>
                                        <p:cTn id="21" dur="1" fill="hold">
                                          <p:stCondLst>
                                            <p:cond delay="0"/>
                                          </p:stCondLst>
                                        </p:cTn>
                                        <p:tgtEl>
                                          <p:spTgt spid="20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Agenda</a:t>
            </a:r>
          </a:p>
        </p:txBody>
      </p:sp>
      <p:sp>
        <p:nvSpPr>
          <p:cNvPr id="7" name="Content Placeholder 6"/>
          <p:cNvSpPr>
            <a:spLocks noGrp="1"/>
          </p:cNvSpPr>
          <p:nvPr>
            <p:ph idx="1"/>
          </p:nvPr>
        </p:nvSpPr>
        <p:spPr/>
        <p:txBody>
          <a:bodyPr>
            <a:normAutofit/>
          </a:bodyPr>
          <a:lstStyle/>
          <a:p>
            <a:r>
              <a:rPr lang="en-US" dirty="0"/>
              <a:t>Introducing Ci3T… a Comprehensive, Integrated, Three-Tiered Model of Prevention  </a:t>
            </a:r>
          </a:p>
          <a:p>
            <a:r>
              <a:rPr lang="en-US" b="1" dirty="0"/>
              <a:t>The Role of Screening: Using Screening Data to Inform Instruction  </a:t>
            </a:r>
          </a:p>
          <a:p>
            <a:pPr lvl="1"/>
            <a:r>
              <a:rPr lang="en-US" dirty="0"/>
              <a:t>At Tier 1: Primary Preventions Efforts </a:t>
            </a:r>
          </a:p>
          <a:p>
            <a:pPr lvl="1"/>
            <a:r>
              <a:rPr lang="en-US" dirty="0"/>
              <a:t>At all Tiers: Teacher-delivered Strategies  </a:t>
            </a:r>
          </a:p>
          <a:p>
            <a:pPr lvl="1"/>
            <a:r>
              <a:rPr lang="en-US" dirty="0"/>
              <a:t>At Tiers 2 &amp; 3: Secondary &amp; Tertiary Prevention Efforts  </a:t>
            </a:r>
          </a:p>
          <a:p>
            <a:r>
              <a:rPr lang="en-US" dirty="0"/>
              <a:t>Planning for Next Steps</a:t>
            </a:r>
          </a:p>
          <a:p>
            <a:endParaRPr lang="en-US" dirty="0"/>
          </a:p>
        </p:txBody>
      </p:sp>
    </p:spTree>
    <p:extLst>
      <p:ext uri="{BB962C8B-B14F-4D97-AF65-F5344CB8AC3E}">
        <p14:creationId xmlns:p14="http://schemas.microsoft.com/office/powerpoint/2010/main" val="42291266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8C8F5D52-528E-40E9-A01C-9FB9CFE0309D}"/>
              </a:ext>
            </a:extLst>
          </p:cNvPr>
          <p:cNvGrpSpPr>
            <a:grpSpLocks/>
          </p:cNvGrpSpPr>
          <p:nvPr/>
        </p:nvGrpSpPr>
        <p:grpSpPr bwMode="auto">
          <a:xfrm>
            <a:off x="2522220" y="220980"/>
            <a:ext cx="4903788" cy="5391150"/>
            <a:chOff x="254643" y="368789"/>
            <a:chExt cx="6099858" cy="6489211"/>
          </a:xfrm>
        </p:grpSpPr>
        <p:pic>
          <p:nvPicPr>
            <p:cNvPr id="3" name="Picture 4" descr="Computer by thilakarathna - Mac like computer">
              <a:extLst>
                <a:ext uri="{FF2B5EF4-FFF2-40B4-BE49-F238E27FC236}">
                  <a16:creationId xmlns:a16="http://schemas.microsoft.com/office/drawing/2014/main" id="{E83F8992-D193-4DE7-B8F3-7059570C1B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643" y="368789"/>
              <a:ext cx="6099858" cy="648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a:extLst>
                <a:ext uri="{FF2B5EF4-FFF2-40B4-BE49-F238E27FC236}">
                  <a16:creationId xmlns:a16="http://schemas.microsoft.com/office/drawing/2014/main" id="{F1DF177C-91EB-4E13-B262-44D080519813}"/>
                </a:ext>
              </a:extLst>
            </p:cNvPr>
            <p:cNvPicPr>
              <a:picLocks noChangeAspect="1"/>
            </p:cNvPicPr>
            <p:nvPr/>
          </p:nvPicPr>
          <p:blipFill>
            <a:blip r:embed="rId3" cstate="print">
              <a:extLst>
                <a:ext uri="{28A0092B-C50C-407E-A947-70E740481C1C}">
                  <a14:useLocalDpi xmlns:a14="http://schemas.microsoft.com/office/drawing/2010/main" val="0"/>
                </a:ext>
              </a:extLst>
            </a:blip>
            <a:srcRect l="9322" t="-317" r="7793" b="317"/>
            <a:stretch>
              <a:fillRect/>
            </a:stretch>
          </p:blipFill>
          <p:spPr bwMode="auto">
            <a:xfrm>
              <a:off x="564550" y="532435"/>
              <a:ext cx="5480044" cy="3537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4">
            <a:extLst>
              <a:ext uri="{FF2B5EF4-FFF2-40B4-BE49-F238E27FC236}">
                <a16:creationId xmlns:a16="http://schemas.microsoft.com/office/drawing/2014/main" id="{730413F2-992A-4B5E-8B04-C0B0C2F73232}"/>
              </a:ext>
            </a:extLst>
          </p:cNvPr>
          <p:cNvGrpSpPr>
            <a:grpSpLocks/>
          </p:cNvGrpSpPr>
          <p:nvPr/>
        </p:nvGrpSpPr>
        <p:grpSpPr bwMode="auto">
          <a:xfrm>
            <a:off x="3893820" y="982981"/>
            <a:ext cx="6858000" cy="4003675"/>
            <a:chOff x="643552" y="1579880"/>
            <a:chExt cx="9143999" cy="5337447"/>
          </a:xfrm>
        </p:grpSpPr>
        <p:pic>
          <p:nvPicPr>
            <p:cNvPr id="6" name="Picture 8">
              <a:extLst>
                <a:ext uri="{FF2B5EF4-FFF2-40B4-BE49-F238E27FC236}">
                  <a16:creationId xmlns:a16="http://schemas.microsoft.com/office/drawing/2014/main" id="{7D6F4422-4399-43B9-A710-B5649A6F604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44592" y="5534792"/>
              <a:ext cx="3742959" cy="1382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a:extLst>
                <a:ext uri="{FF2B5EF4-FFF2-40B4-BE49-F238E27FC236}">
                  <a16:creationId xmlns:a16="http://schemas.microsoft.com/office/drawing/2014/main" id="{B0B531BE-2B7A-4A2C-9D62-1E0D2FEC696C}"/>
                </a:ext>
              </a:extLst>
            </p:cNvPr>
            <p:cNvCxnSpPr/>
            <p:nvPr/>
          </p:nvCxnSpPr>
          <p:spPr>
            <a:xfrm>
              <a:off x="1964352" y="1884635"/>
              <a:ext cx="4182533" cy="3773461"/>
            </a:xfrm>
            <a:prstGeom prst="straightConnector1">
              <a:avLst/>
            </a:prstGeom>
            <a:ln w="95250">
              <a:tailEnd type="triangle"/>
            </a:ln>
          </p:spPr>
          <p:style>
            <a:lnRef idx="1">
              <a:schemeClr val="accent2"/>
            </a:lnRef>
            <a:fillRef idx="0">
              <a:schemeClr val="accent2"/>
            </a:fillRef>
            <a:effectRef idx="0">
              <a:schemeClr val="accent2"/>
            </a:effectRef>
            <a:fontRef idx="minor">
              <a:schemeClr val="tx1"/>
            </a:fontRef>
          </p:style>
        </p:cxnSp>
        <p:sp>
          <p:nvSpPr>
            <p:cNvPr id="8" name="Oval 7">
              <a:extLst>
                <a:ext uri="{FF2B5EF4-FFF2-40B4-BE49-F238E27FC236}">
                  <a16:creationId xmlns:a16="http://schemas.microsoft.com/office/drawing/2014/main" id="{8D63A94B-9A3C-4ABB-AB75-233C28AECEEF}"/>
                </a:ext>
              </a:extLst>
            </p:cNvPr>
            <p:cNvSpPr/>
            <p:nvPr/>
          </p:nvSpPr>
          <p:spPr>
            <a:xfrm>
              <a:off x="643552" y="1579880"/>
              <a:ext cx="1625600" cy="406340"/>
            </a:xfrm>
            <a:prstGeom prst="ellipse">
              <a:avLst/>
            </a:prstGeom>
            <a:noFill/>
          </p:spPr>
          <p:style>
            <a:lnRef idx="2">
              <a:schemeClr val="accent3"/>
            </a:lnRef>
            <a:fillRef idx="1">
              <a:schemeClr val="lt1"/>
            </a:fillRef>
            <a:effectRef idx="0">
              <a:schemeClr val="accent3"/>
            </a:effectRef>
            <a:fontRef idx="minor">
              <a:schemeClr val="dk1"/>
            </a:fontRef>
          </p:style>
          <p:txBody>
            <a:bodyPr anchor="ctr"/>
            <a:lstStyle/>
            <a:p>
              <a:pPr algn="ctr">
                <a:defRPr/>
              </a:pPr>
              <a:endParaRPr lang="en-US">
                <a:solidFill>
                  <a:prstClr val="black"/>
                </a:solidFill>
              </a:endParaRPr>
            </a:p>
          </p:txBody>
        </p:sp>
      </p:grpSp>
      <p:sp>
        <p:nvSpPr>
          <p:cNvPr id="9" name="Rounded Rectangle 1">
            <a:extLst>
              <a:ext uri="{FF2B5EF4-FFF2-40B4-BE49-F238E27FC236}">
                <a16:creationId xmlns:a16="http://schemas.microsoft.com/office/drawing/2014/main" id="{E1869C19-4A06-4912-A36A-C0D85515CF90}"/>
              </a:ext>
            </a:extLst>
          </p:cNvPr>
          <p:cNvSpPr/>
          <p:nvPr/>
        </p:nvSpPr>
        <p:spPr>
          <a:xfrm>
            <a:off x="7703820" y="1138556"/>
            <a:ext cx="2971800" cy="1082675"/>
          </a:xfrm>
          <a:prstGeom prst="round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a:solidFill>
                  <a:prstClr val="black"/>
                </a:solidFill>
              </a:rPr>
              <a:t>www.ci3t.org</a:t>
            </a:r>
          </a:p>
        </p:txBody>
      </p:sp>
      <p:sp>
        <p:nvSpPr>
          <p:cNvPr id="10" name="Rectangle 9">
            <a:extLst>
              <a:ext uri="{FF2B5EF4-FFF2-40B4-BE49-F238E27FC236}">
                <a16:creationId xmlns:a16="http://schemas.microsoft.com/office/drawing/2014/main" id="{F32FACD0-A572-4004-92F6-2B1CA0068745}"/>
              </a:ext>
            </a:extLst>
          </p:cNvPr>
          <p:cNvSpPr/>
          <p:nvPr/>
        </p:nvSpPr>
        <p:spPr>
          <a:xfrm>
            <a:off x="8065770" y="4082157"/>
            <a:ext cx="2501900" cy="7108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a:solidFill>
                  <a:prstClr val="black"/>
                </a:solidFill>
              </a:rPr>
              <a:t>Systematic Screening</a:t>
            </a:r>
          </a:p>
        </p:txBody>
      </p:sp>
      <p:pic>
        <p:nvPicPr>
          <p:cNvPr id="11" name="Picture 6">
            <a:extLst>
              <a:ext uri="{FF2B5EF4-FFF2-40B4-BE49-F238E27FC236}">
                <a16:creationId xmlns:a16="http://schemas.microsoft.com/office/drawing/2014/main" id="{C4FA7E09-9062-424B-9C59-2C1CFE66A1A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50820" y="373381"/>
            <a:ext cx="4343400"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8534105A-CFBB-42D9-A1EA-BA9527ADD260}"/>
              </a:ext>
            </a:extLst>
          </p:cNvPr>
          <p:cNvPicPr>
            <a:picLocks noChangeAspect="1"/>
          </p:cNvPicPr>
          <p:nvPr/>
        </p:nvPicPr>
        <p:blipFill>
          <a:blip r:embed="rId6"/>
          <a:stretch>
            <a:fillRect/>
          </a:stretch>
        </p:blipFill>
        <p:spPr>
          <a:xfrm>
            <a:off x="2771360" y="356935"/>
            <a:ext cx="4343400" cy="3195606"/>
          </a:xfrm>
          <a:prstGeom prst="rect">
            <a:avLst/>
          </a:prstGeom>
        </p:spPr>
      </p:pic>
      <p:pic>
        <p:nvPicPr>
          <p:cNvPr id="13" name="Picture 12">
            <a:extLst>
              <a:ext uri="{FF2B5EF4-FFF2-40B4-BE49-F238E27FC236}">
                <a16:creationId xmlns:a16="http://schemas.microsoft.com/office/drawing/2014/main" id="{64695194-D10C-4305-8EBF-8DA441B5761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4314" y="2851323"/>
            <a:ext cx="2909988" cy="3765866"/>
          </a:xfrm>
          <a:prstGeom prst="rect">
            <a:avLst/>
          </a:prstGeom>
          <a:ln>
            <a:solidFill>
              <a:schemeClr val="accent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23430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Agenda</a:t>
            </a:r>
          </a:p>
        </p:txBody>
      </p:sp>
      <p:sp>
        <p:nvSpPr>
          <p:cNvPr id="7" name="Content Placeholder 6"/>
          <p:cNvSpPr>
            <a:spLocks noGrp="1"/>
          </p:cNvSpPr>
          <p:nvPr>
            <p:ph idx="1"/>
          </p:nvPr>
        </p:nvSpPr>
        <p:spPr/>
        <p:txBody>
          <a:bodyPr>
            <a:normAutofit/>
          </a:bodyPr>
          <a:lstStyle/>
          <a:p>
            <a:r>
              <a:rPr lang="en-US" dirty="0"/>
              <a:t>Introducing Ci3T… a Comprehensive, Integrated, Three-Tiered Model of Prevention  </a:t>
            </a:r>
          </a:p>
          <a:p>
            <a:r>
              <a:rPr lang="en-US" dirty="0"/>
              <a:t>The Role of Screening: Using Screening Data to Inform Instruction  </a:t>
            </a:r>
          </a:p>
          <a:p>
            <a:pPr lvl="1"/>
            <a:r>
              <a:rPr lang="en-US" dirty="0"/>
              <a:t>At Tier 1: Primary Preventions Efforts </a:t>
            </a:r>
          </a:p>
          <a:p>
            <a:pPr lvl="1"/>
            <a:r>
              <a:rPr lang="en-US" dirty="0"/>
              <a:t>At all Tiers: Teacher-delivered Strategies  </a:t>
            </a:r>
          </a:p>
          <a:p>
            <a:pPr lvl="1"/>
            <a:r>
              <a:rPr lang="en-US" dirty="0"/>
              <a:t>At Tiers 2 &amp; 3: Secondary &amp; Tertiary Prevention Efforts  </a:t>
            </a:r>
          </a:p>
          <a:p>
            <a:r>
              <a:rPr lang="en-US" dirty="0"/>
              <a:t>Planning for Next Steps</a:t>
            </a:r>
          </a:p>
          <a:p>
            <a:endParaRPr lang="en-US" dirty="0"/>
          </a:p>
        </p:txBody>
      </p:sp>
    </p:spTree>
    <p:extLst>
      <p:ext uri="{BB962C8B-B14F-4D97-AF65-F5344CB8AC3E}">
        <p14:creationId xmlns:p14="http://schemas.microsoft.com/office/powerpoint/2010/main" val="30654128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93675" y="1022397"/>
            <a:ext cx="3480495" cy="1411367"/>
          </a:xfrm>
        </p:spPr>
        <p:txBody>
          <a:bodyPr anchor="ctr">
            <a:noAutofit/>
          </a:bodyPr>
          <a:lstStyle/>
          <a:p>
            <a:pPr algn="ctr"/>
            <a:r>
              <a:rPr lang="en-US" sz="3600"/>
              <a:t>Student Risk Screening Scale for Internalizing and Externalizing </a:t>
            </a:r>
          </a:p>
        </p:txBody>
      </p:sp>
      <p:sp>
        <p:nvSpPr>
          <p:cNvPr id="5" name="Content Placeholder 4"/>
          <p:cNvSpPr>
            <a:spLocks noGrp="1"/>
          </p:cNvSpPr>
          <p:nvPr>
            <p:ph idx="1"/>
          </p:nvPr>
        </p:nvSpPr>
        <p:spPr>
          <a:xfrm>
            <a:off x="5477522" y="1017193"/>
            <a:ext cx="5903651" cy="5105952"/>
          </a:xfrm>
          <a:noFill/>
          <a:ln>
            <a:noFill/>
          </a:ln>
        </p:spPr>
        <p:txBody>
          <a:bodyPr>
            <a:normAutofit/>
          </a:bodyPr>
          <a:lstStyle/>
          <a:p>
            <a:endParaRPr lang="en-US" dirty="0"/>
          </a:p>
          <a:p>
            <a:endParaRPr lang="en-US" dirty="0"/>
          </a:p>
          <a:p>
            <a:endParaRPr lang="en-US" dirty="0"/>
          </a:p>
          <a:p>
            <a:endParaRPr lang="en-US" dirty="0"/>
          </a:p>
          <a:p>
            <a:endParaRPr lang="en-US" dirty="0"/>
          </a:p>
          <a:p>
            <a:endParaRPr lang="en-US" dirty="0"/>
          </a:p>
          <a:p>
            <a:pPr marL="0" indent="0" algn="ctr">
              <a:buNone/>
            </a:pPr>
            <a:r>
              <a:rPr lang="en-US" sz="2400" dirty="0"/>
              <a:t>Available on ci3t.org </a:t>
            </a:r>
          </a:p>
          <a:p>
            <a:pPr marL="0" indent="0" algn="ctr">
              <a:buNone/>
            </a:pPr>
            <a:r>
              <a:rPr lang="en-US" sz="1800" dirty="0"/>
              <a:t>(SRSS-IE; Drummond, 1994; Lane &amp; Menzies, 2009)</a:t>
            </a:r>
          </a:p>
        </p:txBody>
      </p:sp>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482619" y="3379467"/>
            <a:ext cx="2863932" cy="3169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stretch>
            <a:fillRect/>
          </a:stretch>
        </p:blipFill>
        <p:spPr>
          <a:xfrm>
            <a:off x="6344071" y="1415811"/>
            <a:ext cx="4267200" cy="2013189"/>
          </a:xfrm>
          <a:prstGeom prst="rect">
            <a:avLst/>
          </a:prstGeom>
        </p:spPr>
      </p:pic>
    </p:spTree>
    <p:extLst>
      <p:ext uri="{BB962C8B-B14F-4D97-AF65-F5344CB8AC3E}">
        <p14:creationId xmlns:p14="http://schemas.microsoft.com/office/powerpoint/2010/main" val="37133323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itle 3"/>
          <p:cNvSpPr>
            <a:spLocks noGrp="1"/>
          </p:cNvSpPr>
          <p:nvPr>
            <p:ph type="title"/>
          </p:nvPr>
        </p:nvSpPr>
        <p:spPr bwMode="auto"/>
        <p:txBody>
          <a:bodyPr wrap="square" numCol="1" anchorCtr="0" compatLnSpc="1">
            <a:prstTxWarp prst="textNoShape">
              <a:avLst/>
            </a:prstTxWarp>
            <a:noAutofit/>
          </a:bodyPr>
          <a:lstStyle/>
          <a:p>
            <a:pPr algn="ctr"/>
            <a:r>
              <a:rPr lang="en-US" altLang="en-US" sz="3600" dirty="0"/>
              <a:t>Student Risk Screening Scale for </a:t>
            </a:r>
            <a:br>
              <a:rPr lang="en-US" altLang="en-US" sz="3600" dirty="0"/>
            </a:br>
            <a:r>
              <a:rPr lang="en-US" altLang="en-US" sz="3600" dirty="0"/>
              <a:t>Internalizing and Externalizing </a:t>
            </a:r>
            <a:br>
              <a:rPr lang="en-US" altLang="en-US" sz="3600" dirty="0"/>
            </a:br>
            <a:r>
              <a:rPr lang="en-US" altLang="en-US" sz="2800" dirty="0"/>
              <a:t>(SRSS-IE; Drummond, 1994; Lane &amp; Menzies, 2009)</a:t>
            </a:r>
            <a:endParaRPr lang="en-US" altLang="en-US" sz="3600" dirty="0"/>
          </a:p>
        </p:txBody>
      </p:sp>
      <p:pic>
        <p:nvPicPr>
          <p:cNvPr id="2" name="Picture 1"/>
          <p:cNvPicPr>
            <a:picLocks noChangeAspect="1"/>
          </p:cNvPicPr>
          <p:nvPr/>
        </p:nvPicPr>
        <p:blipFill>
          <a:blip r:embed="rId2"/>
          <a:stretch>
            <a:fillRect/>
          </a:stretch>
        </p:blipFill>
        <p:spPr>
          <a:xfrm>
            <a:off x="253883" y="2026928"/>
            <a:ext cx="9988258" cy="45216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151623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itle 4"/>
          <p:cNvSpPr>
            <a:spLocks noGrp="1"/>
          </p:cNvSpPr>
          <p:nvPr>
            <p:ph type="title"/>
          </p:nvPr>
        </p:nvSpPr>
        <p:spPr>
          <a:xfrm>
            <a:off x="1882775" y="90488"/>
            <a:ext cx="7886700" cy="1325562"/>
          </a:xfrm>
        </p:spPr>
        <p:txBody>
          <a:bodyPr/>
          <a:lstStyle/>
          <a:p>
            <a:pPr eaLnBrk="1" hangingPunct="1"/>
            <a:r>
              <a:rPr lang="en-US" altLang="en-US"/>
              <a:t>SRSS-IE: Cut Scores</a:t>
            </a:r>
          </a:p>
        </p:txBody>
      </p:sp>
      <p:sp>
        <p:nvSpPr>
          <p:cNvPr id="205853" name="TextBox 9"/>
          <p:cNvSpPr txBox="1">
            <a:spLocks noChangeArrowheads="1"/>
          </p:cNvSpPr>
          <p:nvPr/>
        </p:nvSpPr>
        <p:spPr bwMode="auto">
          <a:xfrm>
            <a:off x="1727199" y="4765969"/>
            <a:ext cx="860742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1"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Elementary School Level:</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Lane, K. L., Oakes, W. P., </a:t>
            </a:r>
            <a:r>
              <a:rPr kumimoji="0" lang="en-US" altLang="en-US" sz="1200" b="0" i="0" u="none" strike="noStrike" kern="1200" cap="none" spc="0" normalizeH="0" baseline="0" noProof="0" err="1">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Swogger</a:t>
            </a: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E. D., </a:t>
            </a:r>
            <a:r>
              <a:rPr kumimoji="0" lang="en-US" altLang="en-US" sz="1200" b="0" i="0" u="none" strike="noStrike" kern="1200" cap="none" spc="0" normalizeH="0" baseline="0" noProof="0" err="1">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Schatschneider</a:t>
            </a: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C., Menzies, H., M., &amp; Sanchez, J. (2015). Student risk screening scale for internalizing and externalizing behaviors: Preliminary cut scores to support data-informed decision making. </a:t>
            </a:r>
            <a:r>
              <a:rPr kumimoji="0" lang="en-US" altLang="en-US" sz="1200" b="0" i="1"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Behavioral Disorders, 40,</a:t>
            </a: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159-170.</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1"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Middle and High School Levels:</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Lane, K. L., Oakes, W. P., Cantwell, E. D., </a:t>
            </a:r>
            <a:r>
              <a:rPr kumimoji="0" lang="en-US" altLang="en-US" sz="1200" b="0" i="0" u="none" strike="noStrike" kern="1200" cap="none" spc="0" normalizeH="0" baseline="0" noProof="0" err="1">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Schatschneider</a:t>
            </a: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C., Menzies, H., Crittenden, M., &amp;  Messenger, M. (2016). Student Risk Screening Scale for Internalizing and Externalizing Behaviors: Preliminary cut scores to support data-informed decision making in middle and high schools. </a:t>
            </a:r>
            <a:r>
              <a:rPr kumimoji="0" lang="en-US" altLang="en-US" sz="1200" b="0" i="1"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Behavioral Disorders, 42</a:t>
            </a: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(1), 271-284</a:t>
            </a:r>
          </a:p>
        </p:txBody>
      </p:sp>
      <p:graphicFrame>
        <p:nvGraphicFramePr>
          <p:cNvPr id="10" name="Table 9"/>
          <p:cNvGraphicFramePr>
            <a:graphicFrameLocks noGrp="1"/>
          </p:cNvGraphicFramePr>
          <p:nvPr/>
        </p:nvGraphicFramePr>
        <p:xfrm>
          <a:off x="1803403" y="1714342"/>
          <a:ext cx="8635999" cy="2243137"/>
        </p:xfrm>
        <a:graphic>
          <a:graphicData uri="http://schemas.openxmlformats.org/drawingml/2006/table">
            <a:tbl>
              <a:tblPr firstRow="1" firstCol="1" bandRow="1"/>
              <a:tblGrid>
                <a:gridCol w="2153297">
                  <a:extLst>
                    <a:ext uri="{9D8B030D-6E8A-4147-A177-3AD203B41FA5}">
                      <a16:colId xmlns:a16="http://schemas.microsoft.com/office/drawing/2014/main" val="20000"/>
                    </a:ext>
                  </a:extLst>
                </a:gridCol>
                <a:gridCol w="2153183">
                  <a:extLst>
                    <a:ext uri="{9D8B030D-6E8A-4147-A177-3AD203B41FA5}">
                      <a16:colId xmlns:a16="http://schemas.microsoft.com/office/drawing/2014/main" val="20001"/>
                    </a:ext>
                  </a:extLst>
                </a:gridCol>
                <a:gridCol w="2176336">
                  <a:extLst>
                    <a:ext uri="{9D8B030D-6E8A-4147-A177-3AD203B41FA5}">
                      <a16:colId xmlns:a16="http://schemas.microsoft.com/office/drawing/2014/main" val="20002"/>
                    </a:ext>
                  </a:extLst>
                </a:gridCol>
                <a:gridCol w="2153183">
                  <a:extLst>
                    <a:ext uri="{9D8B030D-6E8A-4147-A177-3AD203B41FA5}">
                      <a16:colId xmlns:a16="http://schemas.microsoft.com/office/drawing/2014/main" val="20003"/>
                    </a:ext>
                  </a:extLst>
                </a:gridCol>
              </a:tblGrid>
              <a:tr h="304831">
                <a:tc gridSpan="2">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000">
                          <a:solidFill>
                            <a:schemeClr val="bg1"/>
                          </a:solidFill>
                          <a:effectLst/>
                        </a:rPr>
                        <a:t>Elementary School</a:t>
                      </a:r>
                      <a:endParaRPr lang="en-U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solidFill>
                      <a:srgbClr val="5B9BD5">
                        <a:lumMod val="75000"/>
                      </a:srgbClr>
                    </a:solidFill>
                  </a:tcPr>
                </a:tc>
                <a:tc hMerge="1">
                  <a:txBody>
                    <a:bodyPr/>
                    <a:lstStyle/>
                    <a:p>
                      <a:endParaRPr lang="en-US"/>
                    </a:p>
                  </a:txBody>
                  <a:tcPr/>
                </a:tc>
                <a:tc gridSpan="2">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000">
                          <a:solidFill>
                            <a:schemeClr val="bg1"/>
                          </a:solidFill>
                          <a:effectLst/>
                        </a:rPr>
                        <a:t>Middle and High School</a:t>
                      </a:r>
                      <a:endParaRPr lang="en-U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solidFill>
                      <a:srgbClr val="5B9BD5">
                        <a:lumMod val="50000"/>
                      </a:srgbClr>
                    </a:solidFill>
                  </a:tcPr>
                </a:tc>
                <a:tc hMerge="1">
                  <a:txBody>
                    <a:bodyPr/>
                    <a:lstStyle/>
                    <a:p>
                      <a:endParaRPr lang="en-US"/>
                    </a:p>
                  </a:txBody>
                  <a:tcPr/>
                </a:tc>
                <a:extLst>
                  <a:ext uri="{0D108BD9-81ED-4DB2-BD59-A6C34878D82A}">
                    <a16:rowId xmlns:a16="http://schemas.microsoft.com/office/drawing/2014/main" val="10000"/>
                  </a:ext>
                </a:extLst>
              </a:tr>
              <a:tr h="414149">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000" b="0">
                          <a:effectLst/>
                        </a:rPr>
                        <a:t>SRSS-E7</a:t>
                      </a:r>
                      <a:endParaRPr lang="en-US" sz="1800" b="0">
                        <a:effectLst/>
                      </a:endParaRPr>
                    </a:p>
                  </a:txBody>
                  <a:tcPr marL="68589" marR="68589"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000">
                          <a:effectLst/>
                        </a:rPr>
                        <a:t>SRSS-I5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000">
                          <a:effectLst/>
                        </a:rPr>
                        <a:t>SRSS-E7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000">
                          <a:effectLst/>
                        </a:rPr>
                        <a:t>SRSS-I6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extLst>
                  <a:ext uri="{0D108BD9-81ED-4DB2-BD59-A6C34878D82A}">
                    <a16:rowId xmlns:a16="http://schemas.microsoft.com/office/drawing/2014/main" val="10001"/>
                  </a:ext>
                </a:extLst>
              </a:tr>
              <a:tr h="609663">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spcBef>
                          <a:spcPts val="0"/>
                        </a:spcBef>
                        <a:spcAft>
                          <a:spcPts val="0"/>
                        </a:spcAft>
                      </a:pPr>
                      <a:r>
                        <a:rPr lang="en-US" sz="2000" b="0">
                          <a:effectLst/>
                          <a:latin typeface="+mn-lt"/>
                          <a:ea typeface="+mn-ea"/>
                          <a:cs typeface="+mn-cs"/>
                        </a:rPr>
                        <a:t>Items</a:t>
                      </a:r>
                      <a:r>
                        <a:rPr lang="en-US" sz="2000" b="0" baseline="0">
                          <a:effectLst/>
                          <a:latin typeface="+mn-lt"/>
                          <a:ea typeface="+mn-ea"/>
                          <a:cs typeface="+mn-cs"/>
                        </a:rPr>
                        <a:t> 1-7</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a:effectLst/>
                        </a:rPr>
                        <a:t>Items</a:t>
                      </a:r>
                      <a:r>
                        <a:rPr lang="en-US" sz="2000" baseline="0">
                          <a:effectLst/>
                        </a:rPr>
                        <a:t> 8-12</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b="0">
                          <a:effectLst/>
                          <a:latin typeface="+mn-lt"/>
                          <a:ea typeface="+mn-ea"/>
                          <a:cs typeface="+mn-cs"/>
                        </a:rPr>
                        <a:t>Items</a:t>
                      </a:r>
                      <a:r>
                        <a:rPr lang="en-US" sz="2000" b="0" baseline="0">
                          <a:effectLst/>
                          <a:latin typeface="+mn-lt"/>
                          <a:ea typeface="+mn-ea"/>
                          <a:cs typeface="+mn-cs"/>
                        </a:rPr>
                        <a:t> 1-7</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a:effectLst/>
                        </a:rPr>
                        <a:t>Items</a:t>
                      </a:r>
                      <a:r>
                        <a:rPr lang="en-US" sz="2000" baseline="0">
                          <a:effectLst/>
                        </a:rPr>
                        <a:t> 4, 8-12</a:t>
                      </a:r>
                      <a:endParaRPr lang="en-US" sz="1800">
                        <a:effectLst/>
                      </a:endParaRPr>
                    </a:p>
                    <a:p>
                      <a:pPr marL="0" marR="0">
                        <a:spcBef>
                          <a:spcPts val="0"/>
                        </a:spcBef>
                        <a:spcAft>
                          <a:spcPts val="0"/>
                        </a:spcAft>
                      </a:pPr>
                      <a:r>
                        <a:rPr lang="en-US" sz="2000">
                          <a:effectLst/>
                        </a:rPr>
                        <a:t> </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14494">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spcBef>
                          <a:spcPts val="0"/>
                        </a:spcBef>
                        <a:spcAft>
                          <a:spcPts val="0"/>
                        </a:spcAft>
                      </a:pPr>
                      <a:r>
                        <a:rPr lang="en-US" sz="2000" b="0">
                          <a:effectLst/>
                        </a:rPr>
                        <a:t>0-3 = low risk</a:t>
                      </a:r>
                      <a:endParaRPr lang="en-US" sz="1800" b="0">
                        <a:effectLst/>
                      </a:endParaRPr>
                    </a:p>
                    <a:p>
                      <a:pPr marL="0" marR="0">
                        <a:spcBef>
                          <a:spcPts val="0"/>
                        </a:spcBef>
                        <a:spcAft>
                          <a:spcPts val="0"/>
                        </a:spcAft>
                      </a:pPr>
                      <a:r>
                        <a:rPr lang="en-US" sz="2000" b="0">
                          <a:effectLst/>
                        </a:rPr>
                        <a:t>4-8 = moderate risk</a:t>
                      </a:r>
                      <a:endParaRPr lang="en-US" sz="1800" b="0">
                        <a:effectLst/>
                      </a:endParaRPr>
                    </a:p>
                    <a:p>
                      <a:pPr marL="0" marR="0">
                        <a:spcBef>
                          <a:spcPts val="0"/>
                        </a:spcBef>
                        <a:spcAft>
                          <a:spcPts val="0"/>
                        </a:spcAft>
                      </a:pPr>
                      <a:r>
                        <a:rPr lang="en-US" sz="2000" b="0">
                          <a:effectLst/>
                        </a:rPr>
                        <a:t>9-21 = high risk</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a:effectLst/>
                        </a:rPr>
                        <a:t>0-1 = low risk</a:t>
                      </a:r>
                      <a:endParaRPr lang="en-US" sz="1800">
                        <a:effectLst/>
                      </a:endParaRPr>
                    </a:p>
                    <a:p>
                      <a:pPr marL="0" marR="0">
                        <a:spcBef>
                          <a:spcPts val="0"/>
                        </a:spcBef>
                        <a:spcAft>
                          <a:spcPts val="0"/>
                        </a:spcAft>
                      </a:pPr>
                      <a:r>
                        <a:rPr lang="en-US" sz="2000">
                          <a:effectLst/>
                        </a:rPr>
                        <a:t>2-3 = moderate risk</a:t>
                      </a:r>
                      <a:endParaRPr lang="en-US" sz="1800">
                        <a:effectLst/>
                      </a:endParaRPr>
                    </a:p>
                    <a:p>
                      <a:pPr marL="0" marR="0">
                        <a:spcBef>
                          <a:spcPts val="0"/>
                        </a:spcBef>
                        <a:spcAft>
                          <a:spcPts val="0"/>
                        </a:spcAft>
                      </a:pPr>
                      <a:r>
                        <a:rPr lang="en-US" sz="2000">
                          <a:effectLst/>
                        </a:rPr>
                        <a:t>4-15 = high risk</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a:effectLst/>
                        </a:rPr>
                        <a:t>0-3 = low risk</a:t>
                      </a:r>
                      <a:endParaRPr lang="en-US" sz="1800">
                        <a:effectLst/>
                      </a:endParaRPr>
                    </a:p>
                    <a:p>
                      <a:pPr marL="0" marR="0">
                        <a:spcBef>
                          <a:spcPts val="0"/>
                        </a:spcBef>
                        <a:spcAft>
                          <a:spcPts val="0"/>
                        </a:spcAft>
                      </a:pPr>
                      <a:r>
                        <a:rPr lang="en-US" sz="2000">
                          <a:effectLst/>
                        </a:rPr>
                        <a:t>4-8 = moderate risk</a:t>
                      </a:r>
                      <a:endParaRPr lang="en-US" sz="1800">
                        <a:effectLst/>
                      </a:endParaRPr>
                    </a:p>
                    <a:p>
                      <a:pPr marL="0" marR="0">
                        <a:spcBef>
                          <a:spcPts val="0"/>
                        </a:spcBef>
                        <a:spcAft>
                          <a:spcPts val="0"/>
                        </a:spcAft>
                      </a:pPr>
                      <a:r>
                        <a:rPr lang="en-US" sz="2000">
                          <a:effectLst/>
                        </a:rPr>
                        <a:t>9-21 = high risk</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a:effectLst/>
                        </a:rPr>
                        <a:t>0-3 = low risk</a:t>
                      </a:r>
                      <a:endParaRPr lang="en-US" sz="1800">
                        <a:effectLst/>
                      </a:endParaRPr>
                    </a:p>
                    <a:p>
                      <a:pPr marL="0" marR="0">
                        <a:spcBef>
                          <a:spcPts val="0"/>
                        </a:spcBef>
                        <a:spcAft>
                          <a:spcPts val="0"/>
                        </a:spcAft>
                      </a:pPr>
                      <a:r>
                        <a:rPr lang="en-US" sz="2000">
                          <a:effectLst/>
                        </a:rPr>
                        <a:t>4-5 = moderate risk</a:t>
                      </a:r>
                      <a:endParaRPr lang="en-US" sz="1800">
                        <a:effectLst/>
                      </a:endParaRPr>
                    </a:p>
                    <a:p>
                      <a:pPr marL="0" marR="0">
                        <a:spcBef>
                          <a:spcPts val="0"/>
                        </a:spcBef>
                        <a:spcAft>
                          <a:spcPts val="0"/>
                        </a:spcAft>
                      </a:pPr>
                      <a:r>
                        <a:rPr lang="en-US" sz="2000">
                          <a:effectLst/>
                        </a:rPr>
                        <a:t>6-18 = high risk</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extLst>
                  <a:ext uri="{0D108BD9-81ED-4DB2-BD59-A6C34878D82A}">
                    <a16:rowId xmlns:a16="http://schemas.microsoft.com/office/drawing/2014/main" val="10003"/>
                  </a:ext>
                </a:extLst>
              </a:tr>
            </a:tbl>
          </a:graphicData>
        </a:graphic>
      </p:graphicFrame>
      <p:sp>
        <p:nvSpPr>
          <p:cNvPr id="12" name="Rectangle 11"/>
          <p:cNvSpPr/>
          <p:nvPr/>
        </p:nvSpPr>
        <p:spPr>
          <a:xfrm>
            <a:off x="1727199" y="1684174"/>
            <a:ext cx="4343400" cy="23225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13" name="Rectangle 12"/>
          <p:cNvSpPr/>
          <p:nvPr/>
        </p:nvSpPr>
        <p:spPr>
          <a:xfrm>
            <a:off x="6089650" y="1662960"/>
            <a:ext cx="4343400" cy="23225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0357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2021</a:t>
            </a:r>
            <a:br>
              <a:rPr lang="en-US" sz="4000"/>
            </a:br>
            <a:r>
              <a:rPr lang="en-US" sz="3200"/>
              <a:t>SRSS-</a:t>
            </a:r>
            <a:r>
              <a:rPr lang="en-US" sz="3200" u="sng"/>
              <a:t>Externalizing </a:t>
            </a:r>
            <a:r>
              <a:rPr lang="en-US" sz="3200"/>
              <a:t>Results –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44945"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grpSp>
        <p:nvGrpSpPr>
          <p:cNvPr id="18" name="Group 17">
            <a:extLst>
              <a:ext uri="{FF2B5EF4-FFF2-40B4-BE49-F238E27FC236}">
                <a16:creationId xmlns:a16="http://schemas.microsoft.com/office/drawing/2014/main" id="{9709F02C-D259-438F-B289-3C081BCF5881}"/>
              </a:ext>
            </a:extLst>
          </p:cNvPr>
          <p:cNvGrpSpPr/>
          <p:nvPr/>
        </p:nvGrpSpPr>
        <p:grpSpPr>
          <a:xfrm>
            <a:off x="3075447" y="1966896"/>
            <a:ext cx="465145" cy="2073274"/>
            <a:chOff x="3225200" y="1966896"/>
            <a:chExt cx="465145" cy="2073274"/>
          </a:xfrm>
        </p:grpSpPr>
        <p:sp>
          <p:nvSpPr>
            <p:cNvPr id="9" name="Rectangle 8">
              <a:extLst>
                <a:ext uri="{FF2B5EF4-FFF2-40B4-BE49-F238E27FC236}">
                  <a16:creationId xmlns:a16="http://schemas.microsoft.com/office/drawing/2014/main" id="{D6E72BFA-4A4D-4F16-9513-68A6ED4C0C83}"/>
                </a:ext>
              </a:extLst>
            </p:cNvPr>
            <p:cNvSpPr/>
            <p:nvPr/>
          </p:nvSpPr>
          <p:spPr>
            <a:xfrm>
              <a:off x="3265748" y="1966896"/>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a:t>
              </a:r>
            </a:p>
          </p:txBody>
        </p:sp>
        <p:sp>
          <p:nvSpPr>
            <p:cNvPr id="11" name="Rectangle 10">
              <a:extLst>
                <a:ext uri="{FF2B5EF4-FFF2-40B4-BE49-F238E27FC236}">
                  <a16:creationId xmlns:a16="http://schemas.microsoft.com/office/drawing/2014/main" id="{CA4B4E3C-684B-4363-A3DA-60E579543B65}"/>
                </a:ext>
              </a:extLst>
            </p:cNvPr>
            <p:cNvSpPr/>
            <p:nvPr/>
          </p:nvSpPr>
          <p:spPr>
            <a:xfrm>
              <a:off x="3267728" y="2669783"/>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52</a:t>
              </a:r>
            </a:p>
          </p:txBody>
        </p:sp>
        <p:sp>
          <p:nvSpPr>
            <p:cNvPr id="13" name="Rectangle 12">
              <a:extLst>
                <a:ext uri="{FF2B5EF4-FFF2-40B4-BE49-F238E27FC236}">
                  <a16:creationId xmlns:a16="http://schemas.microsoft.com/office/drawing/2014/main" id="{05BE7812-9552-43F2-9CE7-7146EB841E59}"/>
                </a:ext>
              </a:extLst>
            </p:cNvPr>
            <p:cNvSpPr/>
            <p:nvPr/>
          </p:nvSpPr>
          <p:spPr>
            <a:xfrm>
              <a:off x="3225200"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109</a:t>
              </a:r>
            </a:p>
          </p:txBody>
        </p:sp>
      </p:grpSp>
      <p:grpSp>
        <p:nvGrpSpPr>
          <p:cNvPr id="16" name="Group 15">
            <a:extLst>
              <a:ext uri="{FF2B5EF4-FFF2-40B4-BE49-F238E27FC236}">
                <a16:creationId xmlns:a16="http://schemas.microsoft.com/office/drawing/2014/main" id="{DA32817C-1547-4C20-B7B2-4DC46C0582F4}"/>
              </a:ext>
            </a:extLst>
          </p:cNvPr>
          <p:cNvGrpSpPr/>
          <p:nvPr/>
        </p:nvGrpSpPr>
        <p:grpSpPr>
          <a:xfrm>
            <a:off x="4110193" y="1957472"/>
            <a:ext cx="465145" cy="2074266"/>
            <a:chOff x="4481854" y="1965904"/>
            <a:chExt cx="465145" cy="2074266"/>
          </a:xfrm>
        </p:grpSpPr>
        <p:sp>
          <p:nvSpPr>
            <p:cNvPr id="3" name="Rectangle 12">
              <a:extLst>
                <a:ext uri="{FF2B5EF4-FFF2-40B4-BE49-F238E27FC236}">
                  <a16:creationId xmlns:a16="http://schemas.microsoft.com/office/drawing/2014/main" id="{34998E01-2A56-4CEF-993A-A83085E11E77}"/>
                </a:ext>
              </a:extLst>
            </p:cNvPr>
            <p:cNvSpPr/>
            <p:nvPr/>
          </p:nvSpPr>
          <p:spPr>
            <a:xfrm>
              <a:off x="4481854"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91</a:t>
              </a:r>
            </a:p>
          </p:txBody>
        </p:sp>
        <p:sp>
          <p:nvSpPr>
            <p:cNvPr id="4" name="Rectangle 10">
              <a:extLst>
                <a:ext uri="{FF2B5EF4-FFF2-40B4-BE49-F238E27FC236}">
                  <a16:creationId xmlns:a16="http://schemas.microsoft.com/office/drawing/2014/main" id="{F039ACC9-9A50-4468-8191-4D74F450EDC5}"/>
                </a:ext>
              </a:extLst>
            </p:cNvPr>
            <p:cNvSpPr/>
            <p:nvPr/>
          </p:nvSpPr>
          <p:spPr>
            <a:xfrm>
              <a:off x="4524382" y="2657326"/>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52</a:t>
              </a:r>
            </a:p>
          </p:txBody>
        </p:sp>
        <p:sp>
          <p:nvSpPr>
            <p:cNvPr id="6" name="Rectangle 8">
              <a:extLst>
                <a:ext uri="{FF2B5EF4-FFF2-40B4-BE49-F238E27FC236}">
                  <a16:creationId xmlns:a16="http://schemas.microsoft.com/office/drawing/2014/main" id="{F08DA4CF-F7AE-4407-8332-F2A3A69FDDCC}"/>
                </a:ext>
              </a:extLst>
            </p:cNvPr>
            <p:cNvSpPr/>
            <p:nvPr/>
          </p:nvSpPr>
          <p:spPr>
            <a:xfrm>
              <a:off x="4522402" y="1965904"/>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a:t>
              </a:r>
            </a:p>
          </p:txBody>
        </p:sp>
      </p:grpSp>
      <p:grpSp>
        <p:nvGrpSpPr>
          <p:cNvPr id="15" name="Group 14">
            <a:extLst>
              <a:ext uri="{FF2B5EF4-FFF2-40B4-BE49-F238E27FC236}">
                <a16:creationId xmlns:a16="http://schemas.microsoft.com/office/drawing/2014/main" id="{A72637EB-BEC3-4459-A728-5BD5E891DD53}"/>
              </a:ext>
            </a:extLst>
          </p:cNvPr>
          <p:cNvGrpSpPr/>
          <p:nvPr/>
        </p:nvGrpSpPr>
        <p:grpSpPr>
          <a:xfrm>
            <a:off x="5111472" y="1957472"/>
            <a:ext cx="465145" cy="2073274"/>
            <a:chOff x="5686598" y="1966896"/>
            <a:chExt cx="465145" cy="2073274"/>
          </a:xfrm>
        </p:grpSpPr>
        <p:sp>
          <p:nvSpPr>
            <p:cNvPr id="7" name="Rectangle 8">
              <a:extLst>
                <a:ext uri="{FF2B5EF4-FFF2-40B4-BE49-F238E27FC236}">
                  <a16:creationId xmlns:a16="http://schemas.microsoft.com/office/drawing/2014/main" id="{7B210AFC-1C5F-495F-AB8F-DD7BE4F57EAE}"/>
                </a:ext>
              </a:extLst>
            </p:cNvPr>
            <p:cNvSpPr/>
            <p:nvPr/>
          </p:nvSpPr>
          <p:spPr>
            <a:xfrm>
              <a:off x="5727146" y="1966896"/>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a:t>
              </a:r>
            </a:p>
          </p:txBody>
        </p:sp>
        <p:sp>
          <p:nvSpPr>
            <p:cNvPr id="17" name="Rectangle 10">
              <a:extLst>
                <a:ext uri="{FF2B5EF4-FFF2-40B4-BE49-F238E27FC236}">
                  <a16:creationId xmlns:a16="http://schemas.microsoft.com/office/drawing/2014/main" id="{3588326D-C223-4B13-B67A-03A77A162659}"/>
                </a:ext>
              </a:extLst>
            </p:cNvPr>
            <p:cNvSpPr/>
            <p:nvPr/>
          </p:nvSpPr>
          <p:spPr>
            <a:xfrm>
              <a:off x="5729126" y="2608478"/>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61</a:t>
              </a:r>
            </a:p>
          </p:txBody>
        </p:sp>
        <p:sp>
          <p:nvSpPr>
            <p:cNvPr id="21" name="Rectangle 12">
              <a:extLst>
                <a:ext uri="{FF2B5EF4-FFF2-40B4-BE49-F238E27FC236}">
                  <a16:creationId xmlns:a16="http://schemas.microsoft.com/office/drawing/2014/main" id="{B910D69B-FC92-4FF2-8E43-3BB51BC75DE9}"/>
                </a:ext>
              </a:extLst>
            </p:cNvPr>
            <p:cNvSpPr/>
            <p:nvPr/>
          </p:nvSpPr>
          <p:spPr>
            <a:xfrm>
              <a:off x="5686598"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135</a:t>
              </a:r>
            </a:p>
          </p:txBody>
        </p:sp>
      </p:grpSp>
      <p:grpSp>
        <p:nvGrpSpPr>
          <p:cNvPr id="14" name="Group 13">
            <a:extLst>
              <a:ext uri="{FF2B5EF4-FFF2-40B4-BE49-F238E27FC236}">
                <a16:creationId xmlns:a16="http://schemas.microsoft.com/office/drawing/2014/main" id="{726D4FC1-AF61-4204-98D9-C303FE99ED03}"/>
              </a:ext>
            </a:extLst>
          </p:cNvPr>
          <p:cNvGrpSpPr/>
          <p:nvPr/>
        </p:nvGrpSpPr>
        <p:grpSpPr>
          <a:xfrm>
            <a:off x="6249925" y="1785546"/>
            <a:ext cx="465145" cy="2073274"/>
            <a:chOff x="6897670" y="1966896"/>
            <a:chExt cx="465145" cy="2073274"/>
          </a:xfrm>
        </p:grpSpPr>
        <p:sp>
          <p:nvSpPr>
            <p:cNvPr id="19" name="Rectangle 10">
              <a:extLst>
                <a:ext uri="{FF2B5EF4-FFF2-40B4-BE49-F238E27FC236}">
                  <a16:creationId xmlns:a16="http://schemas.microsoft.com/office/drawing/2014/main" id="{6561328C-0104-49AE-99FB-76DE7BBBF0D6}"/>
                </a:ext>
              </a:extLst>
            </p:cNvPr>
            <p:cNvSpPr/>
            <p:nvPr/>
          </p:nvSpPr>
          <p:spPr>
            <a:xfrm>
              <a:off x="6940198" y="2608478"/>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41</a:t>
              </a:r>
            </a:p>
          </p:txBody>
        </p:sp>
        <p:sp>
          <p:nvSpPr>
            <p:cNvPr id="23" name="Rectangle 8">
              <a:extLst>
                <a:ext uri="{FF2B5EF4-FFF2-40B4-BE49-F238E27FC236}">
                  <a16:creationId xmlns:a16="http://schemas.microsoft.com/office/drawing/2014/main" id="{00971B03-E01A-4FC9-B4FB-A33FFA5734DA}"/>
                </a:ext>
              </a:extLst>
            </p:cNvPr>
            <p:cNvSpPr/>
            <p:nvPr/>
          </p:nvSpPr>
          <p:spPr>
            <a:xfrm>
              <a:off x="6938218" y="1966896"/>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a:t>
              </a:r>
            </a:p>
          </p:txBody>
        </p:sp>
        <p:sp>
          <p:nvSpPr>
            <p:cNvPr id="25" name="Rectangle 12">
              <a:extLst>
                <a:ext uri="{FF2B5EF4-FFF2-40B4-BE49-F238E27FC236}">
                  <a16:creationId xmlns:a16="http://schemas.microsoft.com/office/drawing/2014/main" id="{A10E1623-9014-4C79-AA8C-3013A44D514C}"/>
                </a:ext>
              </a:extLst>
            </p:cNvPr>
            <p:cNvSpPr/>
            <p:nvPr/>
          </p:nvSpPr>
          <p:spPr>
            <a:xfrm>
              <a:off x="6897670"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153</a:t>
              </a:r>
            </a:p>
          </p:txBody>
        </p:sp>
      </p:grpSp>
      <p:grpSp>
        <p:nvGrpSpPr>
          <p:cNvPr id="12" name="Group 11">
            <a:extLst>
              <a:ext uri="{FF2B5EF4-FFF2-40B4-BE49-F238E27FC236}">
                <a16:creationId xmlns:a16="http://schemas.microsoft.com/office/drawing/2014/main" id="{6BC27FAE-96EC-4A1B-9A83-1074ED029B60}"/>
              </a:ext>
            </a:extLst>
          </p:cNvPr>
          <p:cNvGrpSpPr/>
          <p:nvPr/>
        </p:nvGrpSpPr>
        <p:grpSpPr>
          <a:xfrm>
            <a:off x="7332077" y="1892216"/>
            <a:ext cx="465145" cy="2074266"/>
            <a:chOff x="8173053" y="1965904"/>
            <a:chExt cx="465145" cy="2074266"/>
          </a:xfrm>
        </p:grpSpPr>
        <p:sp>
          <p:nvSpPr>
            <p:cNvPr id="27" name="Rectangle 10">
              <a:extLst>
                <a:ext uri="{FF2B5EF4-FFF2-40B4-BE49-F238E27FC236}">
                  <a16:creationId xmlns:a16="http://schemas.microsoft.com/office/drawing/2014/main" id="{7A03C2DE-68D2-4AD0-A4B3-09DD3B84C97F}"/>
                </a:ext>
              </a:extLst>
            </p:cNvPr>
            <p:cNvSpPr/>
            <p:nvPr/>
          </p:nvSpPr>
          <p:spPr>
            <a:xfrm>
              <a:off x="8215581" y="2608478"/>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52</a:t>
              </a:r>
            </a:p>
          </p:txBody>
        </p:sp>
        <p:sp>
          <p:nvSpPr>
            <p:cNvPr id="29" name="Rectangle 8">
              <a:extLst>
                <a:ext uri="{FF2B5EF4-FFF2-40B4-BE49-F238E27FC236}">
                  <a16:creationId xmlns:a16="http://schemas.microsoft.com/office/drawing/2014/main" id="{BB100D9B-7D11-4A8A-87E2-188F5922C7C6}"/>
                </a:ext>
              </a:extLst>
            </p:cNvPr>
            <p:cNvSpPr/>
            <p:nvPr/>
          </p:nvSpPr>
          <p:spPr>
            <a:xfrm>
              <a:off x="8213601" y="1965904"/>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40</a:t>
              </a:r>
            </a:p>
          </p:txBody>
        </p:sp>
        <p:sp>
          <p:nvSpPr>
            <p:cNvPr id="31" name="Rectangle 12">
              <a:extLst>
                <a:ext uri="{FF2B5EF4-FFF2-40B4-BE49-F238E27FC236}">
                  <a16:creationId xmlns:a16="http://schemas.microsoft.com/office/drawing/2014/main" id="{95939A5A-16E2-47F6-B84B-246F846D49A1}"/>
                </a:ext>
              </a:extLst>
            </p:cNvPr>
            <p:cNvSpPr/>
            <p:nvPr/>
          </p:nvSpPr>
          <p:spPr>
            <a:xfrm>
              <a:off x="8173053"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135</a:t>
              </a:r>
            </a:p>
          </p:txBody>
        </p:sp>
      </p:grpSp>
      <p:grpSp>
        <p:nvGrpSpPr>
          <p:cNvPr id="10" name="Group 9">
            <a:extLst>
              <a:ext uri="{FF2B5EF4-FFF2-40B4-BE49-F238E27FC236}">
                <a16:creationId xmlns:a16="http://schemas.microsoft.com/office/drawing/2014/main" id="{C97CA75B-A210-45C3-A8EE-1BF30D1BFEBE}"/>
              </a:ext>
            </a:extLst>
          </p:cNvPr>
          <p:cNvGrpSpPr/>
          <p:nvPr/>
        </p:nvGrpSpPr>
        <p:grpSpPr>
          <a:xfrm>
            <a:off x="8412225" y="1879568"/>
            <a:ext cx="465145" cy="2082698"/>
            <a:chOff x="9344722" y="1965904"/>
            <a:chExt cx="465145" cy="2082698"/>
          </a:xfrm>
        </p:grpSpPr>
        <p:sp>
          <p:nvSpPr>
            <p:cNvPr id="33" name="Rectangle 12">
              <a:extLst>
                <a:ext uri="{FF2B5EF4-FFF2-40B4-BE49-F238E27FC236}">
                  <a16:creationId xmlns:a16="http://schemas.microsoft.com/office/drawing/2014/main" id="{C1C00A4D-8B99-43E2-9509-EE9C55FCAB01}"/>
                </a:ext>
              </a:extLst>
            </p:cNvPr>
            <p:cNvSpPr/>
            <p:nvPr/>
          </p:nvSpPr>
          <p:spPr>
            <a:xfrm>
              <a:off x="9344722" y="3743802"/>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127</a:t>
              </a:r>
            </a:p>
          </p:txBody>
        </p:sp>
        <p:sp>
          <p:nvSpPr>
            <p:cNvPr id="35" name="Rectangle 10">
              <a:extLst>
                <a:ext uri="{FF2B5EF4-FFF2-40B4-BE49-F238E27FC236}">
                  <a16:creationId xmlns:a16="http://schemas.microsoft.com/office/drawing/2014/main" id="{96443194-5385-43CE-A79D-6CC8C67F42FD}"/>
                </a:ext>
              </a:extLst>
            </p:cNvPr>
            <p:cNvSpPr/>
            <p:nvPr/>
          </p:nvSpPr>
          <p:spPr>
            <a:xfrm>
              <a:off x="9387250" y="2624549"/>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42</a:t>
              </a:r>
            </a:p>
          </p:txBody>
        </p:sp>
        <p:sp>
          <p:nvSpPr>
            <p:cNvPr id="37" name="Rectangle 8">
              <a:extLst>
                <a:ext uri="{FF2B5EF4-FFF2-40B4-BE49-F238E27FC236}">
                  <a16:creationId xmlns:a16="http://schemas.microsoft.com/office/drawing/2014/main" id="{E6B2C117-56CD-4032-853F-998568FB90E0}"/>
                </a:ext>
              </a:extLst>
            </p:cNvPr>
            <p:cNvSpPr/>
            <p:nvPr/>
          </p:nvSpPr>
          <p:spPr>
            <a:xfrm>
              <a:off x="9385270" y="1965904"/>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a:t>
              </a:r>
            </a:p>
          </p:txBody>
        </p:sp>
      </p:grpSp>
      <p:grpSp>
        <p:nvGrpSpPr>
          <p:cNvPr id="8" name="Group 7">
            <a:extLst>
              <a:ext uri="{FF2B5EF4-FFF2-40B4-BE49-F238E27FC236}">
                <a16:creationId xmlns:a16="http://schemas.microsoft.com/office/drawing/2014/main" id="{050B73DB-962B-4A66-9C79-B5E39963A821}"/>
              </a:ext>
            </a:extLst>
          </p:cNvPr>
          <p:cNvGrpSpPr/>
          <p:nvPr/>
        </p:nvGrpSpPr>
        <p:grpSpPr>
          <a:xfrm>
            <a:off x="9453942" y="1801664"/>
            <a:ext cx="465145" cy="2082698"/>
            <a:chOff x="10706574" y="1957472"/>
            <a:chExt cx="465145" cy="2082698"/>
          </a:xfrm>
        </p:grpSpPr>
        <p:sp>
          <p:nvSpPr>
            <p:cNvPr id="22" name="Rectangle 12">
              <a:extLst>
                <a:ext uri="{FF2B5EF4-FFF2-40B4-BE49-F238E27FC236}">
                  <a16:creationId xmlns:a16="http://schemas.microsoft.com/office/drawing/2014/main" id="{0EDB8E1C-7CE5-A24C-9267-7A49519EC6E2}"/>
                </a:ext>
              </a:extLst>
            </p:cNvPr>
            <p:cNvSpPr/>
            <p:nvPr/>
          </p:nvSpPr>
          <p:spPr>
            <a:xfrm>
              <a:off x="10706574"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146</a:t>
              </a:r>
            </a:p>
          </p:txBody>
        </p:sp>
        <p:sp>
          <p:nvSpPr>
            <p:cNvPr id="24" name="Rectangle 10">
              <a:extLst>
                <a:ext uri="{FF2B5EF4-FFF2-40B4-BE49-F238E27FC236}">
                  <a16:creationId xmlns:a16="http://schemas.microsoft.com/office/drawing/2014/main" id="{3E017FC7-0217-884C-9DA4-9938FD1C1E49}"/>
                </a:ext>
              </a:extLst>
            </p:cNvPr>
            <p:cNvSpPr/>
            <p:nvPr/>
          </p:nvSpPr>
          <p:spPr>
            <a:xfrm>
              <a:off x="10749102" y="2616117"/>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26</a:t>
              </a:r>
            </a:p>
          </p:txBody>
        </p:sp>
        <p:sp>
          <p:nvSpPr>
            <p:cNvPr id="26" name="Rectangle 8">
              <a:extLst>
                <a:ext uri="{FF2B5EF4-FFF2-40B4-BE49-F238E27FC236}">
                  <a16:creationId xmlns:a16="http://schemas.microsoft.com/office/drawing/2014/main" id="{DD4FA606-9652-E048-8FAE-FA876B53EE59}"/>
                </a:ext>
              </a:extLst>
            </p:cNvPr>
            <p:cNvSpPr/>
            <p:nvPr/>
          </p:nvSpPr>
          <p:spPr>
            <a:xfrm>
              <a:off x="10747122" y="1957472"/>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10</a:t>
              </a:r>
            </a:p>
          </p:txBody>
        </p:sp>
      </p:grpSp>
      <p:grpSp>
        <p:nvGrpSpPr>
          <p:cNvPr id="32" name="Group 31">
            <a:extLst>
              <a:ext uri="{FF2B5EF4-FFF2-40B4-BE49-F238E27FC236}">
                <a16:creationId xmlns:a16="http://schemas.microsoft.com/office/drawing/2014/main" id="{62C8D0F8-048B-45BF-A93B-283F5E647BA5}"/>
              </a:ext>
            </a:extLst>
          </p:cNvPr>
          <p:cNvGrpSpPr/>
          <p:nvPr/>
        </p:nvGrpSpPr>
        <p:grpSpPr>
          <a:xfrm>
            <a:off x="10717887" y="1805072"/>
            <a:ext cx="465145" cy="2082698"/>
            <a:chOff x="10706574" y="1957472"/>
            <a:chExt cx="465145" cy="2082698"/>
          </a:xfrm>
        </p:grpSpPr>
        <p:sp>
          <p:nvSpPr>
            <p:cNvPr id="34" name="Rectangle 12">
              <a:extLst>
                <a:ext uri="{FF2B5EF4-FFF2-40B4-BE49-F238E27FC236}">
                  <a16:creationId xmlns:a16="http://schemas.microsoft.com/office/drawing/2014/main" id="{D2C02ACC-BC4D-4B65-9400-31C5B5DEF322}"/>
                </a:ext>
              </a:extLst>
            </p:cNvPr>
            <p:cNvSpPr/>
            <p:nvPr/>
          </p:nvSpPr>
          <p:spPr>
            <a:xfrm>
              <a:off x="10706574"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137</a:t>
              </a:r>
            </a:p>
          </p:txBody>
        </p:sp>
        <p:sp>
          <p:nvSpPr>
            <p:cNvPr id="36" name="Rectangle 10">
              <a:extLst>
                <a:ext uri="{FF2B5EF4-FFF2-40B4-BE49-F238E27FC236}">
                  <a16:creationId xmlns:a16="http://schemas.microsoft.com/office/drawing/2014/main" id="{DFCF0A8F-D32C-410C-A481-810F9E9BF77F}"/>
                </a:ext>
              </a:extLst>
            </p:cNvPr>
            <p:cNvSpPr/>
            <p:nvPr/>
          </p:nvSpPr>
          <p:spPr>
            <a:xfrm>
              <a:off x="10749102" y="2616117"/>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35</a:t>
              </a:r>
            </a:p>
          </p:txBody>
        </p:sp>
        <p:sp>
          <p:nvSpPr>
            <p:cNvPr id="38" name="Rectangle 8">
              <a:extLst>
                <a:ext uri="{FF2B5EF4-FFF2-40B4-BE49-F238E27FC236}">
                  <a16:creationId xmlns:a16="http://schemas.microsoft.com/office/drawing/2014/main" id="{E4247A4B-9B22-4BD7-8F6E-26EDB355925F}"/>
                </a:ext>
              </a:extLst>
            </p:cNvPr>
            <p:cNvSpPr/>
            <p:nvPr/>
          </p:nvSpPr>
          <p:spPr>
            <a:xfrm>
              <a:off x="10747122" y="1957472"/>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19</a:t>
              </a:r>
            </a:p>
          </p:txBody>
        </p:sp>
      </p:grpSp>
    </p:spTree>
    <p:extLst>
      <p:ext uri="{BB962C8B-B14F-4D97-AF65-F5344CB8AC3E}">
        <p14:creationId xmlns:p14="http://schemas.microsoft.com/office/powerpoint/2010/main" val="42767752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2021</a:t>
            </a:r>
            <a:br>
              <a:rPr lang="en-US" sz="4000"/>
            </a:br>
            <a:r>
              <a:rPr lang="en-US" sz="3200"/>
              <a:t>SRSS-</a:t>
            </a:r>
            <a:r>
              <a:rPr lang="en-US" sz="3200" u="sng"/>
              <a:t>Internalizing </a:t>
            </a:r>
            <a:r>
              <a:rPr lang="en-US" sz="3200"/>
              <a:t>Results –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44945"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77AD7008-2999-48DC-95B9-C9978F4AAC28}"/>
              </a:ext>
            </a:extLst>
          </p:cNvPr>
          <p:cNvSpPr txBox="1"/>
          <p:nvPr/>
        </p:nvSpPr>
        <p:spPr>
          <a:xfrm>
            <a:off x="-10122" y="6273813"/>
            <a:ext cx="3965944" cy="577081"/>
          </a:xfrm>
          <a:prstGeom prst="rect">
            <a:avLst/>
          </a:prstGeom>
          <a:noFill/>
        </p:spPr>
        <p:txBody>
          <a:bodyPr wrap="square" rtlCol="0">
            <a:spAutoFit/>
          </a:bodyPr>
          <a:lstStyle/>
          <a:p>
            <a:r>
              <a:rPr lang="en-US" sz="1050" b="1"/>
              <a:t>Cut scores vary by school level:</a:t>
            </a:r>
          </a:p>
          <a:p>
            <a:r>
              <a:rPr lang="en-US" sz="1050"/>
              <a:t>Elementary (I5): Low (0-1), Moderate (2-3), High (4-15)</a:t>
            </a:r>
          </a:p>
          <a:p>
            <a:r>
              <a:rPr lang="en-US" sz="1050"/>
              <a:t>Middle and High (I6): Low (0-3), Moderate (4-5), High (6-18)</a:t>
            </a:r>
          </a:p>
        </p:txBody>
      </p:sp>
      <p:grpSp>
        <p:nvGrpSpPr>
          <p:cNvPr id="10" name="Group 9">
            <a:extLst>
              <a:ext uri="{FF2B5EF4-FFF2-40B4-BE49-F238E27FC236}">
                <a16:creationId xmlns:a16="http://schemas.microsoft.com/office/drawing/2014/main" id="{DB2AE182-76BF-4401-B493-F3910FF3E439}"/>
              </a:ext>
            </a:extLst>
          </p:cNvPr>
          <p:cNvGrpSpPr/>
          <p:nvPr/>
        </p:nvGrpSpPr>
        <p:grpSpPr>
          <a:xfrm>
            <a:off x="3052315" y="2248423"/>
            <a:ext cx="465145" cy="1738445"/>
            <a:chOff x="4220560" y="1966896"/>
            <a:chExt cx="524211" cy="1738445"/>
          </a:xfrm>
        </p:grpSpPr>
        <p:sp>
          <p:nvSpPr>
            <p:cNvPr id="12" name="Rectangle 8">
              <a:extLst>
                <a:ext uri="{FF2B5EF4-FFF2-40B4-BE49-F238E27FC236}">
                  <a16:creationId xmlns:a16="http://schemas.microsoft.com/office/drawing/2014/main" id="{A3E4D228-CB51-48ED-AE60-AF16E3C0F852}"/>
                </a:ext>
              </a:extLst>
            </p:cNvPr>
            <p:cNvSpPr/>
            <p:nvPr/>
          </p:nvSpPr>
          <p:spPr>
            <a:xfrm>
              <a:off x="4248242" y="1966896"/>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61</a:t>
              </a:r>
            </a:p>
          </p:txBody>
        </p:sp>
        <p:sp>
          <p:nvSpPr>
            <p:cNvPr id="15" name="Rectangle 10">
              <a:extLst>
                <a:ext uri="{FF2B5EF4-FFF2-40B4-BE49-F238E27FC236}">
                  <a16:creationId xmlns:a16="http://schemas.microsoft.com/office/drawing/2014/main" id="{AF086AD1-ABF3-4FBB-8ED0-6EAE6AD1E9E2}"/>
                </a:ext>
              </a:extLst>
            </p:cNvPr>
            <p:cNvSpPr/>
            <p:nvPr/>
          </p:nvSpPr>
          <p:spPr>
            <a:xfrm>
              <a:off x="4259119" y="2695722"/>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38</a:t>
              </a:r>
            </a:p>
          </p:txBody>
        </p:sp>
        <p:sp>
          <p:nvSpPr>
            <p:cNvPr id="16" name="Rectangle 12">
              <a:extLst>
                <a:ext uri="{FF2B5EF4-FFF2-40B4-BE49-F238E27FC236}">
                  <a16:creationId xmlns:a16="http://schemas.microsoft.com/office/drawing/2014/main" id="{1C3ED6F3-D07D-4C75-BB15-CCFF1FC796BD}"/>
                </a:ext>
              </a:extLst>
            </p:cNvPr>
            <p:cNvSpPr/>
            <p:nvPr/>
          </p:nvSpPr>
          <p:spPr>
            <a:xfrm>
              <a:off x="4220560" y="3387687"/>
              <a:ext cx="524211" cy="317654"/>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97</a:t>
              </a:r>
            </a:p>
          </p:txBody>
        </p:sp>
      </p:grpSp>
      <p:grpSp>
        <p:nvGrpSpPr>
          <p:cNvPr id="9" name="Group 8">
            <a:extLst>
              <a:ext uri="{FF2B5EF4-FFF2-40B4-BE49-F238E27FC236}">
                <a16:creationId xmlns:a16="http://schemas.microsoft.com/office/drawing/2014/main" id="{07BE318F-2110-4C9A-9A85-385D5A3AD4AF}"/>
              </a:ext>
            </a:extLst>
          </p:cNvPr>
          <p:cNvGrpSpPr/>
          <p:nvPr/>
        </p:nvGrpSpPr>
        <p:grpSpPr>
          <a:xfrm>
            <a:off x="4151013" y="2137911"/>
            <a:ext cx="481164" cy="1729335"/>
            <a:chOff x="4230189" y="1966896"/>
            <a:chExt cx="542264" cy="1729335"/>
          </a:xfrm>
        </p:grpSpPr>
        <p:sp>
          <p:nvSpPr>
            <p:cNvPr id="11" name="Rectangle 8">
              <a:extLst>
                <a:ext uri="{FF2B5EF4-FFF2-40B4-BE49-F238E27FC236}">
                  <a16:creationId xmlns:a16="http://schemas.microsoft.com/office/drawing/2014/main" id="{A7FFAA57-43FB-4E1A-8422-9123552C6CA0}"/>
                </a:ext>
              </a:extLst>
            </p:cNvPr>
            <p:cNvSpPr/>
            <p:nvPr/>
          </p:nvSpPr>
          <p:spPr>
            <a:xfrm>
              <a:off x="4230189" y="1966896"/>
              <a:ext cx="397643" cy="272448"/>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46</a:t>
              </a:r>
            </a:p>
          </p:txBody>
        </p:sp>
        <p:sp>
          <p:nvSpPr>
            <p:cNvPr id="13" name="Rectangle 10">
              <a:extLst>
                <a:ext uri="{FF2B5EF4-FFF2-40B4-BE49-F238E27FC236}">
                  <a16:creationId xmlns:a16="http://schemas.microsoft.com/office/drawing/2014/main" id="{547CA8CB-E9F8-402D-AF2F-2E8F3D5119CB}"/>
                </a:ext>
              </a:extLst>
            </p:cNvPr>
            <p:cNvSpPr/>
            <p:nvPr/>
          </p:nvSpPr>
          <p:spPr>
            <a:xfrm>
              <a:off x="4236484" y="2695219"/>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30</a:t>
              </a:r>
            </a:p>
          </p:txBody>
        </p:sp>
        <p:sp>
          <p:nvSpPr>
            <p:cNvPr id="14" name="Rectangle 12">
              <a:extLst>
                <a:ext uri="{FF2B5EF4-FFF2-40B4-BE49-F238E27FC236}">
                  <a16:creationId xmlns:a16="http://schemas.microsoft.com/office/drawing/2014/main" id="{969B00F4-5AA4-46F0-9DB3-2930D7DBAA94}"/>
                </a:ext>
              </a:extLst>
            </p:cNvPr>
            <p:cNvSpPr/>
            <p:nvPr/>
          </p:nvSpPr>
          <p:spPr>
            <a:xfrm>
              <a:off x="4248242" y="3391431"/>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101</a:t>
              </a:r>
            </a:p>
          </p:txBody>
        </p:sp>
      </p:grpSp>
      <p:grpSp>
        <p:nvGrpSpPr>
          <p:cNvPr id="17" name="Group 16">
            <a:extLst>
              <a:ext uri="{FF2B5EF4-FFF2-40B4-BE49-F238E27FC236}">
                <a16:creationId xmlns:a16="http://schemas.microsoft.com/office/drawing/2014/main" id="{68C7C9E2-47E7-4E67-BAAC-DE1F26DC53CA}"/>
              </a:ext>
            </a:extLst>
          </p:cNvPr>
          <p:cNvGrpSpPr/>
          <p:nvPr/>
        </p:nvGrpSpPr>
        <p:grpSpPr>
          <a:xfrm>
            <a:off x="5141595" y="2064374"/>
            <a:ext cx="465145" cy="1723503"/>
            <a:chOff x="4157799" y="1947079"/>
            <a:chExt cx="524211" cy="1723503"/>
          </a:xfrm>
        </p:grpSpPr>
        <p:sp>
          <p:nvSpPr>
            <p:cNvPr id="18" name="Rectangle 8">
              <a:extLst>
                <a:ext uri="{FF2B5EF4-FFF2-40B4-BE49-F238E27FC236}">
                  <a16:creationId xmlns:a16="http://schemas.microsoft.com/office/drawing/2014/main" id="{467D5A68-53CB-4C80-9171-F9C2154F8444}"/>
                </a:ext>
              </a:extLst>
            </p:cNvPr>
            <p:cNvSpPr/>
            <p:nvPr/>
          </p:nvSpPr>
          <p:spPr>
            <a:xfrm>
              <a:off x="4201909" y="1947079"/>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49</a:t>
              </a:r>
            </a:p>
          </p:txBody>
        </p:sp>
        <p:sp>
          <p:nvSpPr>
            <p:cNvPr id="19" name="Rectangle 10">
              <a:extLst>
                <a:ext uri="{FF2B5EF4-FFF2-40B4-BE49-F238E27FC236}">
                  <a16:creationId xmlns:a16="http://schemas.microsoft.com/office/drawing/2014/main" id="{31DA6DCD-77D3-4047-B5C4-B51DEA90D570}"/>
                </a:ext>
              </a:extLst>
            </p:cNvPr>
            <p:cNvSpPr/>
            <p:nvPr/>
          </p:nvSpPr>
          <p:spPr>
            <a:xfrm>
              <a:off x="4233504" y="2675905"/>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46</a:t>
              </a:r>
            </a:p>
          </p:txBody>
        </p:sp>
        <p:sp>
          <p:nvSpPr>
            <p:cNvPr id="20" name="Rectangle 12">
              <a:extLst>
                <a:ext uri="{FF2B5EF4-FFF2-40B4-BE49-F238E27FC236}">
                  <a16:creationId xmlns:a16="http://schemas.microsoft.com/office/drawing/2014/main" id="{1F6521AE-C047-4C86-B1E6-089101A862FF}"/>
                </a:ext>
              </a:extLst>
            </p:cNvPr>
            <p:cNvSpPr/>
            <p:nvPr/>
          </p:nvSpPr>
          <p:spPr>
            <a:xfrm>
              <a:off x="4157799" y="3365782"/>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136</a:t>
              </a:r>
            </a:p>
          </p:txBody>
        </p:sp>
      </p:grpSp>
      <p:grpSp>
        <p:nvGrpSpPr>
          <p:cNvPr id="21" name="Group 20">
            <a:extLst>
              <a:ext uri="{FF2B5EF4-FFF2-40B4-BE49-F238E27FC236}">
                <a16:creationId xmlns:a16="http://schemas.microsoft.com/office/drawing/2014/main" id="{64917419-1B7A-4D7C-A742-536812B277A1}"/>
              </a:ext>
            </a:extLst>
          </p:cNvPr>
          <p:cNvGrpSpPr/>
          <p:nvPr/>
        </p:nvGrpSpPr>
        <p:grpSpPr>
          <a:xfrm>
            <a:off x="6333795" y="1842665"/>
            <a:ext cx="470995" cy="1719781"/>
            <a:chOff x="4260376" y="1947079"/>
            <a:chExt cx="530804" cy="1719781"/>
          </a:xfrm>
        </p:grpSpPr>
        <p:sp>
          <p:nvSpPr>
            <p:cNvPr id="22" name="Rectangle 8">
              <a:extLst>
                <a:ext uri="{FF2B5EF4-FFF2-40B4-BE49-F238E27FC236}">
                  <a16:creationId xmlns:a16="http://schemas.microsoft.com/office/drawing/2014/main" id="{72EE3F0F-021E-437D-B265-A50715390E71}"/>
                </a:ext>
              </a:extLst>
            </p:cNvPr>
            <p:cNvSpPr/>
            <p:nvPr/>
          </p:nvSpPr>
          <p:spPr>
            <a:xfrm>
              <a:off x="4260376" y="1947079"/>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31</a:t>
              </a:r>
            </a:p>
          </p:txBody>
        </p:sp>
        <p:sp>
          <p:nvSpPr>
            <p:cNvPr id="23" name="Rectangle 10">
              <a:extLst>
                <a:ext uri="{FF2B5EF4-FFF2-40B4-BE49-F238E27FC236}">
                  <a16:creationId xmlns:a16="http://schemas.microsoft.com/office/drawing/2014/main" id="{EF9D6CC0-F07F-41C1-90A0-B3E2B1392F90}"/>
                </a:ext>
              </a:extLst>
            </p:cNvPr>
            <p:cNvSpPr/>
            <p:nvPr/>
          </p:nvSpPr>
          <p:spPr>
            <a:xfrm>
              <a:off x="4276572" y="2675905"/>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44</a:t>
              </a:r>
            </a:p>
          </p:txBody>
        </p:sp>
        <p:sp>
          <p:nvSpPr>
            <p:cNvPr id="24" name="Rectangle 12">
              <a:extLst>
                <a:ext uri="{FF2B5EF4-FFF2-40B4-BE49-F238E27FC236}">
                  <a16:creationId xmlns:a16="http://schemas.microsoft.com/office/drawing/2014/main" id="{BC59E2B7-817A-4A9B-A16F-6E11C52017E9}"/>
                </a:ext>
              </a:extLst>
            </p:cNvPr>
            <p:cNvSpPr/>
            <p:nvPr/>
          </p:nvSpPr>
          <p:spPr>
            <a:xfrm>
              <a:off x="4266969" y="3362060"/>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153</a:t>
              </a:r>
            </a:p>
          </p:txBody>
        </p:sp>
      </p:grpSp>
      <p:grpSp>
        <p:nvGrpSpPr>
          <p:cNvPr id="25" name="Group 24">
            <a:extLst>
              <a:ext uri="{FF2B5EF4-FFF2-40B4-BE49-F238E27FC236}">
                <a16:creationId xmlns:a16="http://schemas.microsoft.com/office/drawing/2014/main" id="{DA3A87E0-9056-4B1E-AC86-2A2214CAFCC0}"/>
              </a:ext>
            </a:extLst>
          </p:cNvPr>
          <p:cNvGrpSpPr/>
          <p:nvPr/>
        </p:nvGrpSpPr>
        <p:grpSpPr>
          <a:xfrm>
            <a:off x="7350035" y="1835199"/>
            <a:ext cx="465145" cy="1727247"/>
            <a:chOff x="4222140" y="1950298"/>
            <a:chExt cx="524211" cy="1727247"/>
          </a:xfrm>
        </p:grpSpPr>
        <p:sp>
          <p:nvSpPr>
            <p:cNvPr id="26" name="Rectangle 8">
              <a:extLst>
                <a:ext uri="{FF2B5EF4-FFF2-40B4-BE49-F238E27FC236}">
                  <a16:creationId xmlns:a16="http://schemas.microsoft.com/office/drawing/2014/main" id="{13F71F9C-0D31-4958-ABA4-04BD1818D7BC}"/>
                </a:ext>
              </a:extLst>
            </p:cNvPr>
            <p:cNvSpPr/>
            <p:nvPr/>
          </p:nvSpPr>
          <p:spPr>
            <a:xfrm>
              <a:off x="4282970" y="1950298"/>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42</a:t>
              </a:r>
            </a:p>
          </p:txBody>
        </p:sp>
        <p:sp>
          <p:nvSpPr>
            <p:cNvPr id="27" name="Rectangle 10">
              <a:extLst>
                <a:ext uri="{FF2B5EF4-FFF2-40B4-BE49-F238E27FC236}">
                  <a16:creationId xmlns:a16="http://schemas.microsoft.com/office/drawing/2014/main" id="{EC2C834E-8721-4058-B21D-641B78DFA3AE}"/>
                </a:ext>
              </a:extLst>
            </p:cNvPr>
            <p:cNvSpPr/>
            <p:nvPr/>
          </p:nvSpPr>
          <p:spPr>
            <a:xfrm>
              <a:off x="4250474" y="2675439"/>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37</a:t>
              </a:r>
            </a:p>
          </p:txBody>
        </p:sp>
        <p:sp>
          <p:nvSpPr>
            <p:cNvPr id="28" name="Rectangle 12">
              <a:extLst>
                <a:ext uri="{FF2B5EF4-FFF2-40B4-BE49-F238E27FC236}">
                  <a16:creationId xmlns:a16="http://schemas.microsoft.com/office/drawing/2014/main" id="{F2A41EC2-930F-441F-82B4-023D68A43093}"/>
                </a:ext>
              </a:extLst>
            </p:cNvPr>
            <p:cNvSpPr/>
            <p:nvPr/>
          </p:nvSpPr>
          <p:spPr>
            <a:xfrm>
              <a:off x="4222140" y="3372745"/>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148</a:t>
              </a:r>
            </a:p>
          </p:txBody>
        </p:sp>
      </p:grpSp>
      <p:grpSp>
        <p:nvGrpSpPr>
          <p:cNvPr id="29" name="Group 28">
            <a:extLst>
              <a:ext uri="{FF2B5EF4-FFF2-40B4-BE49-F238E27FC236}">
                <a16:creationId xmlns:a16="http://schemas.microsoft.com/office/drawing/2014/main" id="{DEB99E52-7BBC-4A11-AD74-8013B84E1B1C}"/>
              </a:ext>
            </a:extLst>
          </p:cNvPr>
          <p:cNvGrpSpPr/>
          <p:nvPr/>
        </p:nvGrpSpPr>
        <p:grpSpPr>
          <a:xfrm>
            <a:off x="8395362" y="1855079"/>
            <a:ext cx="467125" cy="1737623"/>
            <a:chOff x="4248242" y="1966896"/>
            <a:chExt cx="526442" cy="1737623"/>
          </a:xfrm>
        </p:grpSpPr>
        <p:sp>
          <p:nvSpPr>
            <p:cNvPr id="30" name="Rectangle 8">
              <a:extLst>
                <a:ext uri="{FF2B5EF4-FFF2-40B4-BE49-F238E27FC236}">
                  <a16:creationId xmlns:a16="http://schemas.microsoft.com/office/drawing/2014/main" id="{6B85B4FF-F008-401B-948B-D875F23B7553}"/>
                </a:ext>
              </a:extLst>
            </p:cNvPr>
            <p:cNvSpPr/>
            <p:nvPr/>
          </p:nvSpPr>
          <p:spPr>
            <a:xfrm>
              <a:off x="4248242" y="1966896"/>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39</a:t>
              </a:r>
            </a:p>
          </p:txBody>
        </p:sp>
        <p:sp>
          <p:nvSpPr>
            <p:cNvPr id="31" name="Rectangle 10">
              <a:extLst>
                <a:ext uri="{FF2B5EF4-FFF2-40B4-BE49-F238E27FC236}">
                  <a16:creationId xmlns:a16="http://schemas.microsoft.com/office/drawing/2014/main" id="{174CBF97-14D6-4D02-9DA8-CC545E0E31D8}"/>
                </a:ext>
              </a:extLst>
            </p:cNvPr>
            <p:cNvSpPr/>
            <p:nvPr/>
          </p:nvSpPr>
          <p:spPr>
            <a:xfrm>
              <a:off x="4248242" y="2700325"/>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35</a:t>
              </a:r>
            </a:p>
          </p:txBody>
        </p:sp>
        <p:sp>
          <p:nvSpPr>
            <p:cNvPr id="32" name="Rectangle 12">
              <a:extLst>
                <a:ext uri="{FF2B5EF4-FFF2-40B4-BE49-F238E27FC236}">
                  <a16:creationId xmlns:a16="http://schemas.microsoft.com/office/drawing/2014/main" id="{F206BC93-B2B0-46EF-8D78-11FF390AB8BC}"/>
                </a:ext>
              </a:extLst>
            </p:cNvPr>
            <p:cNvSpPr/>
            <p:nvPr/>
          </p:nvSpPr>
          <p:spPr>
            <a:xfrm>
              <a:off x="4250473" y="3399719"/>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128</a:t>
              </a:r>
            </a:p>
          </p:txBody>
        </p:sp>
      </p:grpSp>
      <p:grpSp>
        <p:nvGrpSpPr>
          <p:cNvPr id="33" name="Group 32">
            <a:extLst>
              <a:ext uri="{FF2B5EF4-FFF2-40B4-BE49-F238E27FC236}">
                <a16:creationId xmlns:a16="http://schemas.microsoft.com/office/drawing/2014/main" id="{23CAD538-9A31-E94A-9983-A29739B455EB}"/>
              </a:ext>
            </a:extLst>
          </p:cNvPr>
          <p:cNvGrpSpPr/>
          <p:nvPr/>
        </p:nvGrpSpPr>
        <p:grpSpPr>
          <a:xfrm>
            <a:off x="9404440" y="2024496"/>
            <a:ext cx="467125" cy="1737623"/>
            <a:chOff x="4248242" y="1966896"/>
            <a:chExt cx="526442" cy="1737623"/>
          </a:xfrm>
        </p:grpSpPr>
        <p:sp>
          <p:nvSpPr>
            <p:cNvPr id="34" name="Rectangle 8">
              <a:extLst>
                <a:ext uri="{FF2B5EF4-FFF2-40B4-BE49-F238E27FC236}">
                  <a16:creationId xmlns:a16="http://schemas.microsoft.com/office/drawing/2014/main" id="{64BFE1C4-9319-A743-A42F-C7DEB70C2EB2}"/>
                </a:ext>
              </a:extLst>
            </p:cNvPr>
            <p:cNvSpPr/>
            <p:nvPr/>
          </p:nvSpPr>
          <p:spPr>
            <a:xfrm>
              <a:off x="4248242" y="1966896"/>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18</a:t>
              </a:r>
            </a:p>
          </p:txBody>
        </p:sp>
        <p:sp>
          <p:nvSpPr>
            <p:cNvPr id="35" name="Rectangle 10">
              <a:extLst>
                <a:ext uri="{FF2B5EF4-FFF2-40B4-BE49-F238E27FC236}">
                  <a16:creationId xmlns:a16="http://schemas.microsoft.com/office/drawing/2014/main" id="{3A889A3C-561F-904A-BF21-DEBC5FA386CD}"/>
                </a:ext>
              </a:extLst>
            </p:cNvPr>
            <p:cNvSpPr/>
            <p:nvPr/>
          </p:nvSpPr>
          <p:spPr>
            <a:xfrm>
              <a:off x="4248242" y="2700325"/>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27</a:t>
              </a:r>
            </a:p>
          </p:txBody>
        </p:sp>
        <p:sp>
          <p:nvSpPr>
            <p:cNvPr id="36" name="Rectangle 12">
              <a:extLst>
                <a:ext uri="{FF2B5EF4-FFF2-40B4-BE49-F238E27FC236}">
                  <a16:creationId xmlns:a16="http://schemas.microsoft.com/office/drawing/2014/main" id="{899BAAEA-A8F0-314A-BFED-8BAA088EAC52}"/>
                </a:ext>
              </a:extLst>
            </p:cNvPr>
            <p:cNvSpPr/>
            <p:nvPr/>
          </p:nvSpPr>
          <p:spPr>
            <a:xfrm>
              <a:off x="4250473" y="3399719"/>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137</a:t>
              </a:r>
            </a:p>
          </p:txBody>
        </p:sp>
      </p:grpSp>
      <p:grpSp>
        <p:nvGrpSpPr>
          <p:cNvPr id="37" name="Group 36">
            <a:extLst>
              <a:ext uri="{FF2B5EF4-FFF2-40B4-BE49-F238E27FC236}">
                <a16:creationId xmlns:a16="http://schemas.microsoft.com/office/drawing/2014/main" id="{E1B98B1B-7DA7-4632-ACFC-7FFBC45A183A}"/>
              </a:ext>
            </a:extLst>
          </p:cNvPr>
          <p:cNvGrpSpPr/>
          <p:nvPr/>
        </p:nvGrpSpPr>
        <p:grpSpPr>
          <a:xfrm>
            <a:off x="10726421" y="1977223"/>
            <a:ext cx="467125" cy="1737623"/>
            <a:chOff x="4248242" y="1966896"/>
            <a:chExt cx="526442" cy="1737623"/>
          </a:xfrm>
        </p:grpSpPr>
        <p:sp>
          <p:nvSpPr>
            <p:cNvPr id="38" name="Rectangle 8">
              <a:extLst>
                <a:ext uri="{FF2B5EF4-FFF2-40B4-BE49-F238E27FC236}">
                  <a16:creationId xmlns:a16="http://schemas.microsoft.com/office/drawing/2014/main" id="{AC0CDF42-6831-4EE2-BB90-C4B94F2924B4}"/>
                </a:ext>
              </a:extLst>
            </p:cNvPr>
            <p:cNvSpPr/>
            <p:nvPr/>
          </p:nvSpPr>
          <p:spPr>
            <a:xfrm>
              <a:off x="4248242" y="1966896"/>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26</a:t>
              </a:r>
            </a:p>
          </p:txBody>
        </p:sp>
        <p:sp>
          <p:nvSpPr>
            <p:cNvPr id="39" name="Rectangle 10">
              <a:extLst>
                <a:ext uri="{FF2B5EF4-FFF2-40B4-BE49-F238E27FC236}">
                  <a16:creationId xmlns:a16="http://schemas.microsoft.com/office/drawing/2014/main" id="{64D1402B-3EEA-4980-B5F6-FCB803B957A4}"/>
                </a:ext>
              </a:extLst>
            </p:cNvPr>
            <p:cNvSpPr/>
            <p:nvPr/>
          </p:nvSpPr>
          <p:spPr>
            <a:xfrm>
              <a:off x="4248242" y="2700325"/>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31</a:t>
              </a:r>
            </a:p>
          </p:txBody>
        </p:sp>
        <p:sp>
          <p:nvSpPr>
            <p:cNvPr id="40" name="Rectangle 12">
              <a:extLst>
                <a:ext uri="{FF2B5EF4-FFF2-40B4-BE49-F238E27FC236}">
                  <a16:creationId xmlns:a16="http://schemas.microsoft.com/office/drawing/2014/main" id="{5100AFA5-999C-40A5-B19F-B9AF6A90EE6E}"/>
                </a:ext>
              </a:extLst>
            </p:cNvPr>
            <p:cNvSpPr/>
            <p:nvPr/>
          </p:nvSpPr>
          <p:spPr>
            <a:xfrm>
              <a:off x="4250473" y="3399719"/>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134</a:t>
              </a:r>
            </a:p>
          </p:txBody>
        </p:sp>
      </p:grpSp>
    </p:spTree>
    <p:extLst>
      <p:ext uri="{BB962C8B-B14F-4D97-AF65-F5344CB8AC3E}">
        <p14:creationId xmlns:p14="http://schemas.microsoft.com/office/powerpoint/2010/main" val="2517551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2020</a:t>
            </a:r>
            <a:br>
              <a:rPr lang="en-US" sz="4000"/>
            </a:br>
            <a:r>
              <a:rPr lang="en-US" sz="3200"/>
              <a:t>SRSS-</a:t>
            </a:r>
            <a:r>
              <a:rPr lang="en-US" sz="3200" u="sng"/>
              <a:t>Externalizing </a:t>
            </a:r>
            <a:r>
              <a:rPr lang="en-US" sz="3200"/>
              <a:t>Results – Elementary</a:t>
            </a:r>
            <a:endParaRPr lang="en-US" sz="4000"/>
          </a:p>
        </p:txBody>
      </p:sp>
      <p:graphicFrame>
        <p:nvGraphicFramePr>
          <p:cNvPr id="3" name="Table 2">
            <a:extLst>
              <a:ext uri="{FF2B5EF4-FFF2-40B4-BE49-F238E27FC236}">
                <a16:creationId xmlns:a16="http://schemas.microsoft.com/office/drawing/2014/main" id="{4AFB9BA7-128D-4908-955D-F4AECF8B71CB}"/>
              </a:ext>
            </a:extLst>
          </p:cNvPr>
          <p:cNvGraphicFramePr>
            <a:graphicFrameLocks noGrp="1"/>
          </p:cNvGraphicFramePr>
          <p:nvPr>
            <p:extLst>
              <p:ext uri="{D42A27DB-BD31-4B8C-83A1-F6EECF244321}">
                <p14:modId xmlns:p14="http://schemas.microsoft.com/office/powerpoint/2010/main" val="820087019"/>
              </p:ext>
            </p:extLst>
          </p:nvPr>
        </p:nvGraphicFramePr>
        <p:xfrm>
          <a:off x="609600" y="1801089"/>
          <a:ext cx="10972800" cy="4571809"/>
        </p:xfrm>
        <a:graphic>
          <a:graphicData uri="http://schemas.openxmlformats.org/drawingml/2006/table">
            <a:tbl>
              <a:tblPr firstRow="1" bandRow="1">
                <a:tableStyleId>{5C22544A-7EE6-4342-B048-85BDC9FD1C3A}</a:tableStyleId>
              </a:tblPr>
              <a:tblGrid>
                <a:gridCol w="1538243">
                  <a:extLst>
                    <a:ext uri="{9D8B030D-6E8A-4147-A177-3AD203B41FA5}">
                      <a16:colId xmlns:a16="http://schemas.microsoft.com/office/drawing/2014/main" val="20000"/>
                    </a:ext>
                  </a:extLst>
                </a:gridCol>
                <a:gridCol w="1743342">
                  <a:extLst>
                    <a:ext uri="{9D8B030D-6E8A-4147-A177-3AD203B41FA5}">
                      <a16:colId xmlns:a16="http://schemas.microsoft.com/office/drawing/2014/main" val="20001"/>
                    </a:ext>
                  </a:extLst>
                </a:gridCol>
                <a:gridCol w="2563738">
                  <a:extLst>
                    <a:ext uri="{9D8B030D-6E8A-4147-A177-3AD203B41FA5}">
                      <a16:colId xmlns:a16="http://schemas.microsoft.com/office/drawing/2014/main" val="20002"/>
                    </a:ext>
                  </a:extLst>
                </a:gridCol>
                <a:gridCol w="2666288">
                  <a:extLst>
                    <a:ext uri="{9D8B030D-6E8A-4147-A177-3AD203B41FA5}">
                      <a16:colId xmlns:a16="http://schemas.microsoft.com/office/drawing/2014/main" val="20003"/>
                    </a:ext>
                  </a:extLst>
                </a:gridCol>
                <a:gridCol w="2461189">
                  <a:extLst>
                    <a:ext uri="{9D8B030D-6E8A-4147-A177-3AD203B41FA5}">
                      <a16:colId xmlns:a16="http://schemas.microsoft.com/office/drawing/2014/main" val="20004"/>
                    </a:ext>
                  </a:extLst>
                </a:gridCol>
              </a:tblGrid>
              <a:tr h="762001">
                <a:tc>
                  <a:txBody>
                    <a:bodyPr/>
                    <a:lstStyle/>
                    <a:p>
                      <a:pPr algn="ctr"/>
                      <a:r>
                        <a:rPr lang="en-US" sz="2000">
                          <a:solidFill>
                            <a:schemeClr val="tx1"/>
                          </a:solidFill>
                        </a:rPr>
                        <a:t>Grade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i="1">
                          <a:solidFill>
                            <a:schemeClr val="tx1"/>
                          </a:solidFill>
                        </a:rPr>
                        <a:t>N</a:t>
                      </a:r>
                    </a:p>
                    <a:p>
                      <a:pPr algn="ctr"/>
                      <a:r>
                        <a:rPr lang="en-US" sz="2000">
                          <a:solidFill>
                            <a:schemeClr val="tx1"/>
                          </a:solidFill>
                        </a:rPr>
                        <a:t>Screened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a:t>Low  </a:t>
                      </a:r>
                    </a:p>
                    <a:p>
                      <a:pPr algn="ctr"/>
                      <a:r>
                        <a:rPr lang="en-US" sz="2000" i="1"/>
                        <a:t>n</a:t>
                      </a:r>
                      <a:r>
                        <a:rPr lang="en-US" sz="2000" i="1" baseline="0"/>
                        <a:t> (%)</a:t>
                      </a:r>
                      <a:endParaRPr lang="en-US" sz="2000" i="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r>
                        <a:rPr lang="en-US" sz="2000">
                          <a:solidFill>
                            <a:schemeClr val="tx1"/>
                          </a:solidFill>
                        </a:rPr>
                        <a:t>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a:solidFill>
                            <a:schemeClr val="tx1"/>
                          </a:solidFill>
                        </a:rPr>
                        <a:t>n</a:t>
                      </a:r>
                      <a:r>
                        <a:rPr lang="en-US" sz="2000" i="1" baseline="0">
                          <a:solidFill>
                            <a:schemeClr val="tx1"/>
                          </a:solidFill>
                        </a:rPr>
                        <a:t> (%)</a:t>
                      </a:r>
                      <a:r>
                        <a:rPr lang="en-US" sz="200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2000"/>
                        <a:t>High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a:t>n</a:t>
                      </a:r>
                      <a:r>
                        <a:rPr lang="en-US" sz="2000" i="1" baseline="0"/>
                        <a:t> (%)</a:t>
                      </a:r>
                      <a:endParaRPr lang="en-US" sz="2000" i="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r h="1269936">
                <a:tc>
                  <a:txBody>
                    <a:bodyPr/>
                    <a:lstStyle/>
                    <a:p>
                      <a:pPr algn="ctr"/>
                      <a:r>
                        <a:rPr lang="en-US" sz="2400"/>
                        <a:t>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69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65</a:t>
                      </a:r>
                    </a:p>
                    <a:p>
                      <a:pPr algn="ctr"/>
                      <a:r>
                        <a:rPr lang="en-US" sz="2400">
                          <a:solidFill>
                            <a:schemeClr val="tx1"/>
                          </a:solidFill>
                        </a:rPr>
                        <a:t>(94.20%)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(4.35%)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269936">
                <a:tc>
                  <a:txBody>
                    <a:bodyPr/>
                    <a:lstStyle/>
                    <a:p>
                      <a:pPr algn="ctr"/>
                      <a:r>
                        <a:rPr lang="en-US" sz="240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44</a:t>
                      </a:r>
                    </a:p>
                    <a:p>
                      <a:pPr algn="ctr"/>
                      <a:r>
                        <a:rPr lang="en-US" sz="2400">
                          <a:solidFill>
                            <a:schemeClr val="tx1"/>
                          </a:solidFill>
                        </a:rPr>
                        <a:t>(93.62%)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(4.26%)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(2.13%)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269936">
                <a:tc>
                  <a:txBody>
                    <a:bodyPr/>
                    <a:lstStyle/>
                    <a:p>
                      <a:pPr algn="ctr"/>
                      <a:r>
                        <a:rPr lang="en-US" sz="240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56</a:t>
                      </a:r>
                    </a:p>
                    <a:p>
                      <a:pPr algn="ctr"/>
                      <a:r>
                        <a:rPr lang="en-US" sz="2400">
                          <a:solidFill>
                            <a:schemeClr val="tx1"/>
                          </a:solidFill>
                        </a:rPr>
                        <a:t>(82.35%)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(14.71%)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(2.94%)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9692108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48">
            <a:extLst>
              <a:ext uri="{FF2B5EF4-FFF2-40B4-BE49-F238E27FC236}">
                <a16:creationId xmlns:a16="http://schemas.microsoft.com/office/drawing/2014/main" id="{71969AD7-5DC7-4BAA-BD9D-06460F8DCB25}"/>
              </a:ext>
            </a:extLst>
          </p:cNvPr>
          <p:cNvGraphicFramePr>
            <a:graphicFrameLocks/>
          </p:cNvGraphicFramePr>
          <p:nvPr/>
        </p:nvGraphicFramePr>
        <p:xfrm>
          <a:off x="1905001" y="1538886"/>
          <a:ext cx="8534399" cy="4557115"/>
        </p:xfrm>
        <a:graphic>
          <a:graphicData uri="http://schemas.openxmlformats.org/drawingml/2006/table">
            <a:tbl>
              <a:tblPr>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effectLst/>
              </a:tblPr>
              <a:tblGrid>
                <a:gridCol w="17526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665182">
                  <a:extLst>
                    <a:ext uri="{9D8B030D-6E8A-4147-A177-3AD203B41FA5}">
                      <a16:colId xmlns:a16="http://schemas.microsoft.com/office/drawing/2014/main" val="20002"/>
                    </a:ext>
                  </a:extLst>
                </a:gridCol>
                <a:gridCol w="1916218">
                  <a:extLst>
                    <a:ext uri="{9D8B030D-6E8A-4147-A177-3AD203B41FA5}">
                      <a16:colId xmlns:a16="http://schemas.microsoft.com/office/drawing/2014/main" val="20003"/>
                    </a:ext>
                  </a:extLst>
                </a:gridCol>
                <a:gridCol w="1447799">
                  <a:extLst>
                    <a:ext uri="{9D8B030D-6E8A-4147-A177-3AD203B41FA5}">
                      <a16:colId xmlns:a16="http://schemas.microsoft.com/office/drawing/2014/main" val="20004"/>
                    </a:ext>
                  </a:extLst>
                </a:gridCol>
              </a:tblGrid>
              <a:tr h="429225">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Variable</a:t>
                      </a: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gridSpan="3">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Risk</a:t>
                      </a: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h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Testing</a:t>
                      </a: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extLst>
                  <a:ext uri="{0D108BD9-81ED-4DB2-BD59-A6C34878D82A}">
                    <a16:rowId xmlns:a16="http://schemas.microsoft.com/office/drawing/2014/main" val="10000"/>
                  </a:ext>
                </a:extLst>
              </a:tr>
              <a:tr h="713775">
                <a:tc vMerge="1">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latin typeface="+mn-lt"/>
                        </a:rPr>
                        <a:t>M</a:t>
                      </a:r>
                      <a:r>
                        <a:rPr kumimoji="0" lang="en-US" sz="2000" u="none" strike="noStrike" cap="none" normalizeH="0" baseline="0">
                          <a:ln>
                            <a:noFill/>
                          </a:ln>
                          <a:effectLst/>
                          <a:latin typeface="+mn-lt"/>
                        </a:rPr>
                        <a:t> (</a:t>
                      </a:r>
                      <a:r>
                        <a:rPr kumimoji="0" lang="en-US" sz="2000" i="1" u="none" strike="noStrike" cap="none" normalizeH="0" baseline="0">
                          <a:ln>
                            <a:noFill/>
                          </a:ln>
                          <a:effectLst/>
                          <a:latin typeface="+mn-lt"/>
                        </a:rPr>
                        <a:t>SD</a:t>
                      </a:r>
                      <a:r>
                        <a:rPr kumimoji="0" lang="en-US" sz="20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latin typeface="+mn-lt"/>
                        </a:rPr>
                        <a:t>M</a:t>
                      </a:r>
                      <a:r>
                        <a:rPr kumimoji="0" lang="en-US" sz="2000" u="none" strike="noStrike" cap="none" normalizeH="0" baseline="0">
                          <a:ln>
                            <a:noFill/>
                          </a:ln>
                          <a:effectLst/>
                          <a:latin typeface="+mn-lt"/>
                        </a:rPr>
                        <a:t> (</a:t>
                      </a:r>
                      <a:r>
                        <a:rPr kumimoji="0" lang="en-US" sz="2000" i="1" u="none" strike="noStrike" cap="none" normalizeH="0" baseline="0">
                          <a:ln>
                            <a:noFill/>
                          </a:ln>
                          <a:effectLst/>
                          <a:latin typeface="+mn-lt"/>
                        </a:rPr>
                        <a:t>SD</a:t>
                      </a:r>
                      <a:r>
                        <a:rPr kumimoji="0" lang="en-US" sz="20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latin typeface="+mn-lt"/>
                        </a:rPr>
                        <a:t>M</a:t>
                      </a:r>
                      <a:r>
                        <a:rPr kumimoji="0" lang="en-US" sz="2000" u="none" strike="noStrike" cap="none" normalizeH="0" baseline="0">
                          <a:ln>
                            <a:noFill/>
                          </a:ln>
                          <a:effectLst/>
                          <a:latin typeface="+mn-lt"/>
                        </a:rPr>
                        <a:t> (</a:t>
                      </a:r>
                      <a:r>
                        <a:rPr kumimoji="0" lang="en-US" sz="2000" i="1" u="none" strike="noStrike" cap="none" normalizeH="0" baseline="0">
                          <a:ln>
                            <a:noFill/>
                          </a:ln>
                          <a:effectLst/>
                          <a:latin typeface="+mn-lt"/>
                        </a:rPr>
                        <a:t>SD</a:t>
                      </a:r>
                      <a:r>
                        <a:rPr kumimoji="0" lang="en-US" sz="20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v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1"/>
                  </a:ext>
                </a:extLst>
              </a:tr>
              <a:tr h="7796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Oral Reading Fluency</a:t>
                      </a:r>
                      <a:endParaRPr kumimoji="0" lang="en-US" sz="2000" b="0" i="0" u="none" strike="noStrike" cap="none" normalizeH="0" baseline="0">
                        <a:ln>
                          <a:noFill/>
                        </a:ln>
                        <a:solidFill>
                          <a:schemeClr val="tx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163.23 (39.66)</a:t>
                      </a:r>
                    </a:p>
                    <a:p>
                      <a:pPr algn="ctr"/>
                      <a:r>
                        <a:rPr lang="en-US" sz="1800" b="0" i="0" u="none" strike="noStrike" kern="1200" baseline="0">
                          <a:solidFill>
                            <a:schemeClr val="dk1"/>
                          </a:solidFill>
                          <a:latin typeface="+mn-lt"/>
                          <a:ea typeface="+mn-ea"/>
                          <a:cs typeface="+mn-cs"/>
                        </a:rPr>
                        <a:t>468</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138.62 (42.70)</a:t>
                      </a:r>
                    </a:p>
                    <a:p>
                      <a:pPr algn="ctr"/>
                      <a:r>
                        <a:rPr lang="en-US" sz="1800" b="0" i="0" u="none" strike="noStrike" kern="1200" baseline="0">
                          <a:solidFill>
                            <a:schemeClr val="dk1"/>
                          </a:solidFill>
                          <a:latin typeface="+mn-lt"/>
                          <a:ea typeface="+mn-ea"/>
                          <a:cs typeface="+mn-cs"/>
                        </a:rPr>
                        <a:t>107</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115.82 (46.21)</a:t>
                      </a:r>
                    </a:p>
                    <a:p>
                      <a:pPr algn="ctr"/>
                      <a:r>
                        <a:rPr lang="en-US" sz="1800" b="0" i="0" u="none" strike="noStrike" kern="1200" baseline="0">
                          <a:solidFill>
                            <a:schemeClr val="dk1"/>
                          </a:solidFill>
                          <a:latin typeface="+mn-lt"/>
                          <a:ea typeface="+mn-ea"/>
                          <a:cs typeface="+mn-cs"/>
                        </a:rPr>
                        <a:t>46</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L &gt; M &gt; H</a:t>
                      </a:r>
                      <a:r>
                        <a:rPr kumimoji="0" lang="en-US" sz="2000" u="none" strike="noStrike" cap="none" normalizeH="0" baseline="0">
                          <a:ln>
                            <a:noFill/>
                          </a:ln>
                          <a:effectLst/>
                          <a:latin typeface="+mn-lt"/>
                        </a:rPr>
                        <a:t>      </a:t>
                      </a:r>
                      <a:endParaRPr kumimoji="0" lang="en-US" sz="2000" b="0" i="0" u="none" strike="noStrike" cap="none" normalizeH="0" baseline="0">
                        <a:ln>
                          <a:noFill/>
                        </a:ln>
                        <a:solidFill>
                          <a:schemeClr val="tx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2"/>
                  </a:ext>
                </a:extLst>
              </a:tr>
              <a:tr h="7796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u="none" strike="noStrike" cap="none" normalizeH="0" baseline="0">
                          <a:ln>
                            <a:noFill/>
                          </a:ln>
                          <a:effectLst/>
                          <a:latin typeface="+mn-lt"/>
                        </a:rPr>
                        <a:t>MAP Reading</a:t>
                      </a:r>
                      <a:endParaRPr kumimoji="0" lang="en-US" sz="2000" b="0" i="0" u="none" strike="noStrike" cap="none" normalizeH="0" baseline="0">
                        <a:ln>
                          <a:noFill/>
                        </a:ln>
                        <a:solidFill>
                          <a:schemeClr val="bg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66.54 (26.48)</a:t>
                      </a:r>
                    </a:p>
                    <a:p>
                      <a:pPr algn="ctr"/>
                      <a:r>
                        <a:rPr lang="en-US" sz="1800" b="0" i="0" u="none" strike="noStrike" kern="1200" baseline="0">
                          <a:solidFill>
                            <a:schemeClr val="dk1"/>
                          </a:solidFill>
                          <a:latin typeface="+mn-lt"/>
                          <a:ea typeface="+mn-ea"/>
                          <a:cs typeface="+mn-cs"/>
                        </a:rPr>
                        <a:t>2,047</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42.91 (30.37)</a:t>
                      </a:r>
                    </a:p>
                    <a:p>
                      <a:pPr algn="ctr"/>
                      <a:r>
                        <a:rPr lang="en-US" sz="1800" b="0" i="0" u="none" strike="noStrike" kern="1200" baseline="0">
                          <a:solidFill>
                            <a:schemeClr val="dk1"/>
                          </a:solidFill>
                          <a:latin typeface="+mn-lt"/>
                          <a:ea typeface="+mn-ea"/>
                          <a:cs typeface="+mn-cs"/>
                        </a:rPr>
                        <a:t>443</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33.32 (29.82)</a:t>
                      </a:r>
                    </a:p>
                    <a:p>
                      <a:pPr algn="ctr"/>
                      <a:r>
                        <a:rPr lang="en-US" sz="1800" b="0" i="0" u="none" strike="noStrike" kern="1200" baseline="0">
                          <a:solidFill>
                            <a:schemeClr val="dk1"/>
                          </a:solidFill>
                          <a:latin typeface="+mn-lt"/>
                          <a:ea typeface="+mn-ea"/>
                          <a:cs typeface="+mn-cs"/>
                        </a:rPr>
                        <a:t>199</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L &gt; M &gt; H</a:t>
                      </a: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10003"/>
                  </a:ext>
                </a:extLst>
              </a:tr>
              <a:tr h="79429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Nurse Visits</a:t>
                      </a:r>
                      <a:endParaRPr kumimoji="0" lang="en-US" sz="2000" b="0" i="0" u="none" strike="noStrike" cap="none" normalizeH="0" baseline="0">
                        <a:ln>
                          <a:noFill/>
                        </a:ln>
                        <a:solidFill>
                          <a:schemeClr val="tx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6.14 (6.81)</a:t>
                      </a:r>
                    </a:p>
                    <a:p>
                      <a:pPr algn="ctr"/>
                      <a:r>
                        <a:rPr lang="en-US" sz="1800" b="0" i="0" u="none" strike="noStrike" kern="1200" baseline="0">
                          <a:solidFill>
                            <a:schemeClr val="dk1"/>
                          </a:solidFill>
                          <a:latin typeface="+mn-lt"/>
                          <a:ea typeface="+mn-ea"/>
                          <a:cs typeface="+mn-cs"/>
                        </a:rPr>
                        <a:t>3,256</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9.18 (9.59)</a:t>
                      </a:r>
                    </a:p>
                    <a:p>
                      <a:pPr algn="ctr"/>
                      <a:r>
                        <a:rPr lang="en-US" sz="1800" b="0" i="0" u="none" strike="noStrike" kern="1200" baseline="0">
                          <a:solidFill>
                            <a:schemeClr val="dk1"/>
                          </a:solidFill>
                          <a:latin typeface="+mn-lt"/>
                          <a:ea typeface="+mn-ea"/>
                          <a:cs typeface="+mn-cs"/>
                        </a:rPr>
                        <a:t>820</a:t>
                      </a:r>
                      <a:endParaRPr kumimoji="0" lang="en-US" sz="2000" u="none" strike="noStrike" kern="1200" cap="none" normalizeH="0" baseline="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11.83 (9.89)</a:t>
                      </a:r>
                    </a:p>
                    <a:p>
                      <a:pPr algn="ctr"/>
                      <a:r>
                        <a:rPr lang="en-US" sz="1800" b="0" i="0" u="none" strike="noStrike" kern="1200" baseline="0">
                          <a:solidFill>
                            <a:schemeClr val="dk1"/>
                          </a:solidFill>
                          <a:latin typeface="+mn-lt"/>
                          <a:ea typeface="+mn-ea"/>
                          <a:cs typeface="+mn-cs"/>
                        </a:rPr>
                        <a:t>389</a:t>
                      </a:r>
                      <a:endParaRPr kumimoji="0" lang="en-US" sz="2000" u="none" strike="noStrike" kern="1200" cap="none" normalizeH="0" baseline="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L &lt; M &lt; H</a:t>
                      </a: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4"/>
                  </a:ext>
                </a:extLst>
              </a:tr>
              <a:tr h="79137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en-US" sz="2000" u="none" strike="noStrike" cap="none" normalizeH="0" baseline="0">
                          <a:ln>
                            <a:noFill/>
                          </a:ln>
                          <a:effectLst/>
                          <a:latin typeface="+mn-lt"/>
                        </a:rPr>
                        <a:t>In-School Suspensions</a:t>
                      </a:r>
                      <a:endParaRPr kumimoji="0" lang="en-US" sz="2000" b="0" i="0" u="none" strike="noStrike" cap="none" normalizeH="0" baseline="0">
                        <a:ln>
                          <a:noFill/>
                        </a:ln>
                        <a:solidFill>
                          <a:schemeClr val="bg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0.0052 (0.08)</a:t>
                      </a:r>
                    </a:p>
                    <a:p>
                      <a:pPr algn="ctr"/>
                      <a:r>
                        <a:rPr lang="en-US" sz="1800" b="0" i="0" u="none" strike="noStrike" kern="1200" baseline="0">
                          <a:solidFill>
                            <a:schemeClr val="dk1"/>
                          </a:solidFill>
                          <a:latin typeface="+mn-lt"/>
                          <a:ea typeface="+mn-ea"/>
                          <a:cs typeface="+mn-cs"/>
                        </a:rPr>
                        <a:t>3,256</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0.0427 (0.30)</a:t>
                      </a:r>
                    </a:p>
                    <a:p>
                      <a:pPr algn="ctr"/>
                      <a:r>
                        <a:rPr lang="en-US" sz="1800" b="0" i="0" u="none" strike="noStrike" kern="1200" baseline="0">
                          <a:solidFill>
                            <a:schemeClr val="dk1"/>
                          </a:solidFill>
                          <a:latin typeface="+mn-lt"/>
                          <a:ea typeface="+mn-ea"/>
                          <a:cs typeface="+mn-cs"/>
                        </a:rPr>
                        <a:t>820</a:t>
                      </a:r>
                      <a:endParaRPr kumimoji="0" lang="en-US" sz="2000" u="none" strike="noStrike" kern="1200" cap="none" normalizeH="0" baseline="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0.1080 (0.46)</a:t>
                      </a:r>
                    </a:p>
                    <a:p>
                      <a:pPr algn="ctr"/>
                      <a:r>
                        <a:rPr lang="en-US" sz="1800" b="0" i="0" u="none" strike="noStrike" kern="1200" baseline="0">
                          <a:solidFill>
                            <a:schemeClr val="dk1"/>
                          </a:solidFill>
                          <a:latin typeface="+mn-lt"/>
                          <a:ea typeface="+mn-ea"/>
                          <a:cs typeface="+mn-cs"/>
                        </a:rPr>
                        <a:t>389</a:t>
                      </a:r>
                      <a:endParaRPr kumimoji="0" lang="en-US" sz="2000" u="none" strike="noStrike" kern="1200" cap="none" normalizeH="0" baseline="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L &lt; M &lt; H</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10005"/>
                  </a:ext>
                </a:extLst>
              </a:tr>
            </a:tbl>
          </a:graphicData>
        </a:graphic>
      </p:graphicFrame>
      <p:sp>
        <p:nvSpPr>
          <p:cNvPr id="6" name="Title 1">
            <a:extLst>
              <a:ext uri="{FF2B5EF4-FFF2-40B4-BE49-F238E27FC236}">
                <a16:creationId xmlns:a16="http://schemas.microsoft.com/office/drawing/2014/main" id="{D674B0AD-0ED9-4FBF-8DB9-C4CAA9DD6679}"/>
              </a:ext>
            </a:extLst>
          </p:cNvPr>
          <p:cNvSpPr txBox="1">
            <a:spLocks/>
          </p:cNvSpPr>
          <p:nvPr/>
        </p:nvSpPr>
        <p:spPr>
          <a:xfrm>
            <a:off x="1905000" y="210985"/>
            <a:ext cx="8382000" cy="990600"/>
          </a:xfrm>
          <a:prstGeom prst="rect">
            <a:avLst/>
          </a:prstGeom>
          <a:noFill/>
        </p:spPr>
        <p:txBody>
          <a:bodyPr anchor="ctr"/>
          <a:lstStyle/>
          <a:p>
            <a:pPr eaLnBrk="0" fontAlgn="base" hangingPunct="0">
              <a:spcBef>
                <a:spcPct val="0"/>
              </a:spcBef>
              <a:spcAft>
                <a:spcPct val="0"/>
              </a:spcAft>
              <a:defRPr/>
            </a:pPr>
            <a:r>
              <a:rPr lang="en-US" sz="3200" kern="0" cap="small" dirty="0">
                <a:solidFill>
                  <a:prstClr val="black"/>
                </a:solidFill>
                <a:latin typeface="Calibri Light" panose="020F0302020204030204"/>
                <a:ea typeface="MS PGothic" panose="020B0600070205080204" pitchFamily="34" charset="-128"/>
              </a:rPr>
              <a:t>Results: </a:t>
            </a:r>
          </a:p>
          <a:p>
            <a:pPr eaLnBrk="0" fontAlgn="base" hangingPunct="0">
              <a:spcBef>
                <a:spcPct val="0"/>
              </a:spcBef>
              <a:spcAft>
                <a:spcPct val="0"/>
              </a:spcAft>
              <a:defRPr/>
            </a:pPr>
            <a:r>
              <a:rPr lang="en-US" sz="3200" kern="0" cap="small" dirty="0">
                <a:solidFill>
                  <a:prstClr val="black"/>
                </a:solidFill>
                <a:latin typeface="Calibri Light" panose="020F0302020204030204"/>
                <a:ea typeface="MS PGothic" panose="020B0600070205080204" pitchFamily="34" charset="-128"/>
              </a:rPr>
              <a:t>SRSS-IE: </a:t>
            </a:r>
            <a:r>
              <a:rPr lang="en-US" sz="3200" b="1" u="sng" kern="0" cap="small" dirty="0">
                <a:solidFill>
                  <a:prstClr val="black"/>
                </a:solidFill>
                <a:latin typeface="Calibri Light" panose="020F0302020204030204"/>
                <a:ea typeface="MS PGothic" panose="020B0600070205080204" pitchFamily="34" charset="-128"/>
              </a:rPr>
              <a:t>Externalizing</a:t>
            </a:r>
            <a:r>
              <a:rPr lang="en-US" sz="3200" kern="0" cap="small" dirty="0">
                <a:solidFill>
                  <a:prstClr val="black"/>
                </a:solidFill>
                <a:latin typeface="Calibri Light" panose="020F0302020204030204"/>
                <a:ea typeface="MS PGothic" panose="020B0600070205080204" pitchFamily="34" charset="-128"/>
              </a:rPr>
              <a:t> Subscale Elementary</a:t>
            </a:r>
            <a:endParaRPr lang="en-US" sz="2800" i="1" kern="0" cap="small" dirty="0">
              <a:solidFill>
                <a:prstClr val="black"/>
              </a:solidFill>
              <a:latin typeface="Calibri Light" panose="020F0302020204030204"/>
              <a:ea typeface="MS PGothic" panose="020B0600070205080204" pitchFamily="34" charset="-128"/>
            </a:endParaRPr>
          </a:p>
        </p:txBody>
      </p:sp>
      <p:graphicFrame>
        <p:nvGraphicFramePr>
          <p:cNvPr id="7" name="Diagram 6">
            <a:extLst>
              <a:ext uri="{FF2B5EF4-FFF2-40B4-BE49-F238E27FC236}">
                <a16:creationId xmlns:a16="http://schemas.microsoft.com/office/drawing/2014/main" id="{B5130002-2B56-4921-8B21-C3993560BE20}"/>
              </a:ext>
            </a:extLst>
          </p:cNvPr>
          <p:cNvGraphicFramePr/>
          <p:nvPr/>
        </p:nvGraphicFramePr>
        <p:xfrm>
          <a:off x="2023508" y="1180605"/>
          <a:ext cx="8297383" cy="5273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58989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Group 48">
            <a:extLst>
              <a:ext uri="{FF2B5EF4-FFF2-40B4-BE49-F238E27FC236}">
                <a16:creationId xmlns:a16="http://schemas.microsoft.com/office/drawing/2014/main" id="{0B50688E-FA73-4BCD-8B5C-A64EE067187F}"/>
              </a:ext>
            </a:extLst>
          </p:cNvPr>
          <p:cNvGraphicFramePr>
            <a:graphicFrameLocks/>
          </p:cNvGraphicFramePr>
          <p:nvPr/>
        </p:nvGraphicFramePr>
        <p:xfrm>
          <a:off x="1905001" y="1615086"/>
          <a:ext cx="8534399" cy="4902881"/>
        </p:xfrm>
        <a:graphic>
          <a:graphicData uri="http://schemas.openxmlformats.org/drawingml/2006/table">
            <a:tbl>
              <a:tblPr>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effectLst/>
              </a:tblPr>
              <a:tblGrid>
                <a:gridCol w="16764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665182">
                  <a:extLst>
                    <a:ext uri="{9D8B030D-6E8A-4147-A177-3AD203B41FA5}">
                      <a16:colId xmlns:a16="http://schemas.microsoft.com/office/drawing/2014/main" val="20002"/>
                    </a:ext>
                  </a:extLst>
                </a:gridCol>
                <a:gridCol w="1916218">
                  <a:extLst>
                    <a:ext uri="{9D8B030D-6E8A-4147-A177-3AD203B41FA5}">
                      <a16:colId xmlns:a16="http://schemas.microsoft.com/office/drawing/2014/main" val="20003"/>
                    </a:ext>
                  </a:extLst>
                </a:gridCol>
                <a:gridCol w="1447799">
                  <a:extLst>
                    <a:ext uri="{9D8B030D-6E8A-4147-A177-3AD203B41FA5}">
                      <a16:colId xmlns:a16="http://schemas.microsoft.com/office/drawing/2014/main" val="20004"/>
                    </a:ext>
                  </a:extLst>
                </a:gridCol>
              </a:tblGrid>
              <a:tr h="429225">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Variable</a:t>
                      </a: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gridSpan="3">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Risk</a:t>
                      </a: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h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Testing</a:t>
                      </a: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extLst>
                  <a:ext uri="{0D108BD9-81ED-4DB2-BD59-A6C34878D82A}">
                    <a16:rowId xmlns:a16="http://schemas.microsoft.com/office/drawing/2014/main" val="10000"/>
                  </a:ext>
                </a:extLst>
              </a:tr>
              <a:tr h="713775">
                <a:tc vMerge="1">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latin typeface="+mn-lt"/>
                        </a:rPr>
                        <a:t>M</a:t>
                      </a:r>
                      <a:r>
                        <a:rPr kumimoji="0" lang="en-US" sz="2000" u="none" strike="noStrike" cap="none" normalizeH="0" baseline="0">
                          <a:ln>
                            <a:noFill/>
                          </a:ln>
                          <a:effectLst/>
                          <a:latin typeface="+mn-lt"/>
                        </a:rPr>
                        <a:t> (</a:t>
                      </a:r>
                      <a:r>
                        <a:rPr kumimoji="0" lang="en-US" sz="2000" i="1" u="none" strike="noStrike" cap="none" normalizeH="0" baseline="0">
                          <a:ln>
                            <a:noFill/>
                          </a:ln>
                          <a:effectLst/>
                          <a:latin typeface="+mn-lt"/>
                        </a:rPr>
                        <a:t>SD</a:t>
                      </a:r>
                      <a:r>
                        <a:rPr kumimoji="0" lang="en-US" sz="20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latin typeface="+mn-lt"/>
                        </a:rPr>
                        <a:t>M</a:t>
                      </a:r>
                      <a:r>
                        <a:rPr kumimoji="0" lang="en-US" sz="2000" u="none" strike="noStrike" cap="none" normalizeH="0" baseline="0">
                          <a:ln>
                            <a:noFill/>
                          </a:ln>
                          <a:effectLst/>
                          <a:latin typeface="+mn-lt"/>
                        </a:rPr>
                        <a:t> (</a:t>
                      </a:r>
                      <a:r>
                        <a:rPr kumimoji="0" lang="en-US" sz="2000" i="1" u="none" strike="noStrike" cap="none" normalizeH="0" baseline="0">
                          <a:ln>
                            <a:noFill/>
                          </a:ln>
                          <a:effectLst/>
                          <a:latin typeface="+mn-lt"/>
                        </a:rPr>
                        <a:t>SD</a:t>
                      </a:r>
                      <a:r>
                        <a:rPr kumimoji="0" lang="en-US" sz="20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latin typeface="+mn-lt"/>
                        </a:rPr>
                        <a:t>M</a:t>
                      </a:r>
                      <a:r>
                        <a:rPr kumimoji="0" lang="en-US" sz="2000" u="none" strike="noStrike" cap="none" normalizeH="0" baseline="0">
                          <a:ln>
                            <a:noFill/>
                          </a:ln>
                          <a:effectLst/>
                          <a:latin typeface="+mn-lt"/>
                        </a:rPr>
                        <a:t> (</a:t>
                      </a:r>
                      <a:r>
                        <a:rPr kumimoji="0" lang="en-US" sz="2000" i="1" u="none" strike="noStrike" cap="none" normalizeH="0" baseline="0">
                          <a:ln>
                            <a:noFill/>
                          </a:ln>
                          <a:effectLst/>
                          <a:latin typeface="+mn-lt"/>
                        </a:rPr>
                        <a:t>SD</a:t>
                      </a:r>
                      <a:r>
                        <a:rPr kumimoji="0" lang="en-US" sz="20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v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1"/>
                  </a:ext>
                </a:extLst>
              </a:tr>
              <a:tr h="7796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Oral Reading Fluency</a:t>
                      </a:r>
                      <a:endParaRPr kumimoji="0" lang="en-US" sz="2000" b="0" i="0" u="none" strike="noStrike" cap="none" normalizeH="0" baseline="0">
                        <a:ln>
                          <a:noFill/>
                        </a:ln>
                        <a:solidFill>
                          <a:schemeClr val="tx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159.04 (41.45)</a:t>
                      </a:r>
                    </a:p>
                    <a:p>
                      <a:pPr algn="ctr"/>
                      <a:r>
                        <a:rPr lang="en-US" sz="1800" b="0" i="0" u="none" strike="noStrike" kern="1200" baseline="0">
                          <a:solidFill>
                            <a:schemeClr val="dk1"/>
                          </a:solidFill>
                          <a:latin typeface="+mn-lt"/>
                          <a:ea typeface="+mn-ea"/>
                          <a:cs typeface="+mn-cs"/>
                        </a:rPr>
                        <a:t>459</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150.59 (45.76)</a:t>
                      </a:r>
                    </a:p>
                    <a:p>
                      <a:pPr algn="ctr"/>
                      <a:r>
                        <a:rPr lang="en-US" sz="1800" b="0" i="0" u="none" strike="noStrike" kern="1200" baseline="0">
                          <a:solidFill>
                            <a:schemeClr val="dk1"/>
                          </a:solidFill>
                          <a:latin typeface="+mn-lt"/>
                          <a:ea typeface="+mn-ea"/>
                          <a:cs typeface="+mn-cs"/>
                        </a:rPr>
                        <a:t>88</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139.18 (46.53)</a:t>
                      </a:r>
                    </a:p>
                    <a:p>
                      <a:pPr algn="ctr"/>
                      <a:r>
                        <a:rPr lang="en-US" sz="1800" b="0" i="0" u="none" strike="noStrike" kern="1200" baseline="0">
                          <a:solidFill>
                            <a:schemeClr val="dk1"/>
                          </a:solidFill>
                          <a:latin typeface="+mn-lt"/>
                          <a:ea typeface="+mn-ea"/>
                          <a:cs typeface="+mn-cs"/>
                        </a:rPr>
                        <a:t>74</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L &gt; H</a:t>
                      </a:r>
                    </a:p>
                    <a:p>
                      <a:pPr algn="ctr"/>
                      <a:r>
                        <a:rPr lang="en-US" sz="1800" b="0" i="0" u="none" strike="noStrike" kern="1200" baseline="0">
                          <a:solidFill>
                            <a:schemeClr val="dk1"/>
                          </a:solidFill>
                          <a:latin typeface="+mn-lt"/>
                          <a:ea typeface="+mn-ea"/>
                          <a:cs typeface="+mn-cs"/>
                        </a:rPr>
                        <a:t>L = M; M = H</a:t>
                      </a:r>
                      <a:r>
                        <a:rPr kumimoji="0" lang="en-US" sz="2000" u="none" strike="noStrike" cap="none" normalizeH="0" baseline="0">
                          <a:ln>
                            <a:noFill/>
                          </a:ln>
                          <a:effectLst/>
                          <a:latin typeface="+mn-lt"/>
                        </a:rPr>
                        <a:t>      </a:t>
                      </a:r>
                      <a:endParaRPr kumimoji="0" lang="en-US" sz="2000" b="0" i="0" u="none" strike="noStrike" cap="none" normalizeH="0" baseline="0">
                        <a:ln>
                          <a:noFill/>
                        </a:ln>
                        <a:solidFill>
                          <a:schemeClr val="tx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2"/>
                  </a:ext>
                </a:extLst>
              </a:tr>
              <a:tr h="7796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u="none" strike="noStrike" cap="none" normalizeH="0" baseline="0">
                          <a:ln>
                            <a:noFill/>
                          </a:ln>
                          <a:effectLst/>
                          <a:latin typeface="+mn-lt"/>
                        </a:rPr>
                        <a:t>MAP Reading</a:t>
                      </a:r>
                      <a:endParaRPr kumimoji="0" lang="en-US" sz="2000" b="0" i="0" u="none" strike="noStrike" cap="none" normalizeH="0" baseline="0">
                        <a:ln>
                          <a:noFill/>
                        </a:ln>
                        <a:solidFill>
                          <a:schemeClr val="bg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63.38 (28.32)</a:t>
                      </a:r>
                    </a:p>
                    <a:p>
                      <a:pPr algn="ctr"/>
                      <a:r>
                        <a:rPr lang="en-US" sz="1800" b="0" i="0" u="none" strike="noStrike" kern="1200" baseline="0">
                          <a:solidFill>
                            <a:schemeClr val="dk1"/>
                          </a:solidFill>
                          <a:latin typeface="+mn-lt"/>
                          <a:ea typeface="+mn-ea"/>
                          <a:cs typeface="+mn-cs"/>
                        </a:rPr>
                        <a:t>2,070</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53.93 (32.15)</a:t>
                      </a:r>
                    </a:p>
                    <a:p>
                      <a:pPr algn="ctr"/>
                      <a:r>
                        <a:rPr lang="en-US" sz="1800" b="0" i="0" u="none" strike="noStrike" kern="1200" baseline="0">
                          <a:solidFill>
                            <a:schemeClr val="dk1"/>
                          </a:solidFill>
                          <a:latin typeface="+mn-lt"/>
                          <a:ea typeface="+mn-ea"/>
                          <a:cs typeface="+mn-cs"/>
                        </a:rPr>
                        <a:t>356</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43.57 (30.47)</a:t>
                      </a:r>
                    </a:p>
                    <a:p>
                      <a:pPr algn="ctr"/>
                      <a:r>
                        <a:rPr lang="en-US" sz="1800" b="0" i="0" u="none" strike="noStrike" kern="1200" baseline="0">
                          <a:solidFill>
                            <a:schemeClr val="dk1"/>
                          </a:solidFill>
                          <a:latin typeface="+mn-lt"/>
                          <a:ea typeface="+mn-ea"/>
                          <a:cs typeface="+mn-cs"/>
                        </a:rPr>
                        <a:t>263</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1800" b="0" i="0" u="none" strike="noStrike" kern="1200" baseline="0">
                          <a:solidFill>
                            <a:schemeClr val="dk1"/>
                          </a:solidFill>
                          <a:latin typeface="+mn-lt"/>
                          <a:ea typeface="+mn-ea"/>
                          <a:cs typeface="+mn-cs"/>
                        </a:rPr>
                        <a:t>L &gt; M &gt; H</a:t>
                      </a: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10003"/>
                  </a:ext>
                </a:extLst>
              </a:tr>
              <a:tr h="79429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Nurse Visits</a:t>
                      </a:r>
                      <a:endParaRPr kumimoji="0" lang="en-US" sz="2000" b="0" i="0" u="none" strike="noStrike" cap="none" normalizeH="0" baseline="0">
                        <a:ln>
                          <a:noFill/>
                        </a:ln>
                        <a:solidFill>
                          <a:schemeClr val="tx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6.84 (7.37)</a:t>
                      </a:r>
                    </a:p>
                    <a:p>
                      <a:pPr algn="ctr"/>
                      <a:r>
                        <a:rPr lang="en-US" sz="1800" b="0" i="0" u="none" strike="noStrike" kern="1200" baseline="0">
                          <a:solidFill>
                            <a:schemeClr val="dk1"/>
                          </a:solidFill>
                          <a:latin typeface="+mn-lt"/>
                          <a:ea typeface="+mn-ea"/>
                          <a:cs typeface="+mn-cs"/>
                        </a:rPr>
                        <a:t>3,387</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7.59 (8.05)</a:t>
                      </a:r>
                    </a:p>
                    <a:p>
                      <a:pPr algn="ctr"/>
                      <a:r>
                        <a:rPr lang="en-US" sz="1800" b="0" i="0" u="none" strike="noStrike" kern="1200" baseline="0">
                          <a:solidFill>
                            <a:schemeClr val="dk1"/>
                          </a:solidFill>
                          <a:latin typeface="+mn-lt"/>
                          <a:ea typeface="+mn-ea"/>
                          <a:cs typeface="+mn-cs"/>
                        </a:rPr>
                        <a:t>628</a:t>
                      </a:r>
                      <a:endParaRPr kumimoji="0" lang="en-US" sz="2000" u="none" strike="noStrike" kern="1200" cap="none" normalizeH="0" baseline="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9.33 (10.81)</a:t>
                      </a:r>
                    </a:p>
                    <a:p>
                      <a:pPr algn="ctr"/>
                      <a:r>
                        <a:rPr lang="en-US" sz="1800" b="0" i="0" u="none" strike="noStrike" kern="1200" baseline="0">
                          <a:solidFill>
                            <a:schemeClr val="dk1"/>
                          </a:solidFill>
                          <a:latin typeface="+mn-lt"/>
                          <a:ea typeface="+mn-ea"/>
                          <a:cs typeface="+mn-cs"/>
                        </a:rPr>
                        <a:t>450</a:t>
                      </a:r>
                      <a:endParaRPr kumimoji="0" lang="en-US" sz="2000" u="none" strike="noStrike" kern="1200" cap="none" normalizeH="0" baseline="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1800" b="0" i="0" u="none" strike="noStrike" kern="1200" baseline="0">
                          <a:solidFill>
                            <a:schemeClr val="dk1"/>
                          </a:solidFill>
                          <a:latin typeface="+mn-lt"/>
                          <a:ea typeface="+mn-ea"/>
                          <a:cs typeface="+mn-cs"/>
                        </a:rPr>
                        <a:t>L &lt; M &lt; H</a:t>
                      </a:r>
                      <a:endParaRPr kumimoji="0" lang="en-US" sz="2000" b="0" i="0" u="none" strike="noStrike" cap="none" normalizeH="0" baseline="0">
                        <a:ln>
                          <a:noFill/>
                        </a:ln>
                        <a:solidFill>
                          <a:schemeClr val="tx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4"/>
                  </a:ext>
                </a:extLst>
              </a:tr>
              <a:tr h="79137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en-US" sz="2000" u="none" strike="noStrike" cap="none" normalizeH="0" baseline="0">
                          <a:ln>
                            <a:noFill/>
                          </a:ln>
                          <a:effectLst/>
                          <a:latin typeface="+mn-lt"/>
                        </a:rPr>
                        <a:t>In-School Suspensions</a:t>
                      </a:r>
                      <a:endParaRPr kumimoji="0" lang="en-US" sz="2000" b="0" i="0" u="none" strike="noStrike" cap="none" normalizeH="0" baseline="0">
                        <a:ln>
                          <a:noFill/>
                        </a:ln>
                        <a:solidFill>
                          <a:schemeClr val="bg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0.0142 (0.15)</a:t>
                      </a:r>
                    </a:p>
                    <a:p>
                      <a:pPr algn="ctr"/>
                      <a:r>
                        <a:rPr lang="en-US" sz="1800" b="0" i="0" u="none" strike="noStrike" kern="1200" baseline="0">
                          <a:solidFill>
                            <a:schemeClr val="dk1"/>
                          </a:solidFill>
                          <a:latin typeface="+mn-lt"/>
                          <a:ea typeface="+mn-ea"/>
                          <a:cs typeface="+mn-cs"/>
                        </a:rPr>
                        <a:t>3,387</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0.0510 (0.36)</a:t>
                      </a:r>
                    </a:p>
                    <a:p>
                      <a:pPr algn="ctr"/>
                      <a:r>
                        <a:rPr lang="en-US" sz="1800" b="0" i="0" u="none" strike="noStrike" kern="1200" baseline="0">
                          <a:solidFill>
                            <a:schemeClr val="dk1"/>
                          </a:solidFill>
                          <a:latin typeface="+mn-lt"/>
                          <a:ea typeface="+mn-ea"/>
                          <a:cs typeface="+mn-cs"/>
                        </a:rPr>
                        <a:t>628</a:t>
                      </a:r>
                      <a:endParaRPr kumimoji="0" lang="en-US" sz="2000" u="none" strike="noStrike" kern="1200" cap="none" normalizeH="0" baseline="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0.0311 (0.20)</a:t>
                      </a:r>
                    </a:p>
                    <a:p>
                      <a:pPr algn="ctr"/>
                      <a:r>
                        <a:rPr lang="en-US" sz="1800" b="0" i="0" u="none" strike="noStrike" kern="1200" baseline="0">
                          <a:solidFill>
                            <a:schemeClr val="dk1"/>
                          </a:solidFill>
                          <a:latin typeface="+mn-lt"/>
                          <a:ea typeface="+mn-ea"/>
                          <a:cs typeface="+mn-cs"/>
                        </a:rPr>
                        <a:t>450</a:t>
                      </a:r>
                      <a:endParaRPr kumimoji="0" lang="en-US" sz="2000" u="none" strike="noStrike" kern="1200" cap="none" normalizeH="0" baseline="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dirty="0">
                          <a:solidFill>
                            <a:schemeClr val="dk1"/>
                          </a:solidFill>
                          <a:latin typeface="+mn-lt"/>
                          <a:ea typeface="+mn-ea"/>
                          <a:cs typeface="+mn-cs"/>
                        </a:rPr>
                        <a:t>L &lt; M, H</a:t>
                      </a:r>
                    </a:p>
                    <a:p>
                      <a:pPr algn="ctr"/>
                      <a:r>
                        <a:rPr lang="en-US" sz="1800" b="0" i="0" u="none" strike="noStrike" kern="1200" baseline="0" dirty="0">
                          <a:solidFill>
                            <a:schemeClr val="dk1"/>
                          </a:solidFill>
                          <a:latin typeface="+mn-lt"/>
                          <a:ea typeface="+mn-ea"/>
                          <a:cs typeface="+mn-cs"/>
                        </a:rPr>
                        <a:t>M = H</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10005"/>
                  </a:ext>
                </a:extLst>
              </a:tr>
            </a:tbl>
          </a:graphicData>
        </a:graphic>
      </p:graphicFrame>
      <p:sp>
        <p:nvSpPr>
          <p:cNvPr id="21" name="Title 1">
            <a:extLst>
              <a:ext uri="{FF2B5EF4-FFF2-40B4-BE49-F238E27FC236}">
                <a16:creationId xmlns:a16="http://schemas.microsoft.com/office/drawing/2014/main" id="{336D57AB-EE83-4998-9449-1E58F1F19899}"/>
              </a:ext>
            </a:extLst>
          </p:cNvPr>
          <p:cNvSpPr txBox="1">
            <a:spLocks/>
          </p:cNvSpPr>
          <p:nvPr/>
        </p:nvSpPr>
        <p:spPr>
          <a:xfrm>
            <a:off x="1905000" y="210985"/>
            <a:ext cx="8382000" cy="990600"/>
          </a:xfrm>
          <a:prstGeom prst="rect">
            <a:avLst/>
          </a:prstGeom>
          <a:noFill/>
        </p:spPr>
        <p:txBody>
          <a:bodyPr anchor="ctr"/>
          <a:lstStyle/>
          <a:p>
            <a:pPr eaLnBrk="0" fontAlgn="base" hangingPunct="0">
              <a:spcBef>
                <a:spcPct val="0"/>
              </a:spcBef>
              <a:spcAft>
                <a:spcPct val="0"/>
              </a:spcAft>
              <a:defRPr/>
            </a:pPr>
            <a:r>
              <a:rPr lang="en-US" sz="3200" kern="0" cap="small">
                <a:solidFill>
                  <a:prstClr val="black"/>
                </a:solidFill>
                <a:latin typeface="Calibri Light" panose="020F0302020204030204"/>
                <a:ea typeface="MS PGothic" panose="020B0600070205080204" pitchFamily="34" charset="-128"/>
              </a:rPr>
              <a:t>Results: </a:t>
            </a:r>
          </a:p>
          <a:p>
            <a:pPr eaLnBrk="0" fontAlgn="base" hangingPunct="0">
              <a:spcBef>
                <a:spcPct val="0"/>
              </a:spcBef>
              <a:spcAft>
                <a:spcPct val="0"/>
              </a:spcAft>
              <a:defRPr/>
            </a:pPr>
            <a:r>
              <a:rPr lang="en-US" sz="3200" kern="0" cap="small">
                <a:solidFill>
                  <a:prstClr val="black"/>
                </a:solidFill>
                <a:latin typeface="Calibri Light" panose="020F0302020204030204"/>
                <a:ea typeface="MS PGothic" panose="020B0600070205080204" pitchFamily="34" charset="-128"/>
              </a:rPr>
              <a:t>SRSS-IE: </a:t>
            </a:r>
            <a:r>
              <a:rPr lang="en-US" sz="3200" b="1" u="sng" kern="0" cap="small">
                <a:solidFill>
                  <a:prstClr val="black"/>
                </a:solidFill>
                <a:latin typeface="Calibri Light" panose="020F0302020204030204"/>
                <a:ea typeface="MS PGothic" panose="020B0600070205080204" pitchFamily="34" charset="-128"/>
              </a:rPr>
              <a:t>internalizing</a:t>
            </a:r>
            <a:r>
              <a:rPr lang="en-US" sz="3200" kern="0" cap="small">
                <a:solidFill>
                  <a:prstClr val="black"/>
                </a:solidFill>
                <a:latin typeface="Calibri Light" panose="020F0302020204030204"/>
                <a:ea typeface="MS PGothic" panose="020B0600070205080204" pitchFamily="34" charset="-128"/>
              </a:rPr>
              <a:t> Subscale Elementary</a:t>
            </a:r>
            <a:endParaRPr lang="en-US" sz="2800" i="1" kern="0" cap="small">
              <a:solidFill>
                <a:prstClr val="black"/>
              </a:solidFill>
              <a:latin typeface="Calibri Light" panose="020F0302020204030204"/>
              <a:ea typeface="MS PGothic" panose="020B0600070205080204" pitchFamily="34" charset="-128"/>
            </a:endParaRPr>
          </a:p>
        </p:txBody>
      </p:sp>
      <p:grpSp>
        <p:nvGrpSpPr>
          <p:cNvPr id="22" name="Group 21">
            <a:extLst>
              <a:ext uri="{FF2B5EF4-FFF2-40B4-BE49-F238E27FC236}">
                <a16:creationId xmlns:a16="http://schemas.microsoft.com/office/drawing/2014/main" id="{805492E1-A5CD-4EB2-BCAB-590AFCA8A43D}"/>
              </a:ext>
            </a:extLst>
          </p:cNvPr>
          <p:cNvGrpSpPr/>
          <p:nvPr/>
        </p:nvGrpSpPr>
        <p:grpSpPr>
          <a:xfrm>
            <a:off x="2081531" y="2917135"/>
            <a:ext cx="8028939" cy="1953014"/>
            <a:chOff x="475344" y="3092032"/>
            <a:chExt cx="8028939" cy="1953014"/>
          </a:xfrm>
        </p:grpSpPr>
        <p:grpSp>
          <p:nvGrpSpPr>
            <p:cNvPr id="23" name="Group 22">
              <a:extLst>
                <a:ext uri="{FF2B5EF4-FFF2-40B4-BE49-F238E27FC236}">
                  <a16:creationId xmlns:a16="http://schemas.microsoft.com/office/drawing/2014/main" id="{D4F8ED6C-6745-493C-B731-343819B0736B}"/>
                </a:ext>
              </a:extLst>
            </p:cNvPr>
            <p:cNvGrpSpPr/>
            <p:nvPr/>
          </p:nvGrpSpPr>
          <p:grpSpPr>
            <a:xfrm>
              <a:off x="475344" y="3124200"/>
              <a:ext cx="2179683" cy="1920846"/>
              <a:chOff x="7292" y="1676414"/>
              <a:chExt cx="2179683" cy="1920846"/>
            </a:xfrm>
          </p:grpSpPr>
          <p:sp>
            <p:nvSpPr>
              <p:cNvPr id="36" name="Rounded Rectangle 5">
                <a:extLst>
                  <a:ext uri="{FF2B5EF4-FFF2-40B4-BE49-F238E27FC236}">
                    <a16:creationId xmlns:a16="http://schemas.microsoft.com/office/drawing/2014/main" id="{E492FA54-CF37-45F9-B6BE-8EA415A3F230}"/>
                  </a:ext>
                </a:extLst>
              </p:cNvPr>
              <p:cNvSpPr/>
              <p:nvPr/>
            </p:nvSpPr>
            <p:spPr>
              <a:xfrm>
                <a:off x="7292" y="1676414"/>
                <a:ext cx="2179683" cy="1920846"/>
              </a:xfrm>
              <a:prstGeom prst="roundRect">
                <a:avLst>
                  <a:gd name="adj" fmla="val 10000"/>
                </a:avLst>
              </a:prstGeom>
              <a:solidFill>
                <a:srgbClr val="92D050"/>
              </a:solidFill>
              <a:ln w="12700" cap="flat" cmpd="sng" algn="ctr">
                <a:solidFill>
                  <a:sysClr val="window" lastClr="FFFFFF">
                    <a:hueOff val="0"/>
                    <a:satOff val="0"/>
                    <a:lumOff val="0"/>
                    <a:alphaOff val="0"/>
                  </a:sysClr>
                </a:solidFill>
                <a:prstDash val="solid"/>
                <a:miter lim="800000"/>
              </a:ln>
              <a:effectLst/>
            </p:spPr>
          </p:sp>
          <p:sp>
            <p:nvSpPr>
              <p:cNvPr id="37" name="Rounded Rectangle 4">
                <a:extLst>
                  <a:ext uri="{FF2B5EF4-FFF2-40B4-BE49-F238E27FC236}">
                    <a16:creationId xmlns:a16="http://schemas.microsoft.com/office/drawing/2014/main" id="{3E765112-6F90-4832-B30C-56F1BB61AF03}"/>
                  </a:ext>
                </a:extLst>
              </p:cNvPr>
              <p:cNvSpPr txBox="1"/>
              <p:nvPr/>
            </p:nvSpPr>
            <p:spPr>
              <a:xfrm>
                <a:off x="63552" y="1732674"/>
                <a:ext cx="2067163" cy="1808326"/>
              </a:xfrm>
              <a:prstGeom prst="rect">
                <a:avLst/>
              </a:prstGeom>
              <a:noFill/>
              <a:ln>
                <a:noFill/>
              </a:ln>
              <a:effectLst/>
            </p:spPr>
            <p:txBody>
              <a:bodyPr spcFirstLastPara="0" vert="horz" wrap="square" lIns="68580" tIns="68580" rIns="68580" bIns="68580" numCol="1" spcCol="1270" anchor="ctr" anchorCtr="0">
                <a:noAutofit/>
              </a:bodyPr>
              <a:lstStyle/>
              <a:p>
                <a:pPr marL="0" marR="0" lvl="0" indent="0" algn="ctr" defTabSz="800100" eaLnBrk="0" fontAlgn="base" latinLnBrk="0" hangingPunct="0">
                  <a:lnSpc>
                    <a:spcPct val="90000"/>
                  </a:lnSpc>
                  <a:spcBef>
                    <a:spcPct val="0"/>
                  </a:spcBef>
                  <a:spcAft>
                    <a:spcPct val="3500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Fall Internalizing</a:t>
                </a:r>
              </a:p>
            </p:txBody>
          </p:sp>
        </p:grpSp>
        <p:grpSp>
          <p:nvGrpSpPr>
            <p:cNvPr id="24" name="Group 23">
              <a:extLst>
                <a:ext uri="{FF2B5EF4-FFF2-40B4-BE49-F238E27FC236}">
                  <a16:creationId xmlns:a16="http://schemas.microsoft.com/office/drawing/2014/main" id="{5FB7B29A-AE5A-45A7-A3D8-47B414D05CBD}"/>
                </a:ext>
              </a:extLst>
            </p:cNvPr>
            <p:cNvGrpSpPr/>
            <p:nvPr/>
          </p:nvGrpSpPr>
          <p:grpSpPr>
            <a:xfrm>
              <a:off x="6324600" y="3109441"/>
              <a:ext cx="2179683" cy="1920846"/>
              <a:chOff x="7292" y="1676414"/>
              <a:chExt cx="2179683" cy="1920846"/>
            </a:xfrm>
          </p:grpSpPr>
          <p:sp>
            <p:nvSpPr>
              <p:cNvPr id="34" name="Rounded Rectangle 9">
                <a:extLst>
                  <a:ext uri="{FF2B5EF4-FFF2-40B4-BE49-F238E27FC236}">
                    <a16:creationId xmlns:a16="http://schemas.microsoft.com/office/drawing/2014/main" id="{CE1FD8A8-C7F5-4B3F-8F12-B0E6E1C48627}"/>
                  </a:ext>
                </a:extLst>
              </p:cNvPr>
              <p:cNvSpPr/>
              <p:nvPr/>
            </p:nvSpPr>
            <p:spPr>
              <a:xfrm>
                <a:off x="7292" y="1676414"/>
                <a:ext cx="2179683" cy="1920846"/>
              </a:xfrm>
              <a:prstGeom prst="roundRect">
                <a:avLst>
                  <a:gd name="adj" fmla="val 10000"/>
                </a:avLst>
              </a:prstGeom>
              <a:solidFill>
                <a:srgbClr val="92D050"/>
              </a:solidFill>
              <a:ln w="12700" cap="flat" cmpd="sng" algn="ctr">
                <a:solidFill>
                  <a:sysClr val="window" lastClr="FFFFFF">
                    <a:hueOff val="0"/>
                    <a:satOff val="0"/>
                    <a:lumOff val="0"/>
                    <a:alphaOff val="0"/>
                  </a:sysClr>
                </a:solidFill>
                <a:prstDash val="solid"/>
                <a:miter lim="800000"/>
              </a:ln>
              <a:effectLst/>
            </p:spPr>
          </p:sp>
          <p:sp>
            <p:nvSpPr>
              <p:cNvPr id="35" name="Rounded Rectangle 4">
                <a:extLst>
                  <a:ext uri="{FF2B5EF4-FFF2-40B4-BE49-F238E27FC236}">
                    <a16:creationId xmlns:a16="http://schemas.microsoft.com/office/drawing/2014/main" id="{7C21DEE7-1FB5-4E7D-992E-113696B967DC}"/>
                  </a:ext>
                </a:extLst>
              </p:cNvPr>
              <p:cNvSpPr txBox="1"/>
              <p:nvPr/>
            </p:nvSpPr>
            <p:spPr>
              <a:xfrm>
                <a:off x="7292" y="1771525"/>
                <a:ext cx="2067163" cy="1808326"/>
              </a:xfrm>
              <a:prstGeom prst="rect">
                <a:avLst/>
              </a:prstGeom>
              <a:noFill/>
              <a:ln>
                <a:noFill/>
              </a:ln>
              <a:effectLst/>
            </p:spPr>
            <p:txBody>
              <a:bodyPr spcFirstLastPara="0" vert="horz" wrap="square" lIns="68580" tIns="68580" rIns="68580" bIns="68580" numCol="1" spcCol="1270" anchor="ctr" anchorCtr="0">
                <a:noAutofit/>
              </a:bodyPr>
              <a:lstStyle/>
              <a:p>
                <a:pPr marL="0" marR="0" lvl="0" indent="0" algn="ctr" defTabSz="800100" eaLnBrk="0" fontAlgn="base" latinLnBrk="0" hangingPunct="0">
                  <a:lnSpc>
                    <a:spcPct val="90000"/>
                  </a:lnSpc>
                  <a:spcBef>
                    <a:spcPct val="0"/>
                  </a:spcBef>
                  <a:spcAft>
                    <a:spcPct val="3500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Spring</a:t>
                </a:r>
              </a:p>
              <a:p>
                <a:pPr marL="0" marR="0" lvl="0" indent="0" algn="ctr" defTabSz="800100" eaLnBrk="0" fontAlgn="base" latinLnBrk="0" hangingPunct="0">
                  <a:lnSpc>
                    <a:spcPct val="90000"/>
                  </a:lnSpc>
                  <a:spcBef>
                    <a:spcPct val="0"/>
                  </a:spcBef>
                  <a:spcAft>
                    <a:spcPct val="3500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ORF*</a:t>
                </a:r>
              </a:p>
              <a:p>
                <a:pPr marL="0" marR="0" lvl="0" indent="0" algn="ctr" defTabSz="800100" eaLnBrk="0" fontAlgn="base" latinLnBrk="0" hangingPunct="0">
                  <a:lnSpc>
                    <a:spcPct val="90000"/>
                  </a:lnSpc>
                  <a:spcBef>
                    <a:spcPct val="0"/>
                  </a:spcBef>
                  <a:spcAft>
                    <a:spcPct val="3500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 MAP Reading</a:t>
                </a:r>
              </a:p>
              <a:p>
                <a:pPr marL="0" marR="0" lvl="0" indent="0" algn="ctr" defTabSz="800100" eaLnBrk="0" fontAlgn="base" latinLnBrk="0" hangingPunct="0">
                  <a:lnSpc>
                    <a:spcPct val="90000"/>
                  </a:lnSpc>
                  <a:spcBef>
                    <a:spcPct val="0"/>
                  </a:spcBef>
                  <a:spcAft>
                    <a:spcPct val="3500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Nurse Visit</a:t>
                </a:r>
              </a:p>
              <a:p>
                <a:pPr marL="0" marR="0" lvl="0" indent="0" algn="ctr" defTabSz="800100" eaLnBrk="0" fontAlgn="base" latinLnBrk="0" hangingPunct="0">
                  <a:lnSpc>
                    <a:spcPct val="90000"/>
                  </a:lnSpc>
                  <a:spcBef>
                    <a:spcPct val="0"/>
                  </a:spcBef>
                  <a:spcAft>
                    <a:spcPct val="3500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Suspensions*</a:t>
                </a:r>
              </a:p>
            </p:txBody>
          </p:sp>
        </p:grpSp>
        <p:grpSp>
          <p:nvGrpSpPr>
            <p:cNvPr id="25" name="Group 24">
              <a:extLst>
                <a:ext uri="{FF2B5EF4-FFF2-40B4-BE49-F238E27FC236}">
                  <a16:creationId xmlns:a16="http://schemas.microsoft.com/office/drawing/2014/main" id="{F2E8EAE8-B9F4-41B3-957A-3B863A6408F2}"/>
                </a:ext>
              </a:extLst>
            </p:cNvPr>
            <p:cNvGrpSpPr/>
            <p:nvPr/>
          </p:nvGrpSpPr>
          <p:grpSpPr>
            <a:xfrm>
              <a:off x="3482158" y="3092032"/>
              <a:ext cx="2179683" cy="1920846"/>
              <a:chOff x="7292" y="1676414"/>
              <a:chExt cx="2179683" cy="1920846"/>
            </a:xfrm>
          </p:grpSpPr>
          <p:sp>
            <p:nvSpPr>
              <p:cNvPr id="32" name="Rounded Rectangle 12">
                <a:extLst>
                  <a:ext uri="{FF2B5EF4-FFF2-40B4-BE49-F238E27FC236}">
                    <a16:creationId xmlns:a16="http://schemas.microsoft.com/office/drawing/2014/main" id="{EC5B0772-EE03-4A8B-A2DB-1E2D3F07E1D5}"/>
                  </a:ext>
                </a:extLst>
              </p:cNvPr>
              <p:cNvSpPr/>
              <p:nvPr/>
            </p:nvSpPr>
            <p:spPr>
              <a:xfrm>
                <a:off x="7292" y="1676414"/>
                <a:ext cx="2179683" cy="1920846"/>
              </a:xfrm>
              <a:prstGeom prst="roundRect">
                <a:avLst>
                  <a:gd name="adj" fmla="val 10000"/>
                </a:avLst>
              </a:prstGeom>
              <a:solidFill>
                <a:srgbClr val="92D050"/>
              </a:solidFill>
              <a:ln w="12700" cap="flat" cmpd="sng" algn="ctr">
                <a:solidFill>
                  <a:sysClr val="window" lastClr="FFFFFF">
                    <a:hueOff val="0"/>
                    <a:satOff val="0"/>
                    <a:lumOff val="0"/>
                    <a:alphaOff val="0"/>
                  </a:sysClr>
                </a:solidFill>
                <a:prstDash val="solid"/>
                <a:miter lim="800000"/>
              </a:ln>
              <a:effectLst/>
            </p:spPr>
          </p:sp>
          <p:sp>
            <p:nvSpPr>
              <p:cNvPr id="33" name="Rounded Rectangle 4">
                <a:extLst>
                  <a:ext uri="{FF2B5EF4-FFF2-40B4-BE49-F238E27FC236}">
                    <a16:creationId xmlns:a16="http://schemas.microsoft.com/office/drawing/2014/main" id="{C5AC5C41-E714-4FBB-BE6E-BF31E8334F6B}"/>
                  </a:ext>
                </a:extLst>
              </p:cNvPr>
              <p:cNvSpPr txBox="1"/>
              <p:nvPr/>
            </p:nvSpPr>
            <p:spPr>
              <a:xfrm>
                <a:off x="63552" y="1732674"/>
                <a:ext cx="2067163" cy="1808326"/>
              </a:xfrm>
              <a:prstGeom prst="rect">
                <a:avLst/>
              </a:prstGeom>
              <a:noFill/>
              <a:ln>
                <a:noFill/>
              </a:ln>
              <a:effectLst/>
            </p:spPr>
            <p:txBody>
              <a:bodyPr spcFirstLastPara="0" vert="horz" wrap="square" lIns="68580" tIns="68580" rIns="68580" bIns="68580" numCol="1" spcCol="1270" anchor="ctr" anchorCtr="0">
                <a:noAutofit/>
              </a:bodyPr>
              <a:lstStyle/>
              <a:p>
                <a:pPr marL="0" marR="0" lvl="0" indent="0" algn="ctr" defTabSz="800100" eaLnBrk="0" fontAlgn="base" latinLnBrk="0" hangingPunct="0">
                  <a:lnSpc>
                    <a:spcPct val="90000"/>
                  </a:lnSpc>
                  <a:spcBef>
                    <a:spcPct val="0"/>
                  </a:spcBef>
                  <a:spcAft>
                    <a:spcPct val="3500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Winter Internalizing</a:t>
                </a:r>
              </a:p>
            </p:txBody>
          </p:sp>
        </p:grpSp>
        <p:grpSp>
          <p:nvGrpSpPr>
            <p:cNvPr id="26" name="Group 25">
              <a:extLst>
                <a:ext uri="{FF2B5EF4-FFF2-40B4-BE49-F238E27FC236}">
                  <a16:creationId xmlns:a16="http://schemas.microsoft.com/office/drawing/2014/main" id="{BF0818AD-A820-4A69-839D-6F25EC1D2D36}"/>
                </a:ext>
              </a:extLst>
            </p:cNvPr>
            <p:cNvGrpSpPr/>
            <p:nvPr/>
          </p:nvGrpSpPr>
          <p:grpSpPr>
            <a:xfrm>
              <a:off x="2837546" y="3838434"/>
              <a:ext cx="462092" cy="540561"/>
              <a:chOff x="2404944" y="2366556"/>
              <a:chExt cx="462092" cy="540561"/>
            </a:xfrm>
            <a:solidFill>
              <a:srgbClr val="70AD47"/>
            </a:solidFill>
          </p:grpSpPr>
          <p:sp>
            <p:nvSpPr>
              <p:cNvPr id="30" name="Right Arrow 15">
                <a:extLst>
                  <a:ext uri="{FF2B5EF4-FFF2-40B4-BE49-F238E27FC236}">
                    <a16:creationId xmlns:a16="http://schemas.microsoft.com/office/drawing/2014/main" id="{E33D9498-96DA-49DB-8305-78CCF18D12EB}"/>
                  </a:ext>
                </a:extLst>
              </p:cNvPr>
              <p:cNvSpPr/>
              <p:nvPr/>
            </p:nvSpPr>
            <p:spPr>
              <a:xfrm>
                <a:off x="2404944" y="2366556"/>
                <a:ext cx="462092" cy="540561"/>
              </a:xfrm>
              <a:prstGeom prst="rightArrow">
                <a:avLst>
                  <a:gd name="adj1" fmla="val 60000"/>
                  <a:gd name="adj2" fmla="val 50000"/>
                </a:avLst>
              </a:prstGeom>
              <a:grpFill/>
              <a:ln>
                <a:noFill/>
              </a:ln>
              <a:effectLst/>
            </p:spPr>
          </p:sp>
          <p:sp>
            <p:nvSpPr>
              <p:cNvPr id="31" name="Right Arrow 4">
                <a:extLst>
                  <a:ext uri="{FF2B5EF4-FFF2-40B4-BE49-F238E27FC236}">
                    <a16:creationId xmlns:a16="http://schemas.microsoft.com/office/drawing/2014/main" id="{CA82ACCC-D971-408F-B359-7A16DDA4D741}"/>
                  </a:ext>
                </a:extLst>
              </p:cNvPr>
              <p:cNvSpPr txBox="1"/>
              <p:nvPr/>
            </p:nvSpPr>
            <p:spPr>
              <a:xfrm>
                <a:off x="2404944" y="2474668"/>
                <a:ext cx="323464" cy="324337"/>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800100" eaLnBrk="0" fontAlgn="base" latinLnBrk="0" hangingPunct="0">
                  <a:lnSpc>
                    <a:spcPct val="90000"/>
                  </a:lnSpc>
                  <a:spcBef>
                    <a:spcPct val="0"/>
                  </a:spcBef>
                  <a:spcAft>
                    <a:spcPct val="3500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Group 26">
              <a:extLst>
                <a:ext uri="{FF2B5EF4-FFF2-40B4-BE49-F238E27FC236}">
                  <a16:creationId xmlns:a16="http://schemas.microsoft.com/office/drawing/2014/main" id="{88ECE0BA-7BC7-4D42-BCB2-3B6B2B87FFD6}"/>
                </a:ext>
              </a:extLst>
            </p:cNvPr>
            <p:cNvGrpSpPr/>
            <p:nvPr/>
          </p:nvGrpSpPr>
          <p:grpSpPr>
            <a:xfrm>
              <a:off x="5800076" y="3838433"/>
              <a:ext cx="462092" cy="540561"/>
              <a:chOff x="2404944" y="2366556"/>
              <a:chExt cx="462092" cy="540561"/>
            </a:xfrm>
            <a:solidFill>
              <a:srgbClr val="70AD47"/>
            </a:solidFill>
          </p:grpSpPr>
          <p:sp>
            <p:nvSpPr>
              <p:cNvPr id="28" name="Right Arrow 18">
                <a:extLst>
                  <a:ext uri="{FF2B5EF4-FFF2-40B4-BE49-F238E27FC236}">
                    <a16:creationId xmlns:a16="http://schemas.microsoft.com/office/drawing/2014/main" id="{F7D1BB1C-6C42-4492-850F-AF21162CD669}"/>
                  </a:ext>
                </a:extLst>
              </p:cNvPr>
              <p:cNvSpPr/>
              <p:nvPr/>
            </p:nvSpPr>
            <p:spPr>
              <a:xfrm>
                <a:off x="2404944" y="2366556"/>
                <a:ext cx="462092" cy="540561"/>
              </a:xfrm>
              <a:prstGeom prst="rightArrow">
                <a:avLst>
                  <a:gd name="adj1" fmla="val 60000"/>
                  <a:gd name="adj2" fmla="val 50000"/>
                </a:avLst>
              </a:prstGeom>
              <a:grpFill/>
              <a:ln>
                <a:noFill/>
              </a:ln>
              <a:effectLst/>
            </p:spPr>
          </p:sp>
          <p:sp>
            <p:nvSpPr>
              <p:cNvPr id="29" name="Right Arrow 4">
                <a:extLst>
                  <a:ext uri="{FF2B5EF4-FFF2-40B4-BE49-F238E27FC236}">
                    <a16:creationId xmlns:a16="http://schemas.microsoft.com/office/drawing/2014/main" id="{7FE9342B-84ED-4E2A-AD4A-B90D141B127D}"/>
                  </a:ext>
                </a:extLst>
              </p:cNvPr>
              <p:cNvSpPr txBox="1"/>
              <p:nvPr/>
            </p:nvSpPr>
            <p:spPr>
              <a:xfrm>
                <a:off x="2404944" y="2474668"/>
                <a:ext cx="323464" cy="324337"/>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800100" eaLnBrk="0" fontAlgn="base" latinLnBrk="0" hangingPunct="0">
                  <a:lnSpc>
                    <a:spcPct val="90000"/>
                  </a:lnSpc>
                  <a:spcBef>
                    <a:spcPct val="0"/>
                  </a:spcBef>
                  <a:spcAft>
                    <a:spcPct val="3500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1116175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728" y="-215514"/>
            <a:ext cx="11554421" cy="1325563"/>
          </a:xfrm>
        </p:spPr>
        <p:txBody>
          <a:bodyPr>
            <a:noAutofit/>
          </a:bodyPr>
          <a:lstStyle/>
          <a:p>
            <a:r>
              <a:rPr lang="en-US" sz="3200"/>
              <a:t>Student Risk Screening Scale Fall 2004 – 2012 Middle School</a:t>
            </a:r>
          </a:p>
        </p:txBody>
      </p:sp>
      <p:graphicFrame>
        <p:nvGraphicFramePr>
          <p:cNvPr id="3" name="Chart 2" title="SSRS bar graph"/>
          <p:cNvGraphicFramePr>
            <a:graphicFrameLocks noChangeAspect="1"/>
          </p:cNvGraphicFramePr>
          <p:nvPr/>
        </p:nvGraphicFramePr>
        <p:xfrm>
          <a:off x="891570" y="689863"/>
          <a:ext cx="9684538" cy="5272889"/>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1725560" y="5842338"/>
            <a:ext cx="8421329" cy="769441"/>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Source: Lane, K. L., Oakes, W. P., &amp; Magill, L. M., (2014). Primary prevention efforts: How do we implement and monitor the Tier 1 component of our comprehensive, integrated, three-tiered model of prevention. </a:t>
            </a:r>
            <a:r>
              <a:rPr kumimoji="0" lang="en-US" sz="1100" b="0" i="1"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Preventing School Failure, 58, </a:t>
            </a: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143-158. 10.1080/1045988X.2014.893978 [</a:t>
            </a:r>
            <a:r>
              <a:rPr kumimoji="0" lang="en-US" sz="1100" b="0" i="1"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Figure 4.</a:t>
            </a: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Middle school behavior screening data over time at the fall time point. Adapted from Figure 4.6 p. 127 Lane, K. L., Menzies, H. M, Oakes, W. P., &amp; </a:t>
            </a:r>
            <a:r>
              <a:rPr kumimoji="0" lang="en-US" sz="1100" b="0" i="0" u="none" strike="noStrike" kern="1200" cap="none" spc="0" normalizeH="0" baseline="0" noProof="0" err="1">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Kalberg</a:t>
            </a: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J. R. (2012). </a:t>
            </a:r>
            <a:r>
              <a:rPr kumimoji="0" lang="en-US" sz="1100" b="0" i="1"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Systematic screenings of behavior to support instruction: From preschool to high school.</a:t>
            </a: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Guilford Press.]</a:t>
            </a:r>
          </a:p>
        </p:txBody>
      </p:sp>
    </p:spTree>
    <p:extLst>
      <p:ext uri="{BB962C8B-B14F-4D97-AF65-F5344CB8AC3E}">
        <p14:creationId xmlns:p14="http://schemas.microsoft.com/office/powerpoint/2010/main" val="19108918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CF196-BA3E-FA4B-BBC1-3D89F0D4B401}"/>
              </a:ext>
            </a:extLst>
          </p:cNvPr>
          <p:cNvSpPr>
            <a:spLocks noGrp="1"/>
          </p:cNvSpPr>
          <p:nvPr>
            <p:ph type="title"/>
          </p:nvPr>
        </p:nvSpPr>
        <p:spPr>
          <a:xfrm>
            <a:off x="838200" y="161925"/>
            <a:ext cx="10515600" cy="1325563"/>
          </a:xfrm>
        </p:spPr>
        <p:txBody>
          <a:bodyPr>
            <a:noAutofit/>
          </a:bodyPr>
          <a:lstStyle/>
          <a:p>
            <a:pPr>
              <a:defRPr/>
            </a:pPr>
            <a:r>
              <a:rPr lang="en-US" sz="3600">
                <a:solidFill>
                  <a:prstClr val="black"/>
                </a:solidFill>
                <a:cs typeface="Times New Roman" pitchFamily="18" charset="0"/>
              </a:rPr>
              <a:t>Middle School Study 1: Behavioral &amp; Academic Characteristics of SRSS Risk Groups</a:t>
            </a:r>
            <a:endParaRPr lang="en-US" sz="3600"/>
          </a:p>
        </p:txBody>
      </p:sp>
      <p:graphicFrame>
        <p:nvGraphicFramePr>
          <p:cNvPr id="260144" name="Group 48" title="SSRS data table showing predictive validity"/>
          <p:cNvGraphicFramePr>
            <a:graphicFrameLocks noGrp="1"/>
          </p:cNvGraphicFramePr>
          <p:nvPr>
            <p:ph idx="4294967295"/>
          </p:nvPr>
        </p:nvGraphicFramePr>
        <p:xfrm>
          <a:off x="1981200" y="1598613"/>
          <a:ext cx="8229600" cy="4894262"/>
        </p:xfrm>
        <a:graphic>
          <a:graphicData uri="http://schemas.openxmlformats.org/drawingml/2006/table">
            <a:tbl>
              <a:tblPr/>
              <a:tblGrid>
                <a:gridCol w="2057400">
                  <a:extLst>
                    <a:ext uri="{9D8B030D-6E8A-4147-A177-3AD203B41FA5}">
                      <a16:colId xmlns:a16="http://schemas.microsoft.com/office/drawing/2014/main" val="20000"/>
                    </a:ext>
                  </a:extLst>
                </a:gridCol>
                <a:gridCol w="1344454">
                  <a:extLst>
                    <a:ext uri="{9D8B030D-6E8A-4147-A177-3AD203B41FA5}">
                      <a16:colId xmlns:a16="http://schemas.microsoft.com/office/drawing/2014/main" val="20001"/>
                    </a:ext>
                  </a:extLst>
                </a:gridCol>
                <a:gridCol w="1467326">
                  <a:extLst>
                    <a:ext uri="{9D8B030D-6E8A-4147-A177-3AD203B41FA5}">
                      <a16:colId xmlns:a16="http://schemas.microsoft.com/office/drawing/2014/main" val="20002"/>
                    </a:ext>
                  </a:extLst>
                </a:gridCol>
                <a:gridCol w="1557338">
                  <a:extLst>
                    <a:ext uri="{9D8B030D-6E8A-4147-A177-3AD203B41FA5}">
                      <a16:colId xmlns:a16="http://schemas.microsoft.com/office/drawing/2014/main" val="20003"/>
                    </a:ext>
                  </a:extLst>
                </a:gridCol>
                <a:gridCol w="1803082">
                  <a:extLst>
                    <a:ext uri="{9D8B030D-6E8A-4147-A177-3AD203B41FA5}">
                      <a16:colId xmlns:a16="http://schemas.microsoft.com/office/drawing/2014/main" val="20004"/>
                    </a:ext>
                  </a:extLst>
                </a:gridCol>
              </a:tblGrid>
              <a:tr h="441989">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Variable</a:t>
                      </a: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rPr>
                        <a:t>Risk</a:t>
                      </a: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extLst>
                  <a:ext uri="{0D108BD9-81ED-4DB2-BD59-A6C34878D82A}">
                    <a16:rowId xmlns:a16="http://schemas.microsoft.com/office/drawing/2014/main" val="10000"/>
                  </a:ext>
                </a:extLst>
              </a:tr>
              <a:tr h="1143074">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a:ln>
                          <a:noFill/>
                        </a:ln>
                        <a:solidFill>
                          <a:schemeClr val="bg1"/>
                        </a:solidFill>
                        <a:effectLst/>
                        <a:latin typeface="Times New Roman" pitchFamily="18" charset="0"/>
                        <a:cs typeface="Times New Roman" pitchFamily="18" charset="0"/>
                      </a:endParaRPr>
                    </a:p>
                  </a:txBody>
                  <a:tcPr marT="45723" marB="45723" horzOverflow="overflow">
                    <a:lnL cap="flat">
                      <a:noFill/>
                    </a:lnL>
                    <a:lnR cap="flat">
                      <a:noFill/>
                    </a:lnR>
                    <a:lnT>
                      <a:noFill/>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rPr>
                        <a:t>(</a:t>
                      </a:r>
                      <a:r>
                        <a:rPr kumimoji="0" lang="en-US" sz="2300" b="0" i="1" u="none" strike="noStrike" cap="none" normalizeH="0" baseline="0">
                          <a:ln>
                            <a:noFill/>
                          </a:ln>
                          <a:solidFill>
                            <a:schemeClr val="bg1"/>
                          </a:solidFill>
                          <a:effectLst/>
                          <a:latin typeface="Times New Roman" pitchFamily="18" charset="0"/>
                        </a:rPr>
                        <a:t>n</a:t>
                      </a:r>
                      <a:r>
                        <a:rPr kumimoji="0" lang="en-US" sz="2300" b="0" i="0" u="none" strike="noStrike" cap="none" normalizeH="0" baseline="0">
                          <a:ln>
                            <a:noFill/>
                          </a:ln>
                          <a:solidFill>
                            <a:schemeClr val="bg1"/>
                          </a:solidFill>
                          <a:effectLst/>
                          <a:latin typeface="Times New Roman" pitchFamily="18" charset="0"/>
                        </a:rPr>
                        <a:t> = 422)</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1" u="none" strike="noStrike" cap="none" normalizeH="0" baseline="0">
                          <a:ln>
                            <a:noFill/>
                          </a:ln>
                          <a:solidFill>
                            <a:schemeClr val="bg1"/>
                          </a:solidFill>
                          <a:effectLst/>
                          <a:latin typeface="Times New Roman" pitchFamily="18" charset="0"/>
                        </a:rPr>
                        <a:t>M (SD)</a:t>
                      </a:r>
                    </a:p>
                  </a:txBody>
                  <a:tcPr marT="45723" marB="45723"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rPr>
                        <a:t>(</a:t>
                      </a:r>
                      <a:r>
                        <a:rPr kumimoji="0" lang="en-US" sz="2300" b="0" i="1" u="none" strike="noStrike" cap="none" normalizeH="0" baseline="0">
                          <a:ln>
                            <a:noFill/>
                          </a:ln>
                          <a:solidFill>
                            <a:schemeClr val="bg1"/>
                          </a:solidFill>
                          <a:effectLst/>
                          <a:latin typeface="Times New Roman" pitchFamily="18" charset="0"/>
                        </a:rPr>
                        <a:t>n</a:t>
                      </a:r>
                      <a:r>
                        <a:rPr kumimoji="0" lang="en-US" sz="2300" b="0" i="0" u="none" strike="noStrike" cap="none" normalizeH="0" baseline="0">
                          <a:ln>
                            <a:noFill/>
                          </a:ln>
                          <a:solidFill>
                            <a:schemeClr val="bg1"/>
                          </a:solidFill>
                          <a:effectLst/>
                          <a:latin typeface="Times New Roman" pitchFamily="18" charset="0"/>
                        </a:rPr>
                        <a:t> = 51)</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1" u="none" strike="noStrike" cap="none" normalizeH="0" baseline="0">
                          <a:ln>
                            <a:noFill/>
                          </a:ln>
                          <a:solidFill>
                            <a:schemeClr val="bg1"/>
                          </a:solidFill>
                          <a:effectLst/>
                          <a:latin typeface="Times New Roman" pitchFamily="18" charset="0"/>
                        </a:rPr>
                        <a:t>M (SD)</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rPr>
                        <a:t>(</a:t>
                      </a:r>
                      <a:r>
                        <a:rPr kumimoji="0" lang="en-US" sz="2300" b="0" i="1" u="none" strike="noStrike" cap="none" normalizeH="0" baseline="0">
                          <a:ln>
                            <a:noFill/>
                          </a:ln>
                          <a:solidFill>
                            <a:schemeClr val="bg1"/>
                          </a:solidFill>
                          <a:effectLst/>
                          <a:latin typeface="Times New Roman" pitchFamily="18" charset="0"/>
                        </a:rPr>
                        <a:t>n</a:t>
                      </a:r>
                      <a:r>
                        <a:rPr kumimoji="0" lang="en-US" sz="2300" b="0" i="0" u="none" strike="noStrike" cap="none" normalizeH="0" baseline="0">
                          <a:ln>
                            <a:noFill/>
                          </a:ln>
                          <a:solidFill>
                            <a:schemeClr val="bg1"/>
                          </a:solidFill>
                          <a:effectLst/>
                          <a:latin typeface="Times New Roman" pitchFamily="18" charset="0"/>
                        </a:rPr>
                        <a:t> = 12)</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1" u="none" strike="noStrike" cap="none" normalizeH="0" baseline="0">
                          <a:ln>
                            <a:noFill/>
                          </a:ln>
                          <a:solidFill>
                            <a:schemeClr val="bg1"/>
                          </a:solidFill>
                          <a:effectLst/>
                          <a:latin typeface="Times New Roman" pitchFamily="18" charset="0"/>
                        </a:rPr>
                        <a:t>M (SD)</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rPr>
                        <a:t>Testing</a:t>
                      </a:r>
                    </a:p>
                  </a:txBody>
                  <a:tcPr marT="45723" marB="45723"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extLst>
                  <a:ext uri="{0D108BD9-81ED-4DB2-BD59-A6C34878D82A}">
                    <a16:rowId xmlns:a16="http://schemas.microsoft.com/office/drawing/2014/main" val="10001"/>
                  </a:ext>
                </a:extLst>
              </a:tr>
              <a:tr h="792531">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ODR</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1.50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(2.85)</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 5.02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(5.32)</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8.42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(7.01)    </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New Roman" pitchFamily="18" charset="0"/>
                          <a:cs typeface="Times New Roman" pitchFamily="18" charset="0"/>
                        </a:rPr>
                        <a:t>L&lt;M&lt;H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New Roman" pitchFamily="18" charset="0"/>
                          <a:cs typeface="Times New Roman" pitchFamily="18" charset="0"/>
                        </a:rPr>
                        <a:t>      </a:t>
                      </a:r>
                      <a:endParaRPr kumimoji="0" lang="en-US" sz="19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2"/>
                  </a:ext>
                </a:extLst>
              </a:tr>
              <a:tr h="79253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In-School Suspensions</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0.08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(0.38)</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0.35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(1.04)</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1.71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(2.26)      </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bg1"/>
                          </a:solidFill>
                          <a:effectLst/>
                          <a:latin typeface="Times New Roman" pitchFamily="18" charset="0"/>
                          <a:cs typeface="Times New Roman" pitchFamily="18" charset="0"/>
                        </a:rPr>
                        <a:t>L&lt;M&lt;H</a:t>
                      </a: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extLst>
                  <a:ext uri="{0D108BD9-81ED-4DB2-BD59-A6C34878D82A}">
                    <a16:rowId xmlns:a16="http://schemas.microsoft.com/office/drawing/2014/main" val="10003"/>
                  </a:ext>
                </a:extLst>
              </a:tr>
              <a:tr h="863656">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rPr>
                        <a:t>GPA</a:t>
                      </a: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3.35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(0.52)</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2.63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(0.65)</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2.32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(0.59)       </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New Roman" pitchFamily="18" charset="0"/>
                          <a:cs typeface="Times New Roman" pitchFamily="18" charset="0"/>
                        </a:rPr>
                        <a:t>L&gt;M, 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New Roman" pitchFamily="18" charset="0"/>
                          <a:cs typeface="Times New Roman" pitchFamily="18" charset="0"/>
                        </a:rPr>
                        <a:t>M=H</a:t>
                      </a:r>
                    </a:p>
                  </a:txBody>
                  <a:tcPr marT="45723" marB="45723"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4"/>
                  </a:ext>
                </a:extLst>
              </a:tr>
              <a:tr h="860481">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en-US" sz="2300" b="0" i="0" u="none" strike="noStrike" cap="none" normalizeH="0" baseline="0">
                          <a:ln>
                            <a:noFill/>
                          </a:ln>
                          <a:solidFill>
                            <a:schemeClr val="bg1"/>
                          </a:solidFill>
                          <a:effectLst/>
                          <a:latin typeface="Times New Roman" pitchFamily="18" charset="0"/>
                        </a:rPr>
                        <a:t>Course Failures</a:t>
                      </a: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0.68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(1.50)</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2.78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(3.46)</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4.17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(3.49)      </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bg1"/>
                          </a:solidFill>
                          <a:effectLst/>
                          <a:latin typeface="Times New Roman" pitchFamily="18" charset="0"/>
                          <a:cs typeface="Times New Roman" pitchFamily="18" charset="0"/>
                        </a:rPr>
                        <a:t>L&lt;M, 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bg1"/>
                          </a:solidFill>
                          <a:effectLst/>
                          <a:latin typeface="Times New Roman" pitchFamily="18" charset="0"/>
                          <a:cs typeface="Times New Roman" pitchFamily="18" charset="0"/>
                        </a:rPr>
                        <a:t>M=H</a:t>
                      </a: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extLst>
                  <a:ext uri="{0D108BD9-81ED-4DB2-BD59-A6C34878D82A}">
                    <a16:rowId xmlns:a16="http://schemas.microsoft.com/office/drawing/2014/main" val="10005"/>
                  </a:ext>
                </a:extLst>
              </a:tr>
            </a:tbl>
          </a:graphicData>
        </a:graphic>
      </p:graphicFrame>
      <p:sp>
        <p:nvSpPr>
          <p:cNvPr id="82981" name="Footer Placeholder 4"/>
          <p:cNvSpPr txBox="1">
            <a:spLocks noGrp="1"/>
          </p:cNvSpPr>
          <p:nvPr/>
        </p:nvSpPr>
        <p:spPr bwMode="auto">
          <a:xfrm>
            <a:off x="2438400" y="6492876"/>
            <a:ext cx="5562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a:ln>
                  <a:noFill/>
                </a:ln>
                <a:solidFill>
                  <a:srgbClr val="323232"/>
                </a:solidFill>
                <a:effectLst/>
                <a:uLnTx/>
                <a:uFillTx/>
                <a:latin typeface="Tw Cen MT" pitchFamily="34" charset="0"/>
                <a:ea typeface="+mn-ea"/>
                <a:cs typeface="Arial" charset="0"/>
              </a:rPr>
              <a:t>(Lane, Parks, Kalberg, &amp; Carter, 2007)</a:t>
            </a:r>
          </a:p>
        </p:txBody>
      </p:sp>
    </p:spTree>
    <p:extLst>
      <p:ext uri="{BB962C8B-B14F-4D97-AF65-F5344CB8AC3E}">
        <p14:creationId xmlns:p14="http://schemas.microsoft.com/office/powerpoint/2010/main" val="3501217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543706" y="868257"/>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1993615" y="1145186"/>
            <a:ext cx="4525137" cy="4525136"/>
            <a:chOff x="183451" y="48831"/>
            <a:chExt cx="4525137" cy="4525136"/>
          </a:xfrm>
        </p:grpSpPr>
        <p:sp>
          <p:nvSpPr>
            <p:cNvPr id="8" name="Oval 7"/>
            <p:cNvSpPr/>
            <p:nvPr/>
          </p:nvSpPr>
          <p:spPr>
            <a:xfrm>
              <a:off x="183451" y="48831"/>
              <a:ext cx="4525137" cy="4525136"/>
            </a:xfrm>
            <a:prstGeom prst="ellipse">
              <a:avLst/>
            </a:prstGeom>
            <a:solidFill>
              <a:schemeClr val="accent5">
                <a:lumMod val="60000"/>
                <a:lumOff val="40000"/>
                <a:alpha val="50000"/>
              </a:schemeClr>
            </a:solidFill>
            <a:ln>
              <a:solidFill>
                <a:schemeClr val="tx2">
                  <a:lumMod val="40000"/>
                  <a:lumOff val="60000"/>
                </a:schemeClr>
              </a:solid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9" name="Oval 4"/>
            <p:cNvSpPr txBox="1"/>
            <p:nvPr/>
          </p:nvSpPr>
          <p:spPr>
            <a:xfrm>
              <a:off x="815340" y="582442"/>
              <a:ext cx="2609088" cy="3457915"/>
            </a:xfrm>
            <a:prstGeom prst="rect">
              <a:avLst/>
            </a:prstGeom>
            <a:ln>
              <a:solidFill>
                <a:schemeClr val="tx2">
                  <a:lumMod val="40000"/>
                  <a:lumOff val="60000"/>
                </a:schemeClr>
              </a:solidFill>
            </a:ln>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733550" rtl="0" eaLnBrk="1" fontAlgn="auto" latinLnBrk="0" hangingPunct="1">
                <a:lnSpc>
                  <a:spcPct val="90000"/>
                </a:lnSpc>
                <a:spcBef>
                  <a:spcPct val="0"/>
                </a:spcBef>
                <a:spcAft>
                  <a:spcPct val="35000"/>
                </a:spcAft>
                <a:buClrTx/>
                <a:buSzTx/>
                <a:buFontTx/>
                <a:buNone/>
                <a:tabLst/>
                <a:defRPr/>
              </a:pPr>
              <a:r>
                <a:rPr kumimoji="0" lang="en-US" sz="3900" b="0" i="0" u="none" strike="noStrike" kern="1200" cap="none" spc="0" normalizeH="0" baseline="0" noProof="0">
                  <a:ln>
                    <a:noFill/>
                  </a:ln>
                  <a:solidFill>
                    <a:prstClr val="black"/>
                  </a:solidFill>
                  <a:effectLst/>
                  <a:uLnTx/>
                  <a:uFillTx/>
                  <a:latin typeface="Calibri" panose="020F0502020204030204"/>
                  <a:ea typeface="+mn-ea"/>
                  <a:cs typeface="+mn-cs"/>
                </a:rPr>
                <a:t>Internalizing </a:t>
              </a:r>
            </a:p>
          </p:txBody>
        </p:sp>
      </p:grpSp>
      <p:grpSp>
        <p:nvGrpSpPr>
          <p:cNvPr id="10" name="Group 9"/>
          <p:cNvGrpSpPr/>
          <p:nvPr/>
        </p:nvGrpSpPr>
        <p:grpSpPr>
          <a:xfrm>
            <a:off x="5447188" y="1175851"/>
            <a:ext cx="4525137" cy="4525136"/>
            <a:chOff x="3444811" y="48831"/>
            <a:chExt cx="4525137" cy="4525136"/>
          </a:xfrm>
        </p:grpSpPr>
        <p:sp>
          <p:nvSpPr>
            <p:cNvPr id="11" name="Oval 10"/>
            <p:cNvSpPr/>
            <p:nvPr/>
          </p:nvSpPr>
          <p:spPr>
            <a:xfrm>
              <a:off x="3444811" y="48831"/>
              <a:ext cx="4525137" cy="4525136"/>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2" name="Oval 4"/>
            <p:cNvSpPr txBox="1"/>
            <p:nvPr/>
          </p:nvSpPr>
          <p:spPr>
            <a:xfrm>
              <a:off x="4728972" y="582442"/>
              <a:ext cx="2609088" cy="345791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733550" rtl="0" eaLnBrk="1" fontAlgn="auto" latinLnBrk="0" hangingPunct="1">
                <a:lnSpc>
                  <a:spcPct val="90000"/>
                </a:lnSpc>
                <a:spcBef>
                  <a:spcPct val="0"/>
                </a:spcBef>
                <a:spcAft>
                  <a:spcPct val="35000"/>
                </a:spcAft>
                <a:buClrTx/>
                <a:buSzTx/>
                <a:buFontTx/>
                <a:buNone/>
                <a:tabLst/>
                <a:defRPr/>
              </a:pPr>
              <a:r>
                <a:rPr kumimoji="0" lang="en-US" sz="3900" b="0" i="0" u="none" strike="noStrike" kern="1200" cap="none" spc="0" normalizeH="0" baseline="0" noProof="0">
                  <a:ln>
                    <a:noFill/>
                  </a:ln>
                  <a:solidFill>
                    <a:prstClr val="black"/>
                  </a:solidFill>
                  <a:effectLst/>
                  <a:uLnTx/>
                  <a:uFillTx/>
                  <a:latin typeface="Calibri" panose="020F0502020204030204"/>
                  <a:ea typeface="+mn-ea"/>
                  <a:cs typeface="+mn-cs"/>
                </a:rPr>
                <a:t>Externalizing</a:t>
              </a:r>
            </a:p>
          </p:txBody>
        </p:sp>
      </p:grpSp>
      <p:sp>
        <p:nvSpPr>
          <p:cNvPr id="16" name="Rectangle 15"/>
          <p:cNvSpPr/>
          <p:nvPr/>
        </p:nvSpPr>
        <p:spPr>
          <a:xfrm>
            <a:off x="1144334" y="6377869"/>
            <a:ext cx="9144000" cy="480131"/>
          </a:xfrm>
          <a:prstGeom prst="rect">
            <a:avLst/>
          </a:prstGeom>
        </p:spPr>
        <p:txBody>
          <a:bodyPr wrap="square" anchor="b" anchorCtr="0">
            <a:noAutofit/>
          </a:bodyPr>
          <a:lstStyle/>
          <a:p>
            <a:pPr marL="0" marR="0" lvl="0" indent="0" algn="l" defTabSz="914400" rtl="0" eaLnBrk="1" fontAlgn="auto" latinLnBrk="0" hangingPunct="1">
              <a:lnSpc>
                <a:spcPct val="90000"/>
              </a:lnSpc>
              <a:spcBef>
                <a:spcPts val="576"/>
              </a:spcBef>
              <a:spcAft>
                <a:spcPts val="0"/>
              </a:spcAft>
              <a:buClrTx/>
              <a:buSzTx/>
              <a:buFontTx/>
              <a:buNone/>
              <a:tabLst/>
              <a:defRPr/>
            </a:pPr>
            <a:r>
              <a:rPr kumimoji="0" lang="en-US" sz="1400" b="0" i="0" u="none" strike="noStrike" kern="1200" cap="none" spc="0" normalizeH="0" baseline="0" noProof="0">
                <a:ln>
                  <a:noFill/>
                </a:ln>
                <a:solidFill>
                  <a:prstClr val="white">
                    <a:lumMod val="50000"/>
                  </a:prstClr>
                </a:solidFill>
                <a:effectLst/>
                <a:uLnTx/>
                <a:uFillTx/>
                <a:latin typeface="Calibri" panose="020F0502020204030204"/>
                <a:ea typeface="ＭＳ Ｐゴシック" pitchFamily="34" charset="-128"/>
                <a:cs typeface="+mn-cs"/>
              </a:rPr>
              <a:t>Source: Forness, S.R., Freeman, S.F., </a:t>
            </a:r>
            <a:r>
              <a:rPr kumimoji="0" lang="en-US" sz="1400" b="0" i="0" u="none" strike="noStrike" kern="1200" cap="none" spc="0" normalizeH="0" baseline="0" noProof="0" err="1">
                <a:ln>
                  <a:noFill/>
                </a:ln>
                <a:solidFill>
                  <a:prstClr val="white">
                    <a:lumMod val="50000"/>
                  </a:prstClr>
                </a:solidFill>
                <a:effectLst/>
                <a:uLnTx/>
                <a:uFillTx/>
                <a:latin typeface="Calibri" panose="020F0502020204030204"/>
                <a:ea typeface="ＭＳ Ｐゴシック" pitchFamily="34" charset="-128"/>
                <a:cs typeface="+mn-cs"/>
              </a:rPr>
              <a:t>Paparella</a:t>
            </a:r>
            <a:r>
              <a:rPr kumimoji="0" lang="en-US" sz="1400" b="0" i="0" u="none" strike="noStrike" kern="1200" cap="none" spc="0" normalizeH="0" baseline="0" noProof="0">
                <a:ln>
                  <a:noFill/>
                </a:ln>
                <a:solidFill>
                  <a:prstClr val="white">
                    <a:lumMod val="50000"/>
                  </a:prstClr>
                </a:solidFill>
                <a:effectLst/>
                <a:uLnTx/>
                <a:uFillTx/>
                <a:latin typeface="Calibri" panose="020F0502020204030204"/>
                <a:ea typeface="ＭＳ Ｐゴシック" pitchFamily="34" charset="-128"/>
                <a:cs typeface="+mn-cs"/>
              </a:rPr>
              <a:t>, T., Kauffman, J.M., &amp; Walker, H.M. (2012). Special education implications of point and cumulative prevalence for children with emotional or behavioral disorders. </a:t>
            </a:r>
            <a:r>
              <a:rPr kumimoji="0" lang="en-US" sz="1400" b="0" i="1" u="none" strike="noStrike" kern="1200" cap="none" spc="0" normalizeH="0" baseline="0" noProof="0">
                <a:ln>
                  <a:noFill/>
                </a:ln>
                <a:solidFill>
                  <a:prstClr val="white">
                    <a:lumMod val="50000"/>
                  </a:prstClr>
                </a:solidFill>
                <a:effectLst/>
                <a:uLnTx/>
                <a:uFillTx/>
                <a:latin typeface="Calibri" panose="020F0502020204030204"/>
                <a:ea typeface="ＭＳ Ｐゴシック" pitchFamily="34" charset="-128"/>
                <a:cs typeface="+mn-cs"/>
              </a:rPr>
              <a:t>Journal of Emotional and Behavioral Disorders, 20</a:t>
            </a:r>
            <a:r>
              <a:rPr kumimoji="0" lang="en-US" sz="1400" b="0" i="0" u="none" strike="noStrike" kern="1200" cap="none" spc="0" normalizeH="0" baseline="0" noProof="0">
                <a:ln>
                  <a:noFill/>
                </a:ln>
                <a:solidFill>
                  <a:prstClr val="white">
                    <a:lumMod val="50000"/>
                  </a:prstClr>
                </a:solidFill>
                <a:effectLst/>
                <a:uLnTx/>
                <a:uFillTx/>
                <a:latin typeface="Calibri" panose="020F0502020204030204"/>
                <a:ea typeface="ＭＳ Ｐゴシック" pitchFamily="34" charset="-128"/>
                <a:cs typeface="+mn-cs"/>
              </a:rPr>
              <a:t>, 4-18.</a:t>
            </a:r>
          </a:p>
        </p:txBody>
      </p:sp>
      <p:graphicFrame>
        <p:nvGraphicFramePr>
          <p:cNvPr id="17" name="Content Placeholder 4"/>
          <p:cNvGraphicFramePr>
            <a:graphicFrameLocks/>
          </p:cNvGraphicFramePr>
          <p:nvPr/>
        </p:nvGraphicFramePr>
        <p:xfrm>
          <a:off x="-428732" y="4338957"/>
          <a:ext cx="4038600" cy="2062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Title 1"/>
          <p:cNvSpPr>
            <a:spLocks noGrp="1"/>
          </p:cNvSpPr>
          <p:nvPr>
            <p:ph type="title"/>
          </p:nvPr>
        </p:nvSpPr>
        <p:spPr>
          <a:xfrm>
            <a:off x="6282637" y="38185"/>
            <a:ext cx="5578763" cy="1325563"/>
          </a:xfrm>
        </p:spPr>
        <p:txBody>
          <a:bodyPr>
            <a:normAutofit fontScale="90000"/>
          </a:bodyPr>
          <a:lstStyle/>
          <a:p>
            <a:r>
              <a:rPr lang="en-US"/>
              <a:t>Thank you… </a:t>
            </a:r>
            <a:br>
              <a:rPr lang="en-US"/>
            </a:br>
            <a:r>
              <a:rPr lang="en-US"/>
              <a:t>For Your Commitment</a:t>
            </a:r>
          </a:p>
        </p:txBody>
      </p:sp>
    </p:spTree>
    <p:extLst>
      <p:ext uri="{BB962C8B-B14F-4D97-AF65-F5344CB8AC3E}">
        <p14:creationId xmlns:p14="http://schemas.microsoft.com/office/powerpoint/2010/main" val="96763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48">
            <a:extLst>
              <a:ext uri="{FF2B5EF4-FFF2-40B4-BE49-F238E27FC236}">
                <a16:creationId xmlns:a16="http://schemas.microsoft.com/office/drawing/2014/main" id="{15681142-8A07-4F89-93D8-CC85BBB6C071}"/>
              </a:ext>
            </a:extLst>
          </p:cNvPr>
          <p:cNvGraphicFramePr>
            <a:graphicFrameLocks/>
          </p:cNvGraphicFramePr>
          <p:nvPr/>
        </p:nvGraphicFramePr>
        <p:xfrm>
          <a:off x="1905001" y="1229005"/>
          <a:ext cx="8534399" cy="5334000"/>
        </p:xfrm>
        <a:graphic>
          <a:graphicData uri="http://schemas.openxmlformats.org/drawingml/2006/table">
            <a:tbl>
              <a:tblPr>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effectLst/>
              </a:tblPr>
              <a:tblGrid>
                <a:gridCol w="2017222">
                  <a:extLst>
                    <a:ext uri="{9D8B030D-6E8A-4147-A177-3AD203B41FA5}">
                      <a16:colId xmlns:a16="http://schemas.microsoft.com/office/drawing/2014/main" val="20000"/>
                    </a:ext>
                  </a:extLst>
                </a:gridCol>
                <a:gridCol w="1684264">
                  <a:extLst>
                    <a:ext uri="{9D8B030D-6E8A-4147-A177-3AD203B41FA5}">
                      <a16:colId xmlns:a16="http://schemas.microsoft.com/office/drawing/2014/main" val="20001"/>
                    </a:ext>
                  </a:extLst>
                </a:gridCol>
                <a:gridCol w="1468896">
                  <a:extLst>
                    <a:ext uri="{9D8B030D-6E8A-4147-A177-3AD203B41FA5}">
                      <a16:colId xmlns:a16="http://schemas.microsoft.com/office/drawing/2014/main" val="20002"/>
                    </a:ext>
                  </a:extLst>
                </a:gridCol>
                <a:gridCol w="1916218">
                  <a:extLst>
                    <a:ext uri="{9D8B030D-6E8A-4147-A177-3AD203B41FA5}">
                      <a16:colId xmlns:a16="http://schemas.microsoft.com/office/drawing/2014/main" val="20003"/>
                    </a:ext>
                  </a:extLst>
                </a:gridCol>
                <a:gridCol w="1447799">
                  <a:extLst>
                    <a:ext uri="{9D8B030D-6E8A-4147-A177-3AD203B41FA5}">
                      <a16:colId xmlns:a16="http://schemas.microsoft.com/office/drawing/2014/main" val="20004"/>
                    </a:ext>
                  </a:extLst>
                </a:gridCol>
              </a:tblGrid>
              <a:tr h="429225">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Variable</a:t>
                      </a: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Risk</a:t>
                      </a: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Testing</a:t>
                      </a: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13775">
                <a:tc vMerge="1">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horzOverflow="overflow">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latin typeface="+mn-lt"/>
                        </a:rPr>
                        <a:t>M</a:t>
                      </a:r>
                      <a:r>
                        <a:rPr kumimoji="0" lang="en-US" sz="2000" u="none" strike="noStrike" cap="none" normalizeH="0" baseline="0">
                          <a:ln>
                            <a:noFill/>
                          </a:ln>
                          <a:effectLst/>
                          <a:latin typeface="+mn-lt"/>
                        </a:rPr>
                        <a:t> (</a:t>
                      </a:r>
                      <a:r>
                        <a:rPr kumimoji="0" lang="en-US" sz="2000" i="1" u="none" strike="noStrike" cap="none" normalizeH="0" baseline="0">
                          <a:ln>
                            <a:noFill/>
                          </a:ln>
                          <a:effectLst/>
                          <a:latin typeface="+mn-lt"/>
                        </a:rPr>
                        <a:t>SD</a:t>
                      </a:r>
                      <a:r>
                        <a:rPr kumimoji="0" lang="en-US" sz="20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a:ln>
                            <a:noFill/>
                          </a:ln>
                          <a:solidFill>
                            <a:schemeClr val="tx1"/>
                          </a:solidFill>
                          <a:effectLst/>
                          <a:latin typeface="+mn-lt"/>
                        </a:rPr>
                        <a:t>n</a:t>
                      </a:r>
                    </a:p>
                  </a:txBody>
                  <a:tcPr marL="6858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latin typeface="+mn-lt"/>
                        </a:rPr>
                        <a:t>M</a:t>
                      </a:r>
                      <a:r>
                        <a:rPr kumimoji="0" lang="en-US" sz="2000" u="none" strike="noStrike" cap="none" normalizeH="0" baseline="0">
                          <a:ln>
                            <a:noFill/>
                          </a:ln>
                          <a:effectLst/>
                          <a:latin typeface="+mn-lt"/>
                        </a:rPr>
                        <a:t> (</a:t>
                      </a:r>
                      <a:r>
                        <a:rPr kumimoji="0" lang="en-US" sz="2000" i="1" u="none" strike="noStrike" cap="none" normalizeH="0" baseline="0">
                          <a:ln>
                            <a:noFill/>
                          </a:ln>
                          <a:effectLst/>
                          <a:latin typeface="+mn-lt"/>
                        </a:rPr>
                        <a:t>SD</a:t>
                      </a:r>
                      <a:r>
                        <a:rPr kumimoji="0" lang="en-US" sz="20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a:ln>
                            <a:noFill/>
                          </a:ln>
                          <a:solidFill>
                            <a:schemeClr val="tx1"/>
                          </a:solidFill>
                          <a:effectLst/>
                          <a:latin typeface="+mn-lt"/>
                        </a:rPr>
                        <a:t>n</a:t>
                      </a:r>
                    </a:p>
                  </a:txBody>
                  <a:tcPr marL="6858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latin typeface="+mn-lt"/>
                        </a:rPr>
                        <a:t>M</a:t>
                      </a:r>
                      <a:r>
                        <a:rPr kumimoji="0" lang="en-US" sz="2000" u="none" strike="noStrike" cap="none" normalizeH="0" baseline="0">
                          <a:ln>
                            <a:noFill/>
                          </a:ln>
                          <a:effectLst/>
                          <a:latin typeface="+mn-lt"/>
                        </a:rPr>
                        <a:t> (</a:t>
                      </a:r>
                      <a:r>
                        <a:rPr kumimoji="0" lang="en-US" sz="2000" i="1" u="none" strike="noStrike" cap="none" normalizeH="0" baseline="0">
                          <a:ln>
                            <a:noFill/>
                          </a:ln>
                          <a:effectLst/>
                          <a:latin typeface="+mn-lt"/>
                        </a:rPr>
                        <a:t>SD</a:t>
                      </a:r>
                      <a:r>
                        <a:rPr kumimoji="0" lang="en-US" sz="20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a:ln>
                            <a:noFill/>
                          </a:ln>
                          <a:solidFill>
                            <a:schemeClr val="tx1"/>
                          </a:solidFill>
                          <a:effectLst/>
                          <a:latin typeface="+mn-lt"/>
                        </a:rPr>
                        <a:t>n</a:t>
                      </a:r>
                    </a:p>
                  </a:txBody>
                  <a:tcPr marL="6858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796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GPA</a:t>
                      </a:r>
                      <a:endParaRPr kumimoji="0" lang="en-US" sz="2000" b="0" i="0" u="none" strike="noStrike" cap="none" normalizeH="0" baseline="0">
                        <a:ln>
                          <a:noFill/>
                        </a:ln>
                        <a:solidFill>
                          <a:schemeClr val="tx1"/>
                        </a:solidFill>
                        <a:effectLst/>
                        <a:latin typeface="+mn-lt"/>
                      </a:endParaRP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3.56 (0.47)</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u="none" strike="noStrike" cap="none" normalizeH="0" baseline="0">
                          <a:ln>
                            <a:noFill/>
                          </a:ln>
                          <a:effectLst/>
                          <a:latin typeface="+mn-lt"/>
                        </a:rPr>
                        <a:t>1,670</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3.07 (0.58)</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279</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2.74 (0.61)</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84</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L &gt; M &gt; H</a:t>
                      </a:r>
                      <a:r>
                        <a:rPr kumimoji="0" lang="en-US" sz="2000" u="none" strike="noStrike" cap="none" normalizeH="0" baseline="0">
                          <a:ln>
                            <a:noFill/>
                          </a:ln>
                          <a:effectLst/>
                          <a:latin typeface="+mn-lt"/>
                        </a:rPr>
                        <a:t>      </a:t>
                      </a:r>
                      <a:endParaRPr kumimoji="0" lang="en-US" sz="2000" b="0" i="0" u="none" strike="noStrike" cap="none" normalizeH="0" baseline="0">
                        <a:ln>
                          <a:noFill/>
                        </a:ln>
                        <a:solidFill>
                          <a:schemeClr val="tx1"/>
                        </a:solidFill>
                        <a:effectLst/>
                        <a:latin typeface="+mn-lt"/>
                      </a:endParaRP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2"/>
                  </a:ext>
                </a:extLst>
              </a:tr>
              <a:tr h="7796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u="none" strike="noStrike" cap="none" normalizeH="0" baseline="0">
                          <a:ln>
                            <a:noFill/>
                          </a:ln>
                          <a:effectLst/>
                          <a:latin typeface="+mn-lt"/>
                        </a:rPr>
                        <a:t>Course Failures</a:t>
                      </a:r>
                      <a:endParaRPr kumimoji="0" lang="en-US" sz="2000" b="0" i="0" u="none" strike="noStrike" cap="none" normalizeH="0" baseline="0">
                        <a:ln>
                          <a:noFill/>
                        </a:ln>
                        <a:solidFill>
                          <a:schemeClr val="bg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0.38 (1.15)</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1,830</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1.37 (2.12)</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328</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2.78 (3.03)</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93</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L &lt; M &lt; H</a:t>
                      </a: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extLst>
                  <a:ext uri="{0D108BD9-81ED-4DB2-BD59-A6C34878D82A}">
                    <a16:rowId xmlns:a16="http://schemas.microsoft.com/office/drawing/2014/main" val="10003"/>
                  </a:ext>
                </a:extLst>
              </a:tr>
              <a:tr h="79429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Nurse Visits</a:t>
                      </a:r>
                      <a:endParaRPr kumimoji="0" lang="en-US" sz="2000" b="0" i="0" u="none" strike="noStrike" cap="none" normalizeH="0" baseline="0">
                        <a:ln>
                          <a:noFill/>
                        </a:ln>
                        <a:solidFill>
                          <a:schemeClr val="tx1"/>
                        </a:solidFill>
                        <a:effectLst/>
                        <a:latin typeface="+mn-lt"/>
                      </a:endParaRP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4.01 (16.20)</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1,830</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6.67 (8.65)</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328</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9.66 (11.65)</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93</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u="none" strike="noStrike" cap="none" normalizeH="0" baseline="0">
                          <a:ln>
                            <a:noFill/>
                          </a:ln>
                          <a:effectLst/>
                          <a:latin typeface="+mn-lt"/>
                        </a:rPr>
                        <a:t>L &lt; M, H</a:t>
                      </a:r>
                    </a:p>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u="none" strike="noStrike" cap="none" normalizeH="0" baseline="0">
                          <a:ln>
                            <a:noFill/>
                          </a:ln>
                          <a:effectLst/>
                          <a:latin typeface="+mn-lt"/>
                        </a:rPr>
                        <a:t>M = H</a:t>
                      </a:r>
                      <a:endParaRPr kumimoji="0" lang="en-US" sz="2000" b="0" i="0" u="none" strike="noStrike" cap="none" normalizeH="0" baseline="0">
                        <a:ln>
                          <a:noFill/>
                        </a:ln>
                        <a:solidFill>
                          <a:schemeClr val="tx1"/>
                        </a:solidFill>
                        <a:effectLst/>
                        <a:latin typeface="+mn-lt"/>
                        <a:cs typeface="Times New Roman" pitchFamily="18" charset="0"/>
                      </a:endParaRP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4"/>
                  </a:ext>
                </a:extLst>
              </a:tr>
              <a:tr h="79137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en-US" sz="2000" b="0" i="0" u="none" strike="noStrike" cap="none" normalizeH="0" baseline="0">
                          <a:ln>
                            <a:noFill/>
                          </a:ln>
                          <a:solidFill>
                            <a:schemeClr val="tx1"/>
                          </a:solidFill>
                          <a:effectLst/>
                          <a:latin typeface="+mn-lt"/>
                        </a:rPr>
                        <a:t>Office discipline referrals</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0.03 (0.24)</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1,830</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0.17 (0.63)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u="none" strike="noStrike" kern="1200" cap="none" normalizeH="0" baseline="0">
                          <a:ln>
                            <a:noFill/>
                          </a:ln>
                          <a:solidFill>
                            <a:schemeClr val="dk1"/>
                          </a:solidFill>
                          <a:effectLst/>
                          <a:latin typeface="+mn-lt"/>
                          <a:ea typeface="+mn-ea"/>
                          <a:cs typeface="+mn-cs"/>
                        </a:rPr>
                        <a:t>328</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0.75 (2.13)</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93</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L &lt; M &lt; H</a:t>
                      </a: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extLst>
                  <a:ext uri="{0D108BD9-81ED-4DB2-BD59-A6C34878D82A}">
                    <a16:rowId xmlns:a16="http://schemas.microsoft.com/office/drawing/2014/main" val="10005"/>
                  </a:ext>
                </a:extLst>
              </a:tr>
              <a:tr h="77688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en-US" sz="2000" u="none" strike="noStrike" cap="none" normalizeH="0" baseline="0">
                          <a:ln>
                            <a:noFill/>
                          </a:ln>
                          <a:effectLst/>
                          <a:latin typeface="+mn-lt"/>
                        </a:rPr>
                        <a:t>In-School Suspensions</a:t>
                      </a:r>
                      <a:endParaRPr kumimoji="0" lang="en-US" sz="2000" b="0" i="0" u="none" strike="noStrike" cap="none" normalizeH="0" baseline="0">
                        <a:ln>
                          <a:noFill/>
                        </a:ln>
                        <a:solidFill>
                          <a:schemeClr val="bg1"/>
                        </a:solidFill>
                        <a:effectLst/>
                        <a:latin typeface="+mn-lt"/>
                      </a:endParaRP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0.11 (0.89)</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1,830</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0.67 (2.74)</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328</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1800" b="0" i="0" u="none" strike="noStrike" kern="1200" baseline="0">
                          <a:solidFill>
                            <a:schemeClr val="dk1"/>
                          </a:solidFill>
                          <a:latin typeface="+mn-lt"/>
                          <a:ea typeface="+mn-ea"/>
                          <a:cs typeface="+mn-cs"/>
                        </a:rPr>
                        <a:t>1.56 (3.22)</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kern="1200" cap="none" normalizeH="0" baseline="0">
                          <a:ln>
                            <a:noFill/>
                          </a:ln>
                          <a:solidFill>
                            <a:schemeClr val="dk1"/>
                          </a:solidFill>
                          <a:effectLst/>
                          <a:latin typeface="+mn-lt"/>
                          <a:ea typeface="+mn-ea"/>
                          <a:cs typeface="+mn-cs"/>
                        </a:rPr>
                        <a:t>93</a:t>
                      </a:r>
                      <a:endParaRPr kumimoji="0" lang="en-US" sz="2000" u="none" strike="noStrike" cap="none" normalizeH="0" baseline="0">
                        <a:ln>
                          <a:noFill/>
                        </a:ln>
                        <a:effectLst/>
                        <a:latin typeface="+mn-lt"/>
                      </a:endParaRP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L &lt; M &lt; H</a:t>
                      </a: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6"/>
                  </a:ext>
                </a:extLst>
              </a:tr>
            </a:tbl>
          </a:graphicData>
        </a:graphic>
      </p:graphicFrame>
      <p:sp>
        <p:nvSpPr>
          <p:cNvPr id="6" name="Title 1">
            <a:extLst>
              <a:ext uri="{FF2B5EF4-FFF2-40B4-BE49-F238E27FC236}">
                <a16:creationId xmlns:a16="http://schemas.microsoft.com/office/drawing/2014/main" id="{36845604-B8A9-49EB-B5EE-BFFBAD83D88A}"/>
              </a:ext>
            </a:extLst>
          </p:cNvPr>
          <p:cNvSpPr txBox="1">
            <a:spLocks/>
          </p:cNvSpPr>
          <p:nvPr/>
        </p:nvSpPr>
        <p:spPr>
          <a:xfrm>
            <a:off x="1905000" y="210985"/>
            <a:ext cx="8382000" cy="990600"/>
          </a:xfrm>
          <a:prstGeom prst="rect">
            <a:avLst/>
          </a:prstGeom>
          <a:noFill/>
        </p:spPr>
        <p:txBody>
          <a:bodyPr anchor="ctr"/>
          <a:lstStyle/>
          <a:p>
            <a:pPr eaLnBrk="0" fontAlgn="base" hangingPunct="0">
              <a:spcBef>
                <a:spcPct val="0"/>
              </a:spcBef>
              <a:spcAft>
                <a:spcPct val="0"/>
              </a:spcAft>
              <a:defRPr/>
            </a:pPr>
            <a:r>
              <a:rPr lang="en-US" sz="3200" kern="0" cap="small" dirty="0">
                <a:solidFill>
                  <a:prstClr val="black"/>
                </a:solidFill>
                <a:latin typeface="Calibri Light" panose="020F0302020204030204"/>
                <a:ea typeface="MS PGothic" panose="020B0600070205080204" pitchFamily="34" charset="-128"/>
              </a:rPr>
              <a:t>SRSS-IE: </a:t>
            </a:r>
            <a:r>
              <a:rPr lang="en-US" sz="3200" b="1" u="sng" kern="0" cap="small" dirty="0">
                <a:solidFill>
                  <a:prstClr val="black"/>
                </a:solidFill>
                <a:latin typeface="Calibri Light" panose="020F0302020204030204"/>
                <a:ea typeface="MS PGothic" panose="020B0600070205080204" pitchFamily="34" charset="-128"/>
              </a:rPr>
              <a:t>Externalizing</a:t>
            </a:r>
            <a:r>
              <a:rPr lang="en-US" sz="3200" kern="0" cap="small" dirty="0">
                <a:solidFill>
                  <a:prstClr val="black"/>
                </a:solidFill>
                <a:latin typeface="Calibri Light" panose="020F0302020204030204"/>
                <a:ea typeface="MS PGothic" panose="020B0600070205080204" pitchFamily="34" charset="-128"/>
              </a:rPr>
              <a:t> Subscale </a:t>
            </a:r>
          </a:p>
          <a:p>
            <a:pPr eaLnBrk="0" fontAlgn="base" hangingPunct="0">
              <a:spcBef>
                <a:spcPct val="0"/>
              </a:spcBef>
              <a:spcAft>
                <a:spcPct val="0"/>
              </a:spcAft>
              <a:defRPr/>
            </a:pPr>
            <a:r>
              <a:rPr lang="en-US" sz="3200" kern="0" cap="small" dirty="0">
                <a:solidFill>
                  <a:prstClr val="black"/>
                </a:solidFill>
                <a:latin typeface="Calibri Light" panose="020F0302020204030204"/>
                <a:ea typeface="MS PGothic" panose="020B0600070205080204" pitchFamily="34" charset="-128"/>
              </a:rPr>
              <a:t>Middle school </a:t>
            </a:r>
            <a:endParaRPr lang="en-US" sz="2800" i="1" kern="0" cap="small" dirty="0">
              <a:solidFill>
                <a:prstClr val="black"/>
              </a:solidFill>
              <a:latin typeface="Calibri Light" panose="020F0302020204030204"/>
              <a:ea typeface="MS PGothic" panose="020B0600070205080204" pitchFamily="34" charset="-128"/>
            </a:endParaRPr>
          </a:p>
        </p:txBody>
      </p:sp>
      <p:graphicFrame>
        <p:nvGraphicFramePr>
          <p:cNvPr id="7" name="Diagram 6">
            <a:extLst>
              <a:ext uri="{FF2B5EF4-FFF2-40B4-BE49-F238E27FC236}">
                <a16:creationId xmlns:a16="http://schemas.microsoft.com/office/drawing/2014/main" id="{12518776-3C5B-41C1-8039-307CB76CC4F3}"/>
              </a:ext>
            </a:extLst>
          </p:cNvPr>
          <p:cNvGraphicFramePr/>
          <p:nvPr/>
        </p:nvGraphicFramePr>
        <p:xfrm>
          <a:off x="2023508" y="1251231"/>
          <a:ext cx="8297383" cy="5273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90679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48">
            <a:extLst>
              <a:ext uri="{FF2B5EF4-FFF2-40B4-BE49-F238E27FC236}">
                <a16:creationId xmlns:a16="http://schemas.microsoft.com/office/drawing/2014/main" id="{94A26DC9-6814-404F-867B-11448C0E02AF}"/>
              </a:ext>
            </a:extLst>
          </p:cNvPr>
          <p:cNvGraphicFramePr>
            <a:graphicFrameLocks/>
          </p:cNvGraphicFramePr>
          <p:nvPr/>
        </p:nvGraphicFramePr>
        <p:xfrm>
          <a:off x="1905001" y="1093128"/>
          <a:ext cx="8534399" cy="5544774"/>
        </p:xfrm>
        <a:graphic>
          <a:graphicData uri="http://schemas.openxmlformats.org/drawingml/2006/table">
            <a:tbl>
              <a:tblPr>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effectLst/>
              </a:tblPr>
              <a:tblGrid>
                <a:gridCol w="2017222">
                  <a:extLst>
                    <a:ext uri="{9D8B030D-6E8A-4147-A177-3AD203B41FA5}">
                      <a16:colId xmlns:a16="http://schemas.microsoft.com/office/drawing/2014/main" val="20000"/>
                    </a:ext>
                  </a:extLst>
                </a:gridCol>
                <a:gridCol w="1684264">
                  <a:extLst>
                    <a:ext uri="{9D8B030D-6E8A-4147-A177-3AD203B41FA5}">
                      <a16:colId xmlns:a16="http://schemas.microsoft.com/office/drawing/2014/main" val="20001"/>
                    </a:ext>
                  </a:extLst>
                </a:gridCol>
                <a:gridCol w="1632514">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676399">
                  <a:extLst>
                    <a:ext uri="{9D8B030D-6E8A-4147-A177-3AD203B41FA5}">
                      <a16:colId xmlns:a16="http://schemas.microsoft.com/office/drawing/2014/main" val="20004"/>
                    </a:ext>
                  </a:extLst>
                </a:gridCol>
              </a:tblGrid>
              <a:tr h="429225">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Variable</a:t>
                      </a: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Risk</a:t>
                      </a: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Testing</a:t>
                      </a: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13775">
                <a:tc vMerge="1">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horzOverflow="overflow">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latin typeface="+mn-lt"/>
                        </a:rPr>
                        <a:t>M</a:t>
                      </a:r>
                      <a:r>
                        <a:rPr kumimoji="0" lang="en-US" sz="2000" u="none" strike="noStrike" cap="none" normalizeH="0" baseline="0">
                          <a:ln>
                            <a:noFill/>
                          </a:ln>
                          <a:effectLst/>
                          <a:latin typeface="+mn-lt"/>
                        </a:rPr>
                        <a:t> (</a:t>
                      </a:r>
                      <a:r>
                        <a:rPr kumimoji="0" lang="en-US" sz="2000" i="1" u="none" strike="noStrike" cap="none" normalizeH="0" baseline="0">
                          <a:ln>
                            <a:noFill/>
                          </a:ln>
                          <a:effectLst/>
                          <a:latin typeface="+mn-lt"/>
                        </a:rPr>
                        <a:t>SD</a:t>
                      </a:r>
                      <a:r>
                        <a:rPr kumimoji="0" lang="en-US" sz="20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a:ln>
                            <a:noFill/>
                          </a:ln>
                          <a:solidFill>
                            <a:schemeClr val="tx1"/>
                          </a:solidFill>
                          <a:effectLst/>
                          <a:latin typeface="+mn-lt"/>
                        </a:rPr>
                        <a:t>n</a:t>
                      </a:r>
                    </a:p>
                  </a:txBody>
                  <a:tcPr marL="6858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latin typeface="+mn-lt"/>
                        </a:rPr>
                        <a:t>M</a:t>
                      </a:r>
                      <a:r>
                        <a:rPr kumimoji="0" lang="en-US" sz="2000" u="none" strike="noStrike" cap="none" normalizeH="0" baseline="0">
                          <a:ln>
                            <a:noFill/>
                          </a:ln>
                          <a:effectLst/>
                          <a:latin typeface="+mn-lt"/>
                        </a:rPr>
                        <a:t> (</a:t>
                      </a:r>
                      <a:r>
                        <a:rPr kumimoji="0" lang="en-US" sz="2000" i="1" u="none" strike="noStrike" cap="none" normalizeH="0" baseline="0">
                          <a:ln>
                            <a:noFill/>
                          </a:ln>
                          <a:effectLst/>
                          <a:latin typeface="+mn-lt"/>
                        </a:rPr>
                        <a:t>SD</a:t>
                      </a:r>
                      <a:r>
                        <a:rPr kumimoji="0" lang="en-US" sz="20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a:ln>
                            <a:noFill/>
                          </a:ln>
                          <a:solidFill>
                            <a:schemeClr val="tx1"/>
                          </a:solidFill>
                          <a:effectLst/>
                          <a:latin typeface="+mn-lt"/>
                        </a:rPr>
                        <a:t>n</a:t>
                      </a:r>
                    </a:p>
                  </a:txBody>
                  <a:tcPr marL="6858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latin typeface="+mn-lt"/>
                        </a:rPr>
                        <a:t>M</a:t>
                      </a:r>
                      <a:r>
                        <a:rPr kumimoji="0" lang="en-US" sz="2000" u="none" strike="noStrike" cap="none" normalizeH="0" baseline="0">
                          <a:ln>
                            <a:noFill/>
                          </a:ln>
                          <a:effectLst/>
                          <a:latin typeface="+mn-lt"/>
                        </a:rPr>
                        <a:t> (</a:t>
                      </a:r>
                      <a:r>
                        <a:rPr kumimoji="0" lang="en-US" sz="2000" i="1" u="none" strike="noStrike" cap="none" normalizeH="0" baseline="0">
                          <a:ln>
                            <a:noFill/>
                          </a:ln>
                          <a:effectLst/>
                          <a:latin typeface="+mn-lt"/>
                        </a:rPr>
                        <a:t>SD</a:t>
                      </a:r>
                      <a:r>
                        <a:rPr kumimoji="0" lang="en-US" sz="20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a:ln>
                            <a:noFill/>
                          </a:ln>
                          <a:solidFill>
                            <a:schemeClr val="tx1"/>
                          </a:solidFill>
                          <a:effectLst/>
                          <a:latin typeface="+mn-lt"/>
                        </a:rPr>
                        <a:t>n</a:t>
                      </a:r>
                    </a:p>
                  </a:txBody>
                  <a:tcPr marL="6858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796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GPA</a:t>
                      </a:r>
                      <a:endParaRPr kumimoji="0" lang="en-US" sz="2000" b="0" i="0" u="none" strike="noStrike" cap="none" normalizeH="0" baseline="0">
                        <a:ln>
                          <a:noFill/>
                        </a:ln>
                        <a:solidFill>
                          <a:schemeClr val="tx1"/>
                        </a:solidFill>
                        <a:effectLst/>
                        <a:latin typeface="+mn-lt"/>
                      </a:endParaRP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3.51 (0.51)</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1,642</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3.33 (0.55)</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167</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3.16 (0.64)</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224</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kern="1200" cap="none" normalizeH="0" baseline="0">
                          <a:ln>
                            <a:noFill/>
                          </a:ln>
                          <a:solidFill>
                            <a:schemeClr val="dk1"/>
                          </a:solidFill>
                          <a:effectLst/>
                          <a:latin typeface="+mn-lt"/>
                          <a:ea typeface="+mn-ea"/>
                          <a:cs typeface="+mn-cs"/>
                        </a:rPr>
                        <a:t>L &gt; M &gt; H</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2"/>
                  </a:ext>
                </a:extLst>
              </a:tr>
              <a:tr h="7796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u="none" strike="noStrike" cap="none" normalizeH="0" baseline="0">
                          <a:ln>
                            <a:noFill/>
                          </a:ln>
                          <a:effectLst/>
                          <a:latin typeface="+mn-lt"/>
                        </a:rPr>
                        <a:t>Course Failures</a:t>
                      </a:r>
                      <a:endParaRPr kumimoji="0" lang="en-US" sz="2000" b="0" i="0" u="none" strike="noStrike" cap="none" normalizeH="0" baseline="0">
                        <a:ln>
                          <a:noFill/>
                        </a:ln>
                        <a:solidFill>
                          <a:schemeClr val="bg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0.52 (1.42)</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1,820</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0.86 (1.85)</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181</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1.22 (2.06)</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250</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b="0" i="0" u="none" strike="noStrike" kern="1200" cap="none" normalizeH="0" baseline="0">
                          <a:ln>
                            <a:noFill/>
                          </a:ln>
                          <a:solidFill>
                            <a:schemeClr val="dk1"/>
                          </a:solidFill>
                          <a:effectLst/>
                          <a:latin typeface="+mn-lt"/>
                          <a:ea typeface="+mn-ea"/>
                          <a:cs typeface="+mn-cs"/>
                        </a:rPr>
                        <a:t>L &lt; M, 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b="0" i="0" u="none" strike="noStrike" kern="1200" cap="none" normalizeH="0" baseline="0">
                          <a:ln>
                            <a:noFill/>
                          </a:ln>
                          <a:solidFill>
                            <a:schemeClr val="dk1"/>
                          </a:solidFill>
                          <a:effectLst/>
                          <a:latin typeface="+mn-lt"/>
                          <a:ea typeface="+mn-ea"/>
                          <a:cs typeface="+mn-cs"/>
                        </a:rPr>
                        <a:t>M = H</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extLst>
                  <a:ext uri="{0D108BD9-81ED-4DB2-BD59-A6C34878D82A}">
                    <a16:rowId xmlns:a16="http://schemas.microsoft.com/office/drawing/2014/main" val="10003"/>
                  </a:ext>
                </a:extLst>
              </a:tr>
              <a:tr h="79429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Nurse Visits</a:t>
                      </a:r>
                      <a:endParaRPr kumimoji="0" lang="en-US" sz="2000" b="0" i="0" u="none" strike="noStrike" cap="none" normalizeH="0" baseline="0">
                        <a:ln>
                          <a:noFill/>
                        </a:ln>
                        <a:solidFill>
                          <a:schemeClr val="tx1"/>
                        </a:solidFill>
                        <a:effectLst/>
                        <a:latin typeface="+mn-lt"/>
                      </a:endParaRP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4.32 (16.39)</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1,820</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4.85 (6.92)</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181</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tx1"/>
                          </a:solidFill>
                          <a:effectLst/>
                          <a:latin typeface="+mn-lt"/>
                          <a:ea typeface="+mn-ea"/>
                          <a:cs typeface="+mn-cs"/>
                        </a:rPr>
                        <a:t>6.77 (9.56)</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tx1"/>
                          </a:solidFill>
                          <a:effectLst/>
                          <a:latin typeface="+mn-lt"/>
                          <a:ea typeface="+mn-ea"/>
                          <a:cs typeface="+mn-cs"/>
                        </a:rPr>
                        <a:t>250</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kern="1200" cap="none" normalizeH="0" baseline="0">
                          <a:ln>
                            <a:noFill/>
                          </a:ln>
                          <a:solidFill>
                            <a:schemeClr val="dk1"/>
                          </a:solidFill>
                          <a:effectLst/>
                          <a:latin typeface="+mn-lt"/>
                          <a:ea typeface="+mn-ea"/>
                          <a:cs typeface="+mn-cs"/>
                        </a:rPr>
                        <a:t>L &lt; 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kern="1200" cap="none" normalizeH="0" baseline="0">
                          <a:ln>
                            <a:noFill/>
                          </a:ln>
                          <a:solidFill>
                            <a:schemeClr val="dk1"/>
                          </a:solidFill>
                          <a:effectLst/>
                          <a:latin typeface="+mn-lt"/>
                          <a:ea typeface="+mn-ea"/>
                          <a:cs typeface="+mn-cs"/>
                        </a:rPr>
                        <a:t>L = M</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kern="1200" cap="none" normalizeH="0" baseline="0">
                          <a:ln>
                            <a:noFill/>
                          </a:ln>
                          <a:solidFill>
                            <a:schemeClr val="dk1"/>
                          </a:solidFill>
                          <a:effectLst/>
                          <a:latin typeface="+mn-lt"/>
                          <a:ea typeface="+mn-ea"/>
                          <a:cs typeface="+mn-cs"/>
                        </a:rPr>
                        <a:t>M = H</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4"/>
                  </a:ext>
                </a:extLst>
              </a:tr>
              <a:tr h="79137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en-US" sz="2000" b="0" i="0" u="none" strike="noStrike" cap="none" normalizeH="0" baseline="0">
                          <a:ln>
                            <a:noFill/>
                          </a:ln>
                          <a:solidFill>
                            <a:schemeClr val="tx1"/>
                          </a:solidFill>
                          <a:effectLst/>
                          <a:latin typeface="+mn-lt"/>
                        </a:rPr>
                        <a:t>Office discipline referrals </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0.06 (0.40)</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1,820</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0.17 (1.24)</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181</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tx1"/>
                          </a:solidFill>
                          <a:effectLst/>
                          <a:latin typeface="+mn-lt"/>
                          <a:ea typeface="+mn-ea"/>
                          <a:cs typeface="+mn-cs"/>
                        </a:rPr>
                        <a:t>0.19 (0.75)</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tx1"/>
                          </a:solidFill>
                          <a:effectLst/>
                          <a:latin typeface="+mn-lt"/>
                          <a:ea typeface="+mn-ea"/>
                          <a:cs typeface="+mn-cs"/>
                        </a:rPr>
                        <a:t>250</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b="0" i="0" u="none" strike="noStrike" kern="1200" cap="none" normalizeH="0" baseline="0">
                          <a:ln>
                            <a:noFill/>
                          </a:ln>
                          <a:solidFill>
                            <a:schemeClr val="dk1"/>
                          </a:solidFill>
                          <a:effectLst/>
                          <a:latin typeface="+mn-lt"/>
                          <a:ea typeface="+mn-ea"/>
                          <a:cs typeface="+mn-cs"/>
                        </a:rPr>
                        <a:t>N.S.</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extLst>
                  <a:ext uri="{0D108BD9-81ED-4DB2-BD59-A6C34878D82A}">
                    <a16:rowId xmlns:a16="http://schemas.microsoft.com/office/drawing/2014/main" val="10005"/>
                  </a:ext>
                </a:extLst>
              </a:tr>
              <a:tr h="79897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ts val="0"/>
                        </a:spcBef>
                        <a:spcAft>
                          <a:spcPct val="0"/>
                        </a:spcAft>
                        <a:buClr>
                          <a:schemeClr val="accent2"/>
                        </a:buClr>
                        <a:buSzPct val="60000"/>
                        <a:buFont typeface="Wingdings" pitchFamily="2" charset="2"/>
                        <a:buNone/>
                        <a:tabLst/>
                        <a:defRPr/>
                      </a:pPr>
                      <a:r>
                        <a:rPr kumimoji="0" lang="en-US" sz="2000" u="none" strike="noStrike" cap="none" normalizeH="0" baseline="0">
                          <a:ln>
                            <a:noFill/>
                          </a:ln>
                          <a:effectLst/>
                          <a:latin typeface="+mn-lt"/>
                        </a:rPr>
                        <a:t>In-School Suspensions</a:t>
                      </a:r>
                      <a:endParaRPr kumimoji="0" lang="en-US" sz="2000" b="0" i="0" u="none" strike="noStrike" cap="none" normalizeH="0" baseline="0">
                        <a:ln>
                          <a:noFill/>
                        </a:ln>
                        <a:solidFill>
                          <a:schemeClr val="bg1"/>
                        </a:solidFill>
                        <a:effectLst/>
                        <a:latin typeface="+mn-lt"/>
                      </a:endParaRP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US" sz="2000" u="none" strike="noStrike" cap="none" normalizeH="0" baseline="0">
                          <a:ln>
                            <a:noFill/>
                          </a:ln>
                          <a:effectLst/>
                          <a:latin typeface="+mn-lt"/>
                        </a:rPr>
                        <a:t>0.18 (1.10)</a:t>
                      </a:r>
                    </a:p>
                    <a:p>
                      <a:pPr marL="0" marR="0" lvl="0" indent="0" algn="ctr" defTabSz="914400" rtl="0" eaLnBrk="0" fontAlgn="base" latinLnBrk="0" hangingPunct="0">
                        <a:lnSpc>
                          <a:spcPct val="100000"/>
                        </a:lnSpc>
                        <a:spcBef>
                          <a:spcPts val="0"/>
                        </a:spcBef>
                        <a:spcAft>
                          <a:spcPct val="0"/>
                        </a:spcAft>
                        <a:buClrTx/>
                        <a:buSzTx/>
                        <a:buFontTx/>
                        <a:buNone/>
                        <a:tabLst/>
                      </a:pPr>
                      <a:r>
                        <a:rPr kumimoji="0" lang="en-US" sz="2000" u="none" strike="noStrike" cap="none" normalizeH="0" baseline="0">
                          <a:ln>
                            <a:noFill/>
                          </a:ln>
                          <a:effectLst/>
                          <a:latin typeface="+mn-lt"/>
                        </a:rPr>
                        <a:t>1,820</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US" sz="2000" u="none" strike="noStrike" cap="none" normalizeH="0" baseline="0">
                          <a:ln>
                            <a:noFill/>
                          </a:ln>
                          <a:effectLst/>
                          <a:latin typeface="+mn-lt"/>
                        </a:rPr>
                        <a:t>0.67 (3.59)</a:t>
                      </a:r>
                    </a:p>
                    <a:p>
                      <a:pPr marL="0" marR="0" lvl="0" indent="0" algn="ctr" defTabSz="914400" rtl="0" eaLnBrk="0" fontAlgn="base" latinLnBrk="0" hangingPunct="0">
                        <a:lnSpc>
                          <a:spcPct val="100000"/>
                        </a:lnSpc>
                        <a:spcBef>
                          <a:spcPts val="0"/>
                        </a:spcBef>
                        <a:spcAft>
                          <a:spcPct val="0"/>
                        </a:spcAft>
                        <a:buClrTx/>
                        <a:buSzTx/>
                        <a:buFontTx/>
                        <a:buNone/>
                        <a:tabLst/>
                      </a:pPr>
                      <a:r>
                        <a:rPr kumimoji="0" lang="en-US" sz="2000" u="none" strike="noStrike" cap="none" normalizeH="0" baseline="0">
                          <a:ln>
                            <a:noFill/>
                          </a:ln>
                          <a:effectLst/>
                          <a:latin typeface="+mn-lt"/>
                        </a:rPr>
                        <a:t>181</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US" sz="2000" u="none" strike="noStrike" cap="none" normalizeH="0" baseline="0">
                          <a:ln>
                            <a:noFill/>
                          </a:ln>
                          <a:effectLst/>
                          <a:latin typeface="+mn-lt"/>
                        </a:rPr>
                        <a:t>0.45 (1.47)</a:t>
                      </a:r>
                    </a:p>
                    <a:p>
                      <a:pPr marL="0" marR="0" lvl="0" indent="0" algn="ctr" defTabSz="914400" rtl="0" eaLnBrk="0" fontAlgn="base" latinLnBrk="0" hangingPunct="0">
                        <a:lnSpc>
                          <a:spcPct val="100000"/>
                        </a:lnSpc>
                        <a:spcBef>
                          <a:spcPts val="0"/>
                        </a:spcBef>
                        <a:spcAft>
                          <a:spcPct val="0"/>
                        </a:spcAft>
                        <a:buClrTx/>
                        <a:buSzTx/>
                        <a:buFontTx/>
                        <a:buNone/>
                        <a:tabLst/>
                      </a:pPr>
                      <a:r>
                        <a:rPr kumimoji="0" lang="en-US" sz="2000" u="none" strike="noStrike" cap="none" normalizeH="0" baseline="0">
                          <a:ln>
                            <a:noFill/>
                          </a:ln>
                          <a:effectLst/>
                          <a:latin typeface="+mn-lt"/>
                        </a:rPr>
                        <a:t>250</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ts val="0"/>
                        </a:spcBef>
                        <a:spcAft>
                          <a:spcPct val="0"/>
                        </a:spcAft>
                        <a:buClrTx/>
                        <a:buSzTx/>
                        <a:buFontTx/>
                        <a:buNone/>
                        <a:tabLst/>
                      </a:pPr>
                      <a:r>
                        <a:rPr kumimoji="0" lang="pt-BR" sz="2000" b="0" i="0" u="none" strike="noStrike" kern="1200" cap="none" normalizeH="0" baseline="0" dirty="0">
                          <a:ln>
                            <a:noFill/>
                          </a:ln>
                          <a:solidFill>
                            <a:schemeClr val="dk1"/>
                          </a:solidFill>
                          <a:effectLst/>
                          <a:latin typeface="+mn-lt"/>
                          <a:ea typeface="+mn-ea"/>
                          <a:cs typeface="+mn-cs"/>
                        </a:rPr>
                        <a:t>L &lt; M, H</a:t>
                      </a:r>
                    </a:p>
                    <a:p>
                      <a:pPr marL="319088" marR="0" lvl="0" indent="-319088" algn="ctr" defTabSz="914400" rtl="0" eaLnBrk="0" fontAlgn="base" latinLnBrk="0" hangingPunct="0">
                        <a:lnSpc>
                          <a:spcPct val="100000"/>
                        </a:lnSpc>
                        <a:spcBef>
                          <a:spcPts val="0"/>
                        </a:spcBef>
                        <a:spcAft>
                          <a:spcPct val="0"/>
                        </a:spcAft>
                        <a:buClrTx/>
                        <a:buSzTx/>
                        <a:buFontTx/>
                        <a:buNone/>
                        <a:tabLst/>
                      </a:pPr>
                      <a:r>
                        <a:rPr kumimoji="0" lang="pt-BR" sz="2000" b="0" i="0" u="none" strike="noStrike" kern="1200" cap="none" normalizeH="0" baseline="0" dirty="0">
                          <a:ln>
                            <a:noFill/>
                          </a:ln>
                          <a:solidFill>
                            <a:schemeClr val="dk1"/>
                          </a:solidFill>
                          <a:effectLst/>
                          <a:latin typeface="+mn-lt"/>
                          <a:ea typeface="+mn-ea"/>
                          <a:cs typeface="+mn-cs"/>
                        </a:rPr>
                        <a:t>M = H</a:t>
                      </a:r>
                      <a:endParaRPr kumimoji="0" lang="en-US" sz="2000" b="0" i="0" u="none" strike="noStrike" kern="1200" cap="none" normalizeH="0" baseline="0" dirty="0">
                        <a:ln>
                          <a:noFill/>
                        </a:ln>
                        <a:solidFill>
                          <a:schemeClr val="dk1"/>
                        </a:solidFill>
                        <a:effectLst/>
                        <a:latin typeface="+mn-lt"/>
                        <a:ea typeface="+mn-ea"/>
                        <a:cs typeface="+mn-cs"/>
                      </a:endParaRP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6"/>
                  </a:ext>
                </a:extLst>
              </a:tr>
            </a:tbl>
          </a:graphicData>
        </a:graphic>
      </p:graphicFrame>
      <p:sp>
        <p:nvSpPr>
          <p:cNvPr id="3" name="Title 1">
            <a:extLst>
              <a:ext uri="{FF2B5EF4-FFF2-40B4-BE49-F238E27FC236}">
                <a16:creationId xmlns:a16="http://schemas.microsoft.com/office/drawing/2014/main" id="{08E35952-B4B0-43C6-89F1-FA720D20E5C8}"/>
              </a:ext>
            </a:extLst>
          </p:cNvPr>
          <p:cNvSpPr txBox="1">
            <a:spLocks/>
          </p:cNvSpPr>
          <p:nvPr/>
        </p:nvSpPr>
        <p:spPr>
          <a:xfrm>
            <a:off x="1905000" y="16042"/>
            <a:ext cx="8382000" cy="990600"/>
          </a:xfrm>
          <a:prstGeom prst="rect">
            <a:avLst/>
          </a:prstGeom>
          <a:noFill/>
        </p:spPr>
        <p:txBody>
          <a:bodyPr anchor="ctr"/>
          <a:lstStyle/>
          <a:p>
            <a:pPr eaLnBrk="0" fontAlgn="base" hangingPunct="0">
              <a:spcBef>
                <a:spcPct val="0"/>
              </a:spcBef>
              <a:spcAft>
                <a:spcPct val="0"/>
              </a:spcAft>
              <a:defRPr/>
            </a:pPr>
            <a:r>
              <a:rPr lang="en-US" sz="3200" kern="0" cap="small">
                <a:solidFill>
                  <a:prstClr val="black"/>
                </a:solidFill>
                <a:latin typeface="Calibri Light" panose="020F0302020204030204"/>
                <a:ea typeface="MS PGothic" panose="020B0600070205080204" pitchFamily="34" charset="-128"/>
              </a:rPr>
              <a:t>SRSS-IE: </a:t>
            </a:r>
            <a:r>
              <a:rPr lang="en-US" sz="3200" b="1" u="sng" kern="0" cap="small">
                <a:solidFill>
                  <a:prstClr val="black"/>
                </a:solidFill>
                <a:latin typeface="Calibri Light" panose="020F0302020204030204"/>
                <a:ea typeface="MS PGothic" panose="020B0600070205080204" pitchFamily="34" charset="-128"/>
              </a:rPr>
              <a:t>Internalizing</a:t>
            </a:r>
            <a:r>
              <a:rPr lang="en-US" sz="3200" kern="0" cap="small">
                <a:solidFill>
                  <a:prstClr val="black"/>
                </a:solidFill>
                <a:latin typeface="Calibri Light" panose="020F0302020204030204"/>
                <a:ea typeface="MS PGothic" panose="020B0600070205080204" pitchFamily="34" charset="-128"/>
              </a:rPr>
              <a:t> Subscale </a:t>
            </a:r>
          </a:p>
          <a:p>
            <a:pPr eaLnBrk="0" fontAlgn="base" hangingPunct="0">
              <a:spcBef>
                <a:spcPct val="0"/>
              </a:spcBef>
              <a:spcAft>
                <a:spcPct val="0"/>
              </a:spcAft>
              <a:defRPr/>
            </a:pPr>
            <a:r>
              <a:rPr lang="en-US" sz="3200" kern="0" cap="small">
                <a:solidFill>
                  <a:prstClr val="black"/>
                </a:solidFill>
                <a:latin typeface="Calibri Light" panose="020F0302020204030204"/>
                <a:ea typeface="MS PGothic" panose="020B0600070205080204" pitchFamily="34" charset="-128"/>
              </a:rPr>
              <a:t>Middle school </a:t>
            </a:r>
            <a:endParaRPr lang="en-US" sz="2800" i="1" kern="0" cap="small">
              <a:solidFill>
                <a:prstClr val="black"/>
              </a:solidFill>
              <a:latin typeface="Calibri Light" panose="020F0302020204030204"/>
              <a:ea typeface="MS PGothic" panose="020B0600070205080204" pitchFamily="34" charset="-128"/>
            </a:endParaRPr>
          </a:p>
        </p:txBody>
      </p:sp>
      <p:grpSp>
        <p:nvGrpSpPr>
          <p:cNvPr id="4" name="Group 3">
            <a:extLst>
              <a:ext uri="{FF2B5EF4-FFF2-40B4-BE49-F238E27FC236}">
                <a16:creationId xmlns:a16="http://schemas.microsoft.com/office/drawing/2014/main" id="{7D0A84B9-480F-485C-A66B-E406765AEAD4}"/>
              </a:ext>
            </a:extLst>
          </p:cNvPr>
          <p:cNvGrpSpPr/>
          <p:nvPr/>
        </p:nvGrpSpPr>
        <p:grpSpPr>
          <a:xfrm>
            <a:off x="2148658" y="2905092"/>
            <a:ext cx="8047083" cy="1920846"/>
            <a:chOff x="533400" y="3429000"/>
            <a:chExt cx="8047083" cy="1920846"/>
          </a:xfrm>
        </p:grpSpPr>
        <p:grpSp>
          <p:nvGrpSpPr>
            <p:cNvPr id="5" name="Group 4">
              <a:extLst>
                <a:ext uri="{FF2B5EF4-FFF2-40B4-BE49-F238E27FC236}">
                  <a16:creationId xmlns:a16="http://schemas.microsoft.com/office/drawing/2014/main" id="{7A25145A-F29D-4DDA-9024-E9831EC5C02F}"/>
                </a:ext>
              </a:extLst>
            </p:cNvPr>
            <p:cNvGrpSpPr/>
            <p:nvPr/>
          </p:nvGrpSpPr>
          <p:grpSpPr>
            <a:xfrm>
              <a:off x="533400" y="3429000"/>
              <a:ext cx="2179683" cy="1920846"/>
              <a:chOff x="7292" y="1676414"/>
              <a:chExt cx="2179683" cy="1920846"/>
            </a:xfrm>
          </p:grpSpPr>
          <p:sp>
            <p:nvSpPr>
              <p:cNvPr id="18" name="Rounded Rectangle 5">
                <a:extLst>
                  <a:ext uri="{FF2B5EF4-FFF2-40B4-BE49-F238E27FC236}">
                    <a16:creationId xmlns:a16="http://schemas.microsoft.com/office/drawing/2014/main" id="{FCB46E30-4A6F-45A6-AB79-A9FABAEFAA72}"/>
                  </a:ext>
                </a:extLst>
              </p:cNvPr>
              <p:cNvSpPr/>
              <p:nvPr/>
            </p:nvSpPr>
            <p:spPr>
              <a:xfrm>
                <a:off x="7292" y="1676414"/>
                <a:ext cx="2179683" cy="1920846"/>
              </a:xfrm>
              <a:prstGeom prst="roundRect">
                <a:avLst>
                  <a:gd name="adj" fmla="val 10000"/>
                </a:avLst>
              </a:prstGeom>
              <a:solidFill>
                <a:srgbClr val="92D050"/>
              </a:solidFill>
              <a:ln w="12700" cap="flat" cmpd="sng" algn="ctr">
                <a:solidFill>
                  <a:sysClr val="window" lastClr="FFFFFF">
                    <a:hueOff val="0"/>
                    <a:satOff val="0"/>
                    <a:lumOff val="0"/>
                    <a:alphaOff val="0"/>
                  </a:sysClr>
                </a:solidFill>
                <a:prstDash val="solid"/>
                <a:miter lim="800000"/>
              </a:ln>
              <a:effectLst/>
            </p:spPr>
          </p:sp>
          <p:sp>
            <p:nvSpPr>
              <p:cNvPr id="19" name="Rounded Rectangle 4">
                <a:extLst>
                  <a:ext uri="{FF2B5EF4-FFF2-40B4-BE49-F238E27FC236}">
                    <a16:creationId xmlns:a16="http://schemas.microsoft.com/office/drawing/2014/main" id="{2B54D6B2-E797-4698-A54E-AF19416DC5BC}"/>
                  </a:ext>
                </a:extLst>
              </p:cNvPr>
              <p:cNvSpPr txBox="1"/>
              <p:nvPr/>
            </p:nvSpPr>
            <p:spPr>
              <a:xfrm>
                <a:off x="63552" y="1732674"/>
                <a:ext cx="2067163" cy="1808326"/>
              </a:xfrm>
              <a:prstGeom prst="rect">
                <a:avLst/>
              </a:prstGeom>
              <a:noFill/>
              <a:ln>
                <a:noFill/>
              </a:ln>
              <a:effectLst/>
            </p:spPr>
            <p:txBody>
              <a:bodyPr spcFirstLastPara="0" vert="horz" wrap="square" lIns="68580" tIns="68580" rIns="68580" bIns="68580" numCol="1" spcCol="1270" anchor="ctr" anchorCtr="0">
                <a:noAutofit/>
              </a:bodyPr>
              <a:lstStyle/>
              <a:p>
                <a:pPr marL="0" marR="0" lvl="0" indent="0" algn="ctr" defTabSz="800100" eaLnBrk="0" fontAlgn="base" latinLnBrk="0" hangingPunct="0">
                  <a:lnSpc>
                    <a:spcPct val="90000"/>
                  </a:lnSpc>
                  <a:spcBef>
                    <a:spcPct val="0"/>
                  </a:spcBef>
                  <a:spcAft>
                    <a:spcPct val="3500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Fall Internalizing</a:t>
                </a:r>
              </a:p>
            </p:txBody>
          </p:sp>
        </p:grpSp>
        <p:grpSp>
          <p:nvGrpSpPr>
            <p:cNvPr id="6" name="Group 5">
              <a:extLst>
                <a:ext uri="{FF2B5EF4-FFF2-40B4-BE49-F238E27FC236}">
                  <a16:creationId xmlns:a16="http://schemas.microsoft.com/office/drawing/2014/main" id="{6E18604E-E2BE-4143-91A2-107448B80F31}"/>
                </a:ext>
              </a:extLst>
            </p:cNvPr>
            <p:cNvGrpSpPr/>
            <p:nvPr/>
          </p:nvGrpSpPr>
          <p:grpSpPr>
            <a:xfrm>
              <a:off x="3558357" y="3429000"/>
              <a:ext cx="2179683" cy="1920846"/>
              <a:chOff x="7292" y="1676414"/>
              <a:chExt cx="2179683" cy="1920846"/>
            </a:xfrm>
          </p:grpSpPr>
          <p:sp>
            <p:nvSpPr>
              <p:cNvPr id="16" name="Rounded Rectangle 10">
                <a:extLst>
                  <a:ext uri="{FF2B5EF4-FFF2-40B4-BE49-F238E27FC236}">
                    <a16:creationId xmlns:a16="http://schemas.microsoft.com/office/drawing/2014/main" id="{072274FD-BCE1-4FF5-8C6A-E9B7A8D4FBDA}"/>
                  </a:ext>
                </a:extLst>
              </p:cNvPr>
              <p:cNvSpPr/>
              <p:nvPr/>
            </p:nvSpPr>
            <p:spPr>
              <a:xfrm>
                <a:off x="7292" y="1676414"/>
                <a:ext cx="2179683" cy="1920846"/>
              </a:xfrm>
              <a:prstGeom prst="roundRect">
                <a:avLst>
                  <a:gd name="adj" fmla="val 10000"/>
                </a:avLst>
              </a:prstGeom>
              <a:solidFill>
                <a:srgbClr val="92D050"/>
              </a:solidFill>
              <a:ln w="12700" cap="flat" cmpd="sng" algn="ctr">
                <a:solidFill>
                  <a:sysClr val="window" lastClr="FFFFFF">
                    <a:hueOff val="0"/>
                    <a:satOff val="0"/>
                    <a:lumOff val="0"/>
                    <a:alphaOff val="0"/>
                  </a:sysClr>
                </a:solidFill>
                <a:prstDash val="solid"/>
                <a:miter lim="800000"/>
              </a:ln>
              <a:effectLst/>
            </p:spPr>
          </p:sp>
          <p:sp>
            <p:nvSpPr>
              <p:cNvPr id="17" name="Rounded Rectangle 4">
                <a:extLst>
                  <a:ext uri="{FF2B5EF4-FFF2-40B4-BE49-F238E27FC236}">
                    <a16:creationId xmlns:a16="http://schemas.microsoft.com/office/drawing/2014/main" id="{045E4DC2-B48D-49B6-9BAD-1F56B475B24B}"/>
                  </a:ext>
                </a:extLst>
              </p:cNvPr>
              <p:cNvSpPr txBox="1"/>
              <p:nvPr/>
            </p:nvSpPr>
            <p:spPr>
              <a:xfrm>
                <a:off x="63552" y="1732674"/>
                <a:ext cx="2067163" cy="1808326"/>
              </a:xfrm>
              <a:prstGeom prst="rect">
                <a:avLst/>
              </a:prstGeom>
              <a:noFill/>
              <a:ln>
                <a:noFill/>
              </a:ln>
              <a:effectLst/>
            </p:spPr>
            <p:txBody>
              <a:bodyPr spcFirstLastPara="0" vert="horz" wrap="square" lIns="68580" tIns="68580" rIns="68580" bIns="68580" numCol="1" spcCol="1270" anchor="ctr" anchorCtr="0">
                <a:noAutofit/>
              </a:bodyPr>
              <a:lstStyle/>
              <a:p>
                <a:pPr marL="0" marR="0" lvl="0" indent="0" algn="ctr" defTabSz="800100" eaLnBrk="0" fontAlgn="base" latinLnBrk="0" hangingPunct="0">
                  <a:lnSpc>
                    <a:spcPct val="90000"/>
                  </a:lnSpc>
                  <a:spcBef>
                    <a:spcPct val="0"/>
                  </a:spcBef>
                  <a:spcAft>
                    <a:spcPct val="3500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Winter Internalizing</a:t>
                </a:r>
              </a:p>
            </p:txBody>
          </p:sp>
        </p:grpSp>
        <p:grpSp>
          <p:nvGrpSpPr>
            <p:cNvPr id="7" name="Group 6">
              <a:extLst>
                <a:ext uri="{FF2B5EF4-FFF2-40B4-BE49-F238E27FC236}">
                  <a16:creationId xmlns:a16="http://schemas.microsoft.com/office/drawing/2014/main" id="{CF631E05-C16E-44D2-88DA-B6690478B553}"/>
                </a:ext>
              </a:extLst>
            </p:cNvPr>
            <p:cNvGrpSpPr/>
            <p:nvPr/>
          </p:nvGrpSpPr>
          <p:grpSpPr>
            <a:xfrm>
              <a:off x="6400800" y="3429000"/>
              <a:ext cx="2179683" cy="1920846"/>
              <a:chOff x="7292" y="1676414"/>
              <a:chExt cx="2179683" cy="1920846"/>
            </a:xfrm>
          </p:grpSpPr>
          <p:sp>
            <p:nvSpPr>
              <p:cNvPr id="14" name="Rounded Rectangle 13">
                <a:extLst>
                  <a:ext uri="{FF2B5EF4-FFF2-40B4-BE49-F238E27FC236}">
                    <a16:creationId xmlns:a16="http://schemas.microsoft.com/office/drawing/2014/main" id="{609D65E4-3E83-4638-9D93-E5EE93FDB7F8}"/>
                  </a:ext>
                </a:extLst>
              </p:cNvPr>
              <p:cNvSpPr/>
              <p:nvPr/>
            </p:nvSpPr>
            <p:spPr>
              <a:xfrm>
                <a:off x="7292" y="1676414"/>
                <a:ext cx="2179683" cy="1920846"/>
              </a:xfrm>
              <a:prstGeom prst="roundRect">
                <a:avLst>
                  <a:gd name="adj" fmla="val 10000"/>
                </a:avLst>
              </a:prstGeom>
              <a:solidFill>
                <a:srgbClr val="92D050"/>
              </a:solidFill>
              <a:ln w="12700" cap="flat" cmpd="sng" algn="ctr">
                <a:solidFill>
                  <a:sysClr val="window" lastClr="FFFFFF">
                    <a:hueOff val="0"/>
                    <a:satOff val="0"/>
                    <a:lumOff val="0"/>
                    <a:alphaOff val="0"/>
                  </a:sysClr>
                </a:solidFill>
                <a:prstDash val="solid"/>
                <a:miter lim="800000"/>
              </a:ln>
              <a:effectLst/>
            </p:spPr>
          </p:sp>
          <p:sp>
            <p:nvSpPr>
              <p:cNvPr id="15" name="Rounded Rectangle 4">
                <a:extLst>
                  <a:ext uri="{FF2B5EF4-FFF2-40B4-BE49-F238E27FC236}">
                    <a16:creationId xmlns:a16="http://schemas.microsoft.com/office/drawing/2014/main" id="{A2BC5C9E-1B0B-4FBB-B47A-498C20DFF12F}"/>
                  </a:ext>
                </a:extLst>
              </p:cNvPr>
              <p:cNvSpPr txBox="1"/>
              <p:nvPr/>
            </p:nvSpPr>
            <p:spPr>
              <a:xfrm>
                <a:off x="63551" y="1749712"/>
                <a:ext cx="2067163" cy="1808326"/>
              </a:xfrm>
              <a:prstGeom prst="rect">
                <a:avLst/>
              </a:prstGeom>
              <a:noFill/>
              <a:ln>
                <a:noFill/>
              </a:ln>
              <a:effectLst/>
            </p:spPr>
            <p:txBody>
              <a:bodyPr spcFirstLastPara="0" vert="horz" wrap="square" lIns="68580" tIns="68580" rIns="68580" bIns="68580" numCol="1" spcCol="1270" anchor="ctr" anchorCtr="0">
                <a:noAutofit/>
              </a:bodyPr>
              <a:lstStyle/>
              <a:p>
                <a:pPr marL="0" marR="0" lvl="0" indent="0" algn="ctr" defTabSz="800100" eaLnBrk="0" fontAlgn="base" latinLnBrk="0" hangingPunct="0">
                  <a:lnSpc>
                    <a:spcPct val="90000"/>
                  </a:lnSpc>
                  <a:spcBef>
                    <a:spcPct val="0"/>
                  </a:spcBef>
                  <a:spcAft>
                    <a:spcPct val="3500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Spring</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GPA</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Course Failures*</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Nurse Visit*</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Suspensions*</a:t>
                </a:r>
              </a:p>
            </p:txBody>
          </p:sp>
        </p:grpSp>
        <p:grpSp>
          <p:nvGrpSpPr>
            <p:cNvPr id="8" name="Group 7">
              <a:extLst>
                <a:ext uri="{FF2B5EF4-FFF2-40B4-BE49-F238E27FC236}">
                  <a16:creationId xmlns:a16="http://schemas.microsoft.com/office/drawing/2014/main" id="{498C1054-E306-4C9E-976E-F4F24BEC9DC9}"/>
                </a:ext>
              </a:extLst>
            </p:cNvPr>
            <p:cNvGrpSpPr/>
            <p:nvPr/>
          </p:nvGrpSpPr>
          <p:grpSpPr>
            <a:xfrm>
              <a:off x="2857491" y="4119142"/>
              <a:ext cx="462092" cy="540561"/>
              <a:chOff x="2404944" y="2366556"/>
              <a:chExt cx="462092" cy="540561"/>
            </a:xfrm>
            <a:solidFill>
              <a:srgbClr val="70AD47"/>
            </a:solidFill>
          </p:grpSpPr>
          <p:sp>
            <p:nvSpPr>
              <p:cNvPr id="12" name="Right Arrow 16">
                <a:extLst>
                  <a:ext uri="{FF2B5EF4-FFF2-40B4-BE49-F238E27FC236}">
                    <a16:creationId xmlns:a16="http://schemas.microsoft.com/office/drawing/2014/main" id="{6BA1FAE5-D907-4AF1-9163-059A19B360B4}"/>
                  </a:ext>
                </a:extLst>
              </p:cNvPr>
              <p:cNvSpPr/>
              <p:nvPr/>
            </p:nvSpPr>
            <p:spPr>
              <a:xfrm>
                <a:off x="2404944" y="2366556"/>
                <a:ext cx="462092" cy="540561"/>
              </a:xfrm>
              <a:prstGeom prst="rightArrow">
                <a:avLst>
                  <a:gd name="adj1" fmla="val 60000"/>
                  <a:gd name="adj2" fmla="val 50000"/>
                </a:avLst>
              </a:prstGeom>
              <a:grpFill/>
              <a:ln w="6350" cap="flat" cmpd="sng" algn="ctr">
                <a:noFill/>
                <a:prstDash val="solid"/>
                <a:miter lim="800000"/>
              </a:ln>
              <a:effectLst/>
            </p:spPr>
          </p:sp>
          <p:sp>
            <p:nvSpPr>
              <p:cNvPr id="13" name="Right Arrow 4">
                <a:extLst>
                  <a:ext uri="{FF2B5EF4-FFF2-40B4-BE49-F238E27FC236}">
                    <a16:creationId xmlns:a16="http://schemas.microsoft.com/office/drawing/2014/main" id="{3B8987FC-EEE1-4316-B55D-5FE0CDF9E4E7}"/>
                  </a:ext>
                </a:extLst>
              </p:cNvPr>
              <p:cNvSpPr txBox="1"/>
              <p:nvPr/>
            </p:nvSpPr>
            <p:spPr>
              <a:xfrm>
                <a:off x="2404944" y="2474668"/>
                <a:ext cx="323464" cy="324337"/>
              </a:xfrm>
              <a:prstGeom prst="rect">
                <a:avLst/>
              </a:prstGeom>
              <a:grpFill/>
              <a:ln w="6350" cap="flat" cmpd="sng" algn="ctr">
                <a:noFill/>
                <a:prstDash val="solid"/>
                <a:miter lim="800000"/>
              </a:ln>
              <a:effectLst/>
            </p:spPr>
            <p:txBody>
              <a:bodyPr spcFirstLastPara="0" vert="horz" wrap="square" lIns="0" tIns="0" rIns="0" bIns="0" numCol="1" spcCol="1270" anchor="ctr" anchorCtr="0">
                <a:noAutofit/>
              </a:bodyPr>
              <a:lstStyle/>
              <a:p>
                <a:pPr marL="0" marR="0" lvl="0" indent="0" algn="ctr" defTabSz="622300" eaLnBrk="0" fontAlgn="base" latinLnBrk="0" hangingPunct="0">
                  <a:lnSpc>
                    <a:spcPct val="90000"/>
                  </a:lnSpc>
                  <a:spcBef>
                    <a:spcPct val="0"/>
                  </a:spcBef>
                  <a:spcAft>
                    <a:spcPct val="3500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CB09CC5E-BA43-48EE-BAD1-16A8DB5EE40C}"/>
                </a:ext>
              </a:extLst>
            </p:cNvPr>
            <p:cNvGrpSpPr/>
            <p:nvPr/>
          </p:nvGrpSpPr>
          <p:grpSpPr>
            <a:xfrm>
              <a:off x="5863448" y="4119142"/>
              <a:ext cx="462092" cy="540561"/>
              <a:chOff x="2404944" y="2366556"/>
              <a:chExt cx="462092" cy="540561"/>
            </a:xfrm>
            <a:solidFill>
              <a:srgbClr val="70AD47"/>
            </a:solidFill>
          </p:grpSpPr>
          <p:sp>
            <p:nvSpPr>
              <p:cNvPr id="10" name="Right Arrow 19">
                <a:extLst>
                  <a:ext uri="{FF2B5EF4-FFF2-40B4-BE49-F238E27FC236}">
                    <a16:creationId xmlns:a16="http://schemas.microsoft.com/office/drawing/2014/main" id="{68046D79-B454-4C8B-8B4A-4C5AB6EAD14B}"/>
                  </a:ext>
                </a:extLst>
              </p:cNvPr>
              <p:cNvSpPr/>
              <p:nvPr/>
            </p:nvSpPr>
            <p:spPr>
              <a:xfrm>
                <a:off x="2404944" y="2366556"/>
                <a:ext cx="462092" cy="540561"/>
              </a:xfrm>
              <a:prstGeom prst="rightArrow">
                <a:avLst>
                  <a:gd name="adj1" fmla="val 60000"/>
                  <a:gd name="adj2" fmla="val 50000"/>
                </a:avLst>
              </a:prstGeom>
              <a:grpFill/>
              <a:ln w="6350" cap="flat" cmpd="sng" algn="ctr">
                <a:noFill/>
                <a:prstDash val="solid"/>
                <a:miter lim="800000"/>
              </a:ln>
              <a:effectLst/>
            </p:spPr>
          </p:sp>
          <p:sp>
            <p:nvSpPr>
              <p:cNvPr id="11" name="Right Arrow 4">
                <a:extLst>
                  <a:ext uri="{FF2B5EF4-FFF2-40B4-BE49-F238E27FC236}">
                    <a16:creationId xmlns:a16="http://schemas.microsoft.com/office/drawing/2014/main" id="{0CA95987-8202-4D48-A7BB-341B721A8DDC}"/>
                  </a:ext>
                </a:extLst>
              </p:cNvPr>
              <p:cNvSpPr txBox="1"/>
              <p:nvPr/>
            </p:nvSpPr>
            <p:spPr>
              <a:xfrm>
                <a:off x="2404944" y="2474668"/>
                <a:ext cx="323464" cy="324337"/>
              </a:xfrm>
              <a:prstGeom prst="rect">
                <a:avLst/>
              </a:prstGeom>
              <a:grpFill/>
              <a:ln w="6350" cap="flat" cmpd="sng" algn="ctr">
                <a:noFill/>
                <a:prstDash val="solid"/>
                <a:miter lim="800000"/>
              </a:ln>
              <a:effectLst/>
            </p:spPr>
            <p:txBody>
              <a:bodyPr spcFirstLastPara="0" vert="horz" wrap="square" lIns="0" tIns="0" rIns="0" bIns="0" numCol="1" spcCol="1270" anchor="ctr" anchorCtr="0">
                <a:noAutofit/>
              </a:bodyPr>
              <a:lstStyle/>
              <a:p>
                <a:pPr marL="0" marR="0" lvl="0" indent="0" algn="ctr" defTabSz="622300" eaLnBrk="0" fontAlgn="base" latinLnBrk="0" hangingPunct="0">
                  <a:lnSpc>
                    <a:spcPct val="90000"/>
                  </a:lnSpc>
                  <a:spcBef>
                    <a:spcPct val="0"/>
                  </a:spcBef>
                  <a:spcAft>
                    <a:spcPct val="3500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3616112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365126"/>
            <a:ext cx="8686800" cy="1325563"/>
          </a:xfrm>
        </p:spPr>
        <p:txBody>
          <a:bodyPr/>
          <a:lstStyle/>
          <a:p>
            <a:r>
              <a:rPr lang="en-US"/>
              <a:t>Screening Data: High School Yrs1-3</a:t>
            </a:r>
          </a:p>
        </p:txBody>
      </p:sp>
      <p:graphicFrame>
        <p:nvGraphicFramePr>
          <p:cNvPr id="4" name="Content Placeholder 3"/>
          <p:cNvGraphicFramePr>
            <a:graphicFrameLocks noGrp="1"/>
          </p:cNvGraphicFramePr>
          <p:nvPr>
            <p:ph idx="1"/>
          </p:nvPr>
        </p:nvGraphicFramePr>
        <p:xfrm>
          <a:off x="1600199" y="1746878"/>
          <a:ext cx="8991603" cy="4100518"/>
        </p:xfrm>
        <a:graphic>
          <a:graphicData uri="http://schemas.openxmlformats.org/drawingml/2006/table">
            <a:tbl>
              <a:tblPr>
                <a:tableStyleId>{5C22544A-7EE6-4342-B048-85BDC9FD1C3A}</a:tableStyleId>
              </a:tblPr>
              <a:tblGrid>
                <a:gridCol w="1229067">
                  <a:extLst>
                    <a:ext uri="{9D8B030D-6E8A-4147-A177-3AD203B41FA5}">
                      <a16:colId xmlns:a16="http://schemas.microsoft.com/office/drawing/2014/main" val="1056750294"/>
                    </a:ext>
                  </a:extLst>
                </a:gridCol>
                <a:gridCol w="161721">
                  <a:extLst>
                    <a:ext uri="{9D8B030D-6E8A-4147-A177-3AD203B41FA5}">
                      <a16:colId xmlns:a16="http://schemas.microsoft.com/office/drawing/2014/main" val="1950753568"/>
                    </a:ext>
                  </a:extLst>
                </a:gridCol>
                <a:gridCol w="776253">
                  <a:extLst>
                    <a:ext uri="{9D8B030D-6E8A-4147-A177-3AD203B41FA5}">
                      <a16:colId xmlns:a16="http://schemas.microsoft.com/office/drawing/2014/main" val="2303916736"/>
                    </a:ext>
                  </a:extLst>
                </a:gridCol>
                <a:gridCol w="161721">
                  <a:extLst>
                    <a:ext uri="{9D8B030D-6E8A-4147-A177-3AD203B41FA5}">
                      <a16:colId xmlns:a16="http://schemas.microsoft.com/office/drawing/2014/main" val="4033499267"/>
                    </a:ext>
                  </a:extLst>
                </a:gridCol>
                <a:gridCol w="905629">
                  <a:extLst>
                    <a:ext uri="{9D8B030D-6E8A-4147-A177-3AD203B41FA5}">
                      <a16:colId xmlns:a16="http://schemas.microsoft.com/office/drawing/2014/main" val="4126822333"/>
                    </a:ext>
                  </a:extLst>
                </a:gridCol>
                <a:gridCol w="177891">
                  <a:extLst>
                    <a:ext uri="{9D8B030D-6E8A-4147-A177-3AD203B41FA5}">
                      <a16:colId xmlns:a16="http://schemas.microsoft.com/office/drawing/2014/main" val="3193263845"/>
                    </a:ext>
                  </a:extLst>
                </a:gridCol>
                <a:gridCol w="776253">
                  <a:extLst>
                    <a:ext uri="{9D8B030D-6E8A-4147-A177-3AD203B41FA5}">
                      <a16:colId xmlns:a16="http://schemas.microsoft.com/office/drawing/2014/main" val="39159406"/>
                    </a:ext>
                  </a:extLst>
                </a:gridCol>
                <a:gridCol w="776253">
                  <a:extLst>
                    <a:ext uri="{9D8B030D-6E8A-4147-A177-3AD203B41FA5}">
                      <a16:colId xmlns:a16="http://schemas.microsoft.com/office/drawing/2014/main" val="1464967292"/>
                    </a:ext>
                  </a:extLst>
                </a:gridCol>
                <a:gridCol w="1229067">
                  <a:extLst>
                    <a:ext uri="{9D8B030D-6E8A-4147-A177-3AD203B41FA5}">
                      <a16:colId xmlns:a16="http://schemas.microsoft.com/office/drawing/2014/main" val="3980837974"/>
                    </a:ext>
                  </a:extLst>
                </a:gridCol>
                <a:gridCol w="145547">
                  <a:extLst>
                    <a:ext uri="{9D8B030D-6E8A-4147-A177-3AD203B41FA5}">
                      <a16:colId xmlns:a16="http://schemas.microsoft.com/office/drawing/2014/main" val="926034521"/>
                    </a:ext>
                  </a:extLst>
                </a:gridCol>
                <a:gridCol w="776253">
                  <a:extLst>
                    <a:ext uri="{9D8B030D-6E8A-4147-A177-3AD203B41FA5}">
                      <a16:colId xmlns:a16="http://schemas.microsoft.com/office/drawing/2014/main" val="3544225464"/>
                    </a:ext>
                  </a:extLst>
                </a:gridCol>
                <a:gridCol w="161721">
                  <a:extLst>
                    <a:ext uri="{9D8B030D-6E8A-4147-A177-3AD203B41FA5}">
                      <a16:colId xmlns:a16="http://schemas.microsoft.com/office/drawing/2014/main" val="1079807211"/>
                    </a:ext>
                  </a:extLst>
                </a:gridCol>
                <a:gridCol w="776253">
                  <a:extLst>
                    <a:ext uri="{9D8B030D-6E8A-4147-A177-3AD203B41FA5}">
                      <a16:colId xmlns:a16="http://schemas.microsoft.com/office/drawing/2014/main" val="2223351235"/>
                    </a:ext>
                  </a:extLst>
                </a:gridCol>
                <a:gridCol w="161721">
                  <a:extLst>
                    <a:ext uri="{9D8B030D-6E8A-4147-A177-3AD203B41FA5}">
                      <a16:colId xmlns:a16="http://schemas.microsoft.com/office/drawing/2014/main" val="2473418679"/>
                    </a:ext>
                  </a:extLst>
                </a:gridCol>
                <a:gridCol w="776253">
                  <a:extLst>
                    <a:ext uri="{9D8B030D-6E8A-4147-A177-3AD203B41FA5}">
                      <a16:colId xmlns:a16="http://schemas.microsoft.com/office/drawing/2014/main" val="1265854495"/>
                    </a:ext>
                  </a:extLst>
                </a:gridCol>
              </a:tblGrid>
              <a:tr h="471703">
                <a:tc>
                  <a:txBody>
                    <a:bodyPr/>
                    <a:lstStyle/>
                    <a:p>
                      <a:pPr algn="l" fontAlgn="b"/>
                      <a:r>
                        <a:rPr lang="en-US" sz="1100" b="1" u="none" strike="noStrike">
                          <a:effectLst/>
                        </a:rPr>
                        <a:t>Fall- SRSSIE-I</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Low</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Moderate</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High</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Fall- SRSSIE-E</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Low</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Moderate</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High</a:t>
                      </a:r>
                      <a:endParaRPr lang="en-US" sz="1100" b="1"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695392436"/>
                  </a:ext>
                </a:extLst>
              </a:tr>
              <a:tr h="394639">
                <a:tc>
                  <a:txBody>
                    <a:bodyPr/>
                    <a:lstStyle/>
                    <a:p>
                      <a:pPr algn="l" fontAlgn="b"/>
                      <a:r>
                        <a:rPr lang="en-US" sz="1600" u="none" strike="noStrike">
                          <a:effectLst/>
                        </a:rPr>
                        <a:t>2016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80.28%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10.36%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9.36%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2016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89.56%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8.02%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2.42%</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921851691"/>
                  </a:ext>
                </a:extLst>
              </a:tr>
              <a:tr h="394639">
                <a:tc>
                  <a:txBody>
                    <a:bodyPr/>
                    <a:lstStyle/>
                    <a:p>
                      <a:pPr algn="l" fontAlgn="b"/>
                      <a:r>
                        <a:rPr lang="en-US" sz="1600" u="none" strike="noStrike">
                          <a:effectLst/>
                        </a:rPr>
                        <a:t>2017</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90.18%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4.16%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5.66%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2017</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91.29%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6.18%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2.54%</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588050003"/>
                  </a:ext>
                </a:extLst>
              </a:tr>
              <a:tr h="394639">
                <a:tc>
                  <a:txBody>
                    <a:bodyPr/>
                    <a:lstStyle/>
                    <a:p>
                      <a:pPr algn="l" fontAlgn="b"/>
                      <a:r>
                        <a:rPr lang="en-US" sz="1600" u="none" strike="noStrike">
                          <a:effectLst/>
                        </a:rPr>
                        <a:t>2018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90.91%</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3.86%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5.23%</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2018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92.22%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6.20%</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1.58%</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207683206"/>
                  </a:ext>
                </a:extLst>
              </a:tr>
              <a:tr h="394639">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726827064"/>
                  </a:ext>
                </a:extLst>
              </a:tr>
              <a:tr h="394639">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558176990"/>
                  </a:ext>
                </a:extLst>
              </a:tr>
              <a:tr h="471703">
                <a:tc>
                  <a:txBody>
                    <a:bodyPr/>
                    <a:lstStyle/>
                    <a:p>
                      <a:pPr algn="l" fontAlgn="b"/>
                      <a:r>
                        <a:rPr lang="en-US" sz="1100" b="1" u="none" strike="noStrike">
                          <a:effectLst/>
                        </a:rPr>
                        <a:t>WTR-SRSSIE-I</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Low</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Moderate</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High</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WTR-SRSSIE-E</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Low</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Moderate</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High</a:t>
                      </a:r>
                      <a:endParaRPr lang="en-US" sz="1100" b="1"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238795069"/>
                  </a:ext>
                </a:extLst>
              </a:tr>
              <a:tr h="394639">
                <a:tc>
                  <a:txBody>
                    <a:bodyPr/>
                    <a:lstStyle/>
                    <a:p>
                      <a:pPr algn="l" fontAlgn="b"/>
                      <a:r>
                        <a:rPr lang="en-US" sz="1600" u="none" strike="noStrike">
                          <a:effectLst/>
                        </a:rPr>
                        <a:t>2016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87.25%</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9.49%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3.26%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2016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87.25%</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9.49%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3.26%</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954273705"/>
                  </a:ext>
                </a:extLst>
              </a:tr>
              <a:tr h="394639">
                <a:tc>
                  <a:txBody>
                    <a:bodyPr/>
                    <a:lstStyle/>
                    <a:p>
                      <a:pPr algn="l" fontAlgn="b"/>
                      <a:r>
                        <a:rPr lang="en-US" sz="1600" u="none" strike="noStrike">
                          <a:effectLst/>
                        </a:rPr>
                        <a:t>2017</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86.14%</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9.02%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4.85%</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2017</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86.14%</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9.02%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4.85%</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153413424"/>
                  </a:ext>
                </a:extLst>
              </a:tr>
              <a:tr h="394639">
                <a:tc>
                  <a:txBody>
                    <a:bodyPr/>
                    <a:lstStyle/>
                    <a:p>
                      <a:pPr algn="l" fontAlgn="b"/>
                      <a:r>
                        <a:rPr lang="en-US" sz="1600" u="none" strike="noStrike">
                          <a:effectLst/>
                        </a:rPr>
                        <a:t>2018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88.79%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8.52%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2.69%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2018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88.79%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8.52%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2.69%</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797622295"/>
                  </a:ext>
                </a:extLst>
              </a:tr>
            </a:tbl>
          </a:graphicData>
        </a:graphic>
      </p:graphicFrame>
      <p:sp>
        <p:nvSpPr>
          <p:cNvPr id="5" name="Rectangle 4"/>
          <p:cNvSpPr/>
          <p:nvPr/>
        </p:nvSpPr>
        <p:spPr>
          <a:xfrm>
            <a:off x="3897632" y="1690684"/>
            <a:ext cx="914400" cy="1814516"/>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7" name="Rectangle 6"/>
          <p:cNvSpPr/>
          <p:nvPr/>
        </p:nvSpPr>
        <p:spPr>
          <a:xfrm>
            <a:off x="8839201" y="1690684"/>
            <a:ext cx="838201" cy="1814516"/>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8" name="Rectangle 7"/>
          <p:cNvSpPr/>
          <p:nvPr/>
        </p:nvSpPr>
        <p:spPr>
          <a:xfrm>
            <a:off x="2895604" y="1690684"/>
            <a:ext cx="914400" cy="1814516"/>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9" name="Rectangle 8"/>
          <p:cNvSpPr/>
          <p:nvPr/>
        </p:nvSpPr>
        <p:spPr>
          <a:xfrm>
            <a:off x="7848600" y="1690684"/>
            <a:ext cx="914400" cy="1814516"/>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10" name="Rectangle 9"/>
          <p:cNvSpPr/>
          <p:nvPr/>
        </p:nvSpPr>
        <p:spPr>
          <a:xfrm>
            <a:off x="4909188" y="1690684"/>
            <a:ext cx="914400" cy="181451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12" name="Rectangle 11"/>
          <p:cNvSpPr/>
          <p:nvPr/>
        </p:nvSpPr>
        <p:spPr>
          <a:xfrm>
            <a:off x="9725979" y="1678298"/>
            <a:ext cx="914400" cy="181451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835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48">
            <a:extLst>
              <a:ext uri="{FF2B5EF4-FFF2-40B4-BE49-F238E27FC236}">
                <a16:creationId xmlns:a16="http://schemas.microsoft.com/office/drawing/2014/main" id="{064D25F8-319C-4FA3-939A-25D182E30ACC}"/>
              </a:ext>
            </a:extLst>
          </p:cNvPr>
          <p:cNvGraphicFramePr>
            <a:graphicFrameLocks/>
          </p:cNvGraphicFramePr>
          <p:nvPr/>
        </p:nvGraphicFramePr>
        <p:xfrm>
          <a:off x="1905001" y="1600200"/>
          <a:ext cx="8534399" cy="4542622"/>
        </p:xfrm>
        <a:graphic>
          <a:graphicData uri="http://schemas.openxmlformats.org/drawingml/2006/table">
            <a:tbl>
              <a:tblPr>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effectLst/>
              </a:tblPr>
              <a:tblGrid>
                <a:gridCol w="2017222">
                  <a:extLst>
                    <a:ext uri="{9D8B030D-6E8A-4147-A177-3AD203B41FA5}">
                      <a16:colId xmlns:a16="http://schemas.microsoft.com/office/drawing/2014/main" val="20000"/>
                    </a:ext>
                  </a:extLst>
                </a:gridCol>
                <a:gridCol w="1684264">
                  <a:extLst>
                    <a:ext uri="{9D8B030D-6E8A-4147-A177-3AD203B41FA5}">
                      <a16:colId xmlns:a16="http://schemas.microsoft.com/office/drawing/2014/main" val="20001"/>
                    </a:ext>
                  </a:extLst>
                </a:gridCol>
                <a:gridCol w="1468896">
                  <a:extLst>
                    <a:ext uri="{9D8B030D-6E8A-4147-A177-3AD203B41FA5}">
                      <a16:colId xmlns:a16="http://schemas.microsoft.com/office/drawing/2014/main" val="20002"/>
                    </a:ext>
                  </a:extLst>
                </a:gridCol>
                <a:gridCol w="1916218">
                  <a:extLst>
                    <a:ext uri="{9D8B030D-6E8A-4147-A177-3AD203B41FA5}">
                      <a16:colId xmlns:a16="http://schemas.microsoft.com/office/drawing/2014/main" val="20003"/>
                    </a:ext>
                  </a:extLst>
                </a:gridCol>
                <a:gridCol w="1447799">
                  <a:extLst>
                    <a:ext uri="{9D8B030D-6E8A-4147-A177-3AD203B41FA5}">
                      <a16:colId xmlns:a16="http://schemas.microsoft.com/office/drawing/2014/main" val="20004"/>
                    </a:ext>
                  </a:extLst>
                </a:gridCol>
              </a:tblGrid>
              <a:tr h="429225">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Variable</a:t>
                      </a: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Risk</a:t>
                      </a: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Testing</a:t>
                      </a: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13775">
                <a:tc vMerge="1">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horzOverflow="overflow">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rPr>
                        <a:t>M</a:t>
                      </a:r>
                      <a:r>
                        <a:rPr kumimoji="0" lang="en-US" sz="2000" u="none" strike="noStrike" cap="none" normalizeH="0" baseline="0">
                          <a:ln>
                            <a:noFill/>
                          </a:ln>
                          <a:effectLst/>
                        </a:rPr>
                        <a:t> (</a:t>
                      </a:r>
                      <a:r>
                        <a:rPr kumimoji="0" lang="en-US" sz="2000" i="1" u="none" strike="noStrike" cap="none" normalizeH="0" baseline="0">
                          <a:ln>
                            <a:noFill/>
                          </a:ln>
                          <a:effectLst/>
                        </a:rPr>
                        <a:t>SD</a:t>
                      </a:r>
                      <a:r>
                        <a:rPr kumimoji="0" lang="en-US" sz="2000" u="none" strike="noStrike" cap="none" normalizeH="0" baseline="0">
                          <a:ln>
                            <a:noFill/>
                          </a:ln>
                          <a:effectLs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i="1" u="none" strike="noStrike" cap="none" normalizeH="0" baseline="0">
                          <a:ln>
                            <a:noFill/>
                          </a:ln>
                          <a:effectLst/>
                        </a:rPr>
                        <a:t>n = 2,363</a:t>
                      </a:r>
                      <a:endParaRPr kumimoji="0" lang="en-US" sz="2000" b="0" i="1" u="none" strike="noStrike" cap="none" normalizeH="0" baseline="0">
                        <a:ln>
                          <a:noFill/>
                        </a:ln>
                        <a:solidFill>
                          <a:schemeClr val="tx1"/>
                        </a:solidFill>
                        <a:effectLst/>
                        <a:latin typeface="+mn-lt"/>
                      </a:endParaRPr>
                    </a:p>
                  </a:txBody>
                  <a:tcPr marL="6858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rPr>
                        <a:t>M</a:t>
                      </a:r>
                      <a:r>
                        <a:rPr kumimoji="0" lang="en-US" sz="2000" u="none" strike="noStrike" cap="none" normalizeH="0" baseline="0">
                          <a:ln>
                            <a:noFill/>
                          </a:ln>
                          <a:effectLst/>
                        </a:rPr>
                        <a:t> (</a:t>
                      </a:r>
                      <a:r>
                        <a:rPr kumimoji="0" lang="en-US" sz="2000" i="1" u="none" strike="noStrike" cap="none" normalizeH="0" baseline="0">
                          <a:ln>
                            <a:noFill/>
                          </a:ln>
                          <a:effectLst/>
                        </a:rPr>
                        <a:t>SD</a:t>
                      </a:r>
                      <a:r>
                        <a:rPr kumimoji="0" lang="en-US" sz="2000" u="none" strike="noStrike" cap="none" normalizeH="0" baseline="0">
                          <a:ln>
                            <a:noFill/>
                          </a:ln>
                          <a:effectLs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i="1" u="none" strike="noStrike" cap="none" normalizeH="0" baseline="0">
                          <a:ln>
                            <a:noFill/>
                          </a:ln>
                          <a:effectLst/>
                        </a:rPr>
                        <a:t>n = 212</a:t>
                      </a:r>
                      <a:endParaRPr kumimoji="0" lang="en-US" sz="2000" b="0" i="1" u="none" strike="noStrike" cap="none" normalizeH="0" baseline="0">
                        <a:ln>
                          <a:noFill/>
                        </a:ln>
                        <a:solidFill>
                          <a:schemeClr val="tx1"/>
                        </a:solidFill>
                        <a:effectLst/>
                        <a:latin typeface="+mn-lt"/>
                      </a:endParaRPr>
                    </a:p>
                  </a:txBody>
                  <a:tcPr marL="6858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rPr>
                        <a:t>M</a:t>
                      </a:r>
                      <a:r>
                        <a:rPr kumimoji="0" lang="en-US" sz="2000" u="none" strike="noStrike" cap="none" normalizeH="0" baseline="0">
                          <a:ln>
                            <a:noFill/>
                          </a:ln>
                          <a:effectLst/>
                        </a:rPr>
                        <a:t> (</a:t>
                      </a:r>
                      <a:r>
                        <a:rPr kumimoji="0" lang="en-US" sz="2000" i="1" u="none" strike="noStrike" cap="none" normalizeH="0" baseline="0">
                          <a:ln>
                            <a:noFill/>
                          </a:ln>
                          <a:effectLst/>
                        </a:rPr>
                        <a:t>SD</a:t>
                      </a:r>
                      <a:r>
                        <a:rPr kumimoji="0" lang="en-US" sz="2000" u="none" strike="noStrike" cap="none" normalizeH="0" baseline="0">
                          <a:ln>
                            <a:noFill/>
                          </a:ln>
                          <a:effectLs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i="1" u="none" strike="noStrike" cap="none" normalizeH="0" baseline="0">
                          <a:ln>
                            <a:noFill/>
                          </a:ln>
                          <a:effectLst/>
                        </a:rPr>
                        <a:t>n = 59</a:t>
                      </a:r>
                      <a:endParaRPr kumimoji="0" lang="en-US" sz="2000" b="0" i="1" u="none" strike="noStrike" cap="none" normalizeH="0" baseline="0">
                        <a:ln>
                          <a:noFill/>
                        </a:ln>
                        <a:solidFill>
                          <a:schemeClr val="tx1"/>
                        </a:solidFill>
                        <a:effectLst/>
                        <a:latin typeface="+mn-lt"/>
                      </a:endParaRPr>
                    </a:p>
                  </a:txBody>
                  <a:tcPr marL="6858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796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GPA</a:t>
                      </a:r>
                      <a:endParaRPr kumimoji="0" lang="en-US" sz="2000" b="0" i="0" u="none" strike="noStrike" cap="none" normalizeH="0" baseline="0">
                        <a:ln>
                          <a:noFill/>
                        </a:ln>
                        <a:solidFill>
                          <a:schemeClr val="tx1"/>
                        </a:solidFill>
                        <a:effectLst/>
                        <a:latin typeface="+mn-lt"/>
                      </a:endParaRP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3.07 (0.79)</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2.08 (0.81)</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1.96 (0.89)</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kumimoji="0" lang="en-US" sz="2000" u="none" strike="noStrike" kern="1200" cap="none" normalizeH="0" baseline="0">
                          <a:ln>
                            <a:noFill/>
                          </a:ln>
                          <a:solidFill>
                            <a:schemeClr val="dk1"/>
                          </a:solidFill>
                          <a:effectLst/>
                          <a:latin typeface="+mn-lt"/>
                          <a:ea typeface="+mn-ea"/>
                          <a:cs typeface="+mn-cs"/>
                        </a:rPr>
                        <a:t>L &gt; M, H</a:t>
                      </a:r>
                    </a:p>
                    <a:p>
                      <a:pPr algn="ctr"/>
                      <a:r>
                        <a:rPr kumimoji="0" lang="en-US" sz="2000" u="none" strike="noStrike" kern="1200" cap="none" normalizeH="0" baseline="0">
                          <a:ln>
                            <a:noFill/>
                          </a:ln>
                          <a:solidFill>
                            <a:schemeClr val="dk1"/>
                          </a:solidFill>
                          <a:effectLst/>
                          <a:latin typeface="+mn-lt"/>
                          <a:ea typeface="+mn-ea"/>
                          <a:cs typeface="+mn-cs"/>
                        </a:rPr>
                        <a:t>M = H</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extLst>
                  <a:ext uri="{0D108BD9-81ED-4DB2-BD59-A6C34878D82A}">
                    <a16:rowId xmlns:a16="http://schemas.microsoft.com/office/drawing/2014/main" val="10002"/>
                  </a:ext>
                </a:extLst>
              </a:tr>
              <a:tr h="7796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u="none" strike="noStrike" cap="none" normalizeH="0" baseline="0">
                          <a:ln>
                            <a:noFill/>
                          </a:ln>
                          <a:effectLst/>
                        </a:rPr>
                        <a:t>Course Failures</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1.16 (2.07)</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3.45 (3.18)</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3.08 (2.84)</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kumimoji="0" lang="en-US" sz="2000" u="none" strike="noStrike" kern="1200" cap="none" normalizeH="0" baseline="0">
                          <a:ln>
                            <a:noFill/>
                          </a:ln>
                          <a:solidFill>
                            <a:schemeClr val="dk1"/>
                          </a:solidFill>
                          <a:effectLst/>
                          <a:latin typeface="+mn-lt"/>
                          <a:ea typeface="+mn-ea"/>
                          <a:cs typeface="+mn-cs"/>
                        </a:rPr>
                        <a:t>L &lt; M, H</a:t>
                      </a:r>
                    </a:p>
                    <a:p>
                      <a:pPr algn="ctr"/>
                      <a:r>
                        <a:rPr kumimoji="0" lang="en-US" sz="2000" u="none" strike="noStrike" kern="1200" cap="none" normalizeH="0" baseline="0">
                          <a:ln>
                            <a:noFill/>
                          </a:ln>
                          <a:solidFill>
                            <a:schemeClr val="dk1"/>
                          </a:solidFill>
                          <a:effectLst/>
                          <a:latin typeface="+mn-lt"/>
                          <a:ea typeface="+mn-ea"/>
                          <a:cs typeface="+mn-cs"/>
                        </a:rPr>
                        <a:t>M = H</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40000"/>
                        <a:lumOff val="60000"/>
                      </a:srgbClr>
                    </a:solidFill>
                  </a:tcPr>
                </a:tc>
                <a:extLst>
                  <a:ext uri="{0D108BD9-81ED-4DB2-BD59-A6C34878D82A}">
                    <a16:rowId xmlns:a16="http://schemas.microsoft.com/office/drawing/2014/main" val="10003"/>
                  </a:ext>
                </a:extLst>
              </a:tr>
              <a:tr h="79429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Nurse Visits</a:t>
                      </a:r>
                      <a:endParaRPr kumimoji="0" lang="en-US" sz="2000" b="0" i="0" u="none" strike="noStrike" cap="none" normalizeH="0" baseline="0">
                        <a:ln>
                          <a:noFill/>
                        </a:ln>
                        <a:solidFill>
                          <a:schemeClr val="tx1"/>
                        </a:solidFill>
                        <a:effectLst/>
                        <a:latin typeface="+mn-lt"/>
                      </a:endParaRP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1.34 (3.19)</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4.00 (5.62)</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5.85 (7.66)</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kumimoji="0" lang="en-US" sz="2000" u="none" strike="noStrike" kern="1200" cap="none" normalizeH="0" baseline="0">
                          <a:ln>
                            <a:noFill/>
                          </a:ln>
                          <a:solidFill>
                            <a:schemeClr val="dk1"/>
                          </a:solidFill>
                          <a:effectLst/>
                          <a:latin typeface="+mn-lt"/>
                          <a:ea typeface="+mn-ea"/>
                          <a:cs typeface="+mn-cs"/>
                        </a:rPr>
                        <a:t>L &lt; M, H</a:t>
                      </a:r>
                    </a:p>
                    <a:p>
                      <a:pPr algn="ctr"/>
                      <a:r>
                        <a:rPr kumimoji="0" lang="en-US" sz="2000" u="none" strike="noStrike" kern="1200" cap="none" normalizeH="0" baseline="0">
                          <a:ln>
                            <a:noFill/>
                          </a:ln>
                          <a:solidFill>
                            <a:schemeClr val="dk1"/>
                          </a:solidFill>
                          <a:effectLst/>
                          <a:latin typeface="+mn-lt"/>
                          <a:ea typeface="+mn-ea"/>
                          <a:cs typeface="+mn-cs"/>
                        </a:rPr>
                        <a:t>M = H</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extLst>
                  <a:ext uri="{0D108BD9-81ED-4DB2-BD59-A6C34878D82A}">
                    <a16:rowId xmlns:a16="http://schemas.microsoft.com/office/drawing/2014/main" val="10004"/>
                  </a:ext>
                </a:extLst>
              </a:tr>
              <a:tr h="77688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en-US" sz="2000" u="none" strike="noStrike" cap="none" normalizeH="0" baseline="0">
                          <a:ln>
                            <a:noFill/>
                          </a:ln>
                          <a:effectLst/>
                        </a:rPr>
                        <a:t>In-School Suspensions</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0.07 (0.44)</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0.67 (1.48)</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1.03 (1.86)</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kumimoji="0" lang="en-US" sz="2000" u="none" strike="noStrike" kern="1200" cap="none" normalizeH="0" baseline="0">
                          <a:ln>
                            <a:noFill/>
                          </a:ln>
                          <a:solidFill>
                            <a:schemeClr val="dk1"/>
                          </a:solidFill>
                          <a:effectLst/>
                          <a:latin typeface="+mn-lt"/>
                          <a:ea typeface="+mn-ea"/>
                          <a:cs typeface="+mn-cs"/>
                        </a:rPr>
                        <a:t>L &lt; M, H</a:t>
                      </a:r>
                    </a:p>
                    <a:p>
                      <a:pPr algn="ctr"/>
                      <a:r>
                        <a:rPr kumimoji="0" lang="en-US" sz="2000" u="none" strike="noStrike" kern="1200" cap="none" normalizeH="0" baseline="0">
                          <a:ln>
                            <a:noFill/>
                          </a:ln>
                          <a:solidFill>
                            <a:schemeClr val="dk1"/>
                          </a:solidFill>
                          <a:effectLst/>
                          <a:latin typeface="+mn-lt"/>
                          <a:ea typeface="+mn-ea"/>
                          <a:cs typeface="+mn-cs"/>
                        </a:rPr>
                        <a:t>M = H</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extLst>
                  <a:ext uri="{0D108BD9-81ED-4DB2-BD59-A6C34878D82A}">
                    <a16:rowId xmlns:a16="http://schemas.microsoft.com/office/drawing/2014/main" val="10005"/>
                  </a:ext>
                </a:extLst>
              </a:tr>
            </a:tbl>
          </a:graphicData>
        </a:graphic>
      </p:graphicFrame>
      <p:sp>
        <p:nvSpPr>
          <p:cNvPr id="3" name="Title 1">
            <a:extLst>
              <a:ext uri="{FF2B5EF4-FFF2-40B4-BE49-F238E27FC236}">
                <a16:creationId xmlns:a16="http://schemas.microsoft.com/office/drawing/2014/main" id="{D263E097-6A49-42D6-B3B6-1D022F7F24A7}"/>
              </a:ext>
            </a:extLst>
          </p:cNvPr>
          <p:cNvSpPr txBox="1">
            <a:spLocks/>
          </p:cNvSpPr>
          <p:nvPr/>
        </p:nvSpPr>
        <p:spPr>
          <a:xfrm>
            <a:off x="1905000" y="210985"/>
            <a:ext cx="8382000" cy="990600"/>
          </a:xfrm>
          <a:prstGeom prst="rect">
            <a:avLst/>
          </a:prstGeom>
          <a:noFill/>
        </p:spPr>
        <p:txBody>
          <a:bodyPr anchor="ctr"/>
          <a:lstStyle/>
          <a:p>
            <a:pPr eaLnBrk="0" fontAlgn="base" hangingPunct="0">
              <a:spcBef>
                <a:spcPct val="0"/>
              </a:spcBef>
              <a:spcAft>
                <a:spcPct val="0"/>
              </a:spcAft>
              <a:defRPr/>
            </a:pPr>
            <a:r>
              <a:rPr lang="en-US" sz="3200" kern="0" cap="small" dirty="0">
                <a:solidFill>
                  <a:prstClr val="black"/>
                </a:solidFill>
                <a:latin typeface="Calibri Light" panose="020F0302020204030204"/>
                <a:ea typeface="MS PGothic" panose="020B0600070205080204" pitchFamily="34" charset="-128"/>
              </a:rPr>
              <a:t>SRSS-IE: </a:t>
            </a:r>
            <a:r>
              <a:rPr lang="en-US" sz="3200" b="1" u="sng" kern="0" cap="small" dirty="0">
                <a:solidFill>
                  <a:prstClr val="black"/>
                </a:solidFill>
                <a:latin typeface="Calibri Light" panose="020F0302020204030204"/>
                <a:ea typeface="MS PGothic" panose="020B0600070205080204" pitchFamily="34" charset="-128"/>
              </a:rPr>
              <a:t>Externalizing</a:t>
            </a:r>
            <a:r>
              <a:rPr lang="en-US" sz="3200" kern="0" cap="small" dirty="0">
                <a:solidFill>
                  <a:prstClr val="black"/>
                </a:solidFill>
                <a:latin typeface="Calibri Light" panose="020F0302020204030204"/>
                <a:ea typeface="MS PGothic" panose="020B0600070205080204" pitchFamily="34" charset="-128"/>
              </a:rPr>
              <a:t> Subscale </a:t>
            </a:r>
          </a:p>
          <a:p>
            <a:pPr eaLnBrk="0" fontAlgn="base" hangingPunct="0">
              <a:spcBef>
                <a:spcPct val="0"/>
              </a:spcBef>
              <a:spcAft>
                <a:spcPct val="0"/>
              </a:spcAft>
              <a:defRPr/>
            </a:pPr>
            <a:r>
              <a:rPr lang="en-US" sz="3200" kern="0" cap="small" dirty="0">
                <a:solidFill>
                  <a:prstClr val="black"/>
                </a:solidFill>
                <a:latin typeface="Calibri Light" panose="020F0302020204030204"/>
                <a:ea typeface="MS PGothic" panose="020B0600070205080204" pitchFamily="34" charset="-128"/>
              </a:rPr>
              <a:t>High school </a:t>
            </a:r>
            <a:endParaRPr lang="en-US" sz="2800" i="1" kern="0" cap="small" dirty="0">
              <a:solidFill>
                <a:prstClr val="black"/>
              </a:solidFill>
              <a:latin typeface="Calibri Light" panose="020F0302020204030204"/>
              <a:ea typeface="MS PGothic" panose="020B0600070205080204" pitchFamily="34" charset="-128"/>
            </a:endParaRPr>
          </a:p>
        </p:txBody>
      </p:sp>
      <p:graphicFrame>
        <p:nvGraphicFramePr>
          <p:cNvPr id="4" name="Diagram 3">
            <a:extLst>
              <a:ext uri="{FF2B5EF4-FFF2-40B4-BE49-F238E27FC236}">
                <a16:creationId xmlns:a16="http://schemas.microsoft.com/office/drawing/2014/main" id="{83069E6F-2C68-40A1-B09D-C187B7B336BF}"/>
              </a:ext>
            </a:extLst>
          </p:cNvPr>
          <p:cNvGraphicFramePr/>
          <p:nvPr/>
        </p:nvGraphicFramePr>
        <p:xfrm>
          <a:off x="2023508" y="473144"/>
          <a:ext cx="8297383" cy="5273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13802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23499-6B63-4A87-9BCB-7A2DA2563A98}"/>
              </a:ext>
            </a:extLst>
          </p:cNvPr>
          <p:cNvSpPr txBox="1">
            <a:spLocks/>
          </p:cNvSpPr>
          <p:nvPr/>
        </p:nvSpPr>
        <p:spPr>
          <a:xfrm>
            <a:off x="1905000" y="76200"/>
            <a:ext cx="8382000" cy="990600"/>
          </a:xfrm>
          <a:prstGeom prst="rect">
            <a:avLst/>
          </a:prstGeom>
          <a:noFill/>
        </p:spPr>
        <p:txBody>
          <a:bodyPr anchor="ctr"/>
          <a:lstStyle/>
          <a:p>
            <a:pPr eaLnBrk="0" fontAlgn="base" hangingPunct="0">
              <a:spcBef>
                <a:spcPct val="0"/>
              </a:spcBef>
              <a:spcAft>
                <a:spcPct val="0"/>
              </a:spcAft>
              <a:defRPr/>
            </a:pPr>
            <a:r>
              <a:rPr lang="en-US" sz="3200" kern="0" cap="small">
                <a:solidFill>
                  <a:prstClr val="black"/>
                </a:solidFill>
                <a:latin typeface="Calibri Light" panose="020F0302020204030204"/>
                <a:ea typeface="MS PGothic" panose="020B0600070205080204" pitchFamily="34" charset="-128"/>
              </a:rPr>
              <a:t>SRSS-IE: </a:t>
            </a:r>
            <a:r>
              <a:rPr lang="en-US" sz="3200" b="1" u="sng" kern="0" cap="small">
                <a:solidFill>
                  <a:prstClr val="black"/>
                </a:solidFill>
                <a:latin typeface="Calibri Light" panose="020F0302020204030204"/>
                <a:ea typeface="MS PGothic" panose="020B0600070205080204" pitchFamily="34" charset="-128"/>
              </a:rPr>
              <a:t>Internalizing</a:t>
            </a:r>
            <a:r>
              <a:rPr lang="en-US" sz="3200" kern="0" cap="small">
                <a:solidFill>
                  <a:prstClr val="black"/>
                </a:solidFill>
                <a:latin typeface="Calibri Light" panose="020F0302020204030204"/>
                <a:ea typeface="MS PGothic" panose="020B0600070205080204" pitchFamily="34" charset="-128"/>
              </a:rPr>
              <a:t> Subscale </a:t>
            </a:r>
          </a:p>
          <a:p>
            <a:pPr eaLnBrk="0" fontAlgn="base" hangingPunct="0">
              <a:spcBef>
                <a:spcPct val="0"/>
              </a:spcBef>
              <a:spcAft>
                <a:spcPct val="0"/>
              </a:spcAft>
              <a:defRPr/>
            </a:pPr>
            <a:r>
              <a:rPr lang="en-US" sz="3200" kern="0" cap="small">
                <a:solidFill>
                  <a:prstClr val="black"/>
                </a:solidFill>
                <a:latin typeface="Calibri Light" panose="020F0302020204030204"/>
                <a:ea typeface="MS PGothic" panose="020B0600070205080204" pitchFamily="34" charset="-128"/>
              </a:rPr>
              <a:t>High school </a:t>
            </a:r>
            <a:endParaRPr lang="en-US" sz="2800" i="1" kern="0" cap="small">
              <a:solidFill>
                <a:prstClr val="black"/>
              </a:solidFill>
              <a:latin typeface="Calibri Light" panose="020F0302020204030204"/>
              <a:ea typeface="MS PGothic" panose="020B0600070205080204" pitchFamily="34" charset="-128"/>
            </a:endParaRPr>
          </a:p>
        </p:txBody>
      </p:sp>
      <p:graphicFrame>
        <p:nvGraphicFramePr>
          <p:cNvPr id="3" name="Group 48">
            <a:extLst>
              <a:ext uri="{FF2B5EF4-FFF2-40B4-BE49-F238E27FC236}">
                <a16:creationId xmlns:a16="http://schemas.microsoft.com/office/drawing/2014/main" id="{EED2037B-4E81-4D0E-96A5-85C02E5DD95C}"/>
              </a:ext>
            </a:extLst>
          </p:cNvPr>
          <p:cNvGraphicFramePr>
            <a:graphicFrameLocks/>
          </p:cNvGraphicFramePr>
          <p:nvPr/>
        </p:nvGraphicFramePr>
        <p:xfrm>
          <a:off x="1905001" y="1477178"/>
          <a:ext cx="8534399" cy="4542622"/>
        </p:xfrm>
        <a:graphic>
          <a:graphicData uri="http://schemas.openxmlformats.org/drawingml/2006/table">
            <a:tbl>
              <a:tblPr>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effectLst/>
              </a:tblPr>
              <a:tblGrid>
                <a:gridCol w="2017222">
                  <a:extLst>
                    <a:ext uri="{9D8B030D-6E8A-4147-A177-3AD203B41FA5}">
                      <a16:colId xmlns:a16="http://schemas.microsoft.com/office/drawing/2014/main" val="20000"/>
                    </a:ext>
                  </a:extLst>
                </a:gridCol>
                <a:gridCol w="1684264">
                  <a:extLst>
                    <a:ext uri="{9D8B030D-6E8A-4147-A177-3AD203B41FA5}">
                      <a16:colId xmlns:a16="http://schemas.microsoft.com/office/drawing/2014/main" val="20001"/>
                    </a:ext>
                  </a:extLst>
                </a:gridCol>
                <a:gridCol w="1468896">
                  <a:extLst>
                    <a:ext uri="{9D8B030D-6E8A-4147-A177-3AD203B41FA5}">
                      <a16:colId xmlns:a16="http://schemas.microsoft.com/office/drawing/2014/main" val="20002"/>
                    </a:ext>
                  </a:extLst>
                </a:gridCol>
                <a:gridCol w="1916218">
                  <a:extLst>
                    <a:ext uri="{9D8B030D-6E8A-4147-A177-3AD203B41FA5}">
                      <a16:colId xmlns:a16="http://schemas.microsoft.com/office/drawing/2014/main" val="20003"/>
                    </a:ext>
                  </a:extLst>
                </a:gridCol>
                <a:gridCol w="1447799">
                  <a:extLst>
                    <a:ext uri="{9D8B030D-6E8A-4147-A177-3AD203B41FA5}">
                      <a16:colId xmlns:a16="http://schemas.microsoft.com/office/drawing/2014/main" val="20004"/>
                    </a:ext>
                  </a:extLst>
                </a:gridCol>
              </a:tblGrid>
              <a:tr h="429225">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Variable</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Risk</a:t>
                      </a: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Testing</a:t>
                      </a: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13775">
                <a:tc vMerge="1">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horzOverflow="overflow">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rPr>
                        <a:t>M</a:t>
                      </a:r>
                      <a:r>
                        <a:rPr kumimoji="0" lang="en-US" sz="2000" u="none" strike="noStrike" cap="none" normalizeH="0" baseline="0">
                          <a:ln>
                            <a:noFill/>
                          </a:ln>
                          <a:effectLst/>
                        </a:rPr>
                        <a:t> (</a:t>
                      </a:r>
                      <a:r>
                        <a:rPr kumimoji="0" lang="en-US" sz="2000" i="1" u="none" strike="noStrike" cap="none" normalizeH="0" baseline="0">
                          <a:ln>
                            <a:noFill/>
                          </a:ln>
                          <a:effectLst/>
                        </a:rPr>
                        <a:t>SD</a:t>
                      </a:r>
                      <a:r>
                        <a:rPr kumimoji="0" lang="en-US" sz="2000" u="none" strike="noStrike" cap="none" normalizeH="0" baseline="0">
                          <a:ln>
                            <a:noFill/>
                          </a:ln>
                          <a:effectLs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i="1" u="none" strike="noStrike" cap="none" normalizeH="0" baseline="0">
                          <a:ln>
                            <a:noFill/>
                          </a:ln>
                          <a:effectLst/>
                        </a:rPr>
                        <a:t>n = </a:t>
                      </a:r>
                      <a:r>
                        <a:rPr lang="en-US" sz="2000" b="0" i="0" u="none" strike="noStrike" kern="1200" baseline="0">
                          <a:solidFill>
                            <a:schemeClr val="dk1"/>
                          </a:solidFill>
                          <a:latin typeface="+mn-lt"/>
                          <a:ea typeface="+mn-ea"/>
                          <a:cs typeface="+mn-cs"/>
                        </a:rPr>
                        <a:t>2,379</a:t>
                      </a:r>
                      <a:endParaRPr kumimoji="0" lang="en-US" sz="2000" b="0" i="1" u="none" strike="noStrike" cap="none" normalizeH="0" baseline="0">
                        <a:ln>
                          <a:noFill/>
                        </a:ln>
                        <a:solidFill>
                          <a:schemeClr val="tx1"/>
                        </a:solidFill>
                        <a:effectLst/>
                        <a:latin typeface="+mn-lt"/>
                      </a:endParaRPr>
                    </a:p>
                  </a:txBody>
                  <a:tcPr marL="6858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1" u="none" strike="noStrike" kern="1200" baseline="0">
                          <a:solidFill>
                            <a:schemeClr val="dk1"/>
                          </a:solidFill>
                          <a:latin typeface="+mn-lt"/>
                          <a:ea typeface="+mn-ea"/>
                          <a:cs typeface="+mn-cs"/>
                        </a:rPr>
                        <a:t>M</a:t>
                      </a:r>
                      <a:r>
                        <a:rPr lang="en-US" sz="2000" b="0" i="0" u="none" strike="noStrike" kern="1200" baseline="0">
                          <a:solidFill>
                            <a:schemeClr val="dk1"/>
                          </a:solidFill>
                          <a:latin typeface="+mn-lt"/>
                          <a:ea typeface="+mn-ea"/>
                          <a:cs typeface="+mn-cs"/>
                        </a:rPr>
                        <a:t> (</a:t>
                      </a:r>
                      <a:r>
                        <a:rPr lang="en-US" sz="2000" b="0" i="1" u="none" strike="noStrike" kern="1200" baseline="0">
                          <a:solidFill>
                            <a:schemeClr val="dk1"/>
                          </a:solidFill>
                          <a:latin typeface="+mn-lt"/>
                          <a:ea typeface="+mn-ea"/>
                          <a:cs typeface="+mn-cs"/>
                        </a:rPr>
                        <a:t>SD</a:t>
                      </a:r>
                      <a:r>
                        <a:rPr lang="en-US" sz="2000" b="0" i="0" u="none" strike="noStrike" kern="1200" baseline="0">
                          <a:solidFill>
                            <a:schemeClr val="dk1"/>
                          </a:solidFill>
                          <a:latin typeface="+mn-lt"/>
                          <a:ea typeface="+mn-ea"/>
                          <a:cs typeface="+mn-cs"/>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lang="en-US" sz="2000" b="0" i="1" u="none" strike="noStrike" kern="1200" baseline="0">
                          <a:solidFill>
                            <a:schemeClr val="dk1"/>
                          </a:solidFill>
                          <a:latin typeface="+mn-lt"/>
                          <a:ea typeface="+mn-ea"/>
                          <a:cs typeface="+mn-cs"/>
                        </a:rPr>
                        <a:t>n</a:t>
                      </a:r>
                      <a:r>
                        <a:rPr lang="en-US" sz="2000" b="0" i="0" u="none" strike="noStrike" kern="1200" baseline="0">
                          <a:solidFill>
                            <a:schemeClr val="dk1"/>
                          </a:solidFill>
                          <a:latin typeface="+mn-lt"/>
                          <a:ea typeface="+mn-ea"/>
                          <a:cs typeface="+mn-cs"/>
                        </a:rPr>
                        <a:t> = 123</a:t>
                      </a:r>
                    </a:p>
                  </a:txBody>
                  <a:tcPr marL="6858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1" u="none" strike="noStrike" kern="1200" baseline="0">
                          <a:solidFill>
                            <a:schemeClr val="dk1"/>
                          </a:solidFill>
                          <a:latin typeface="+mn-lt"/>
                          <a:ea typeface="+mn-ea"/>
                          <a:cs typeface="+mn-cs"/>
                        </a:rPr>
                        <a:t>M</a:t>
                      </a:r>
                      <a:r>
                        <a:rPr lang="en-US" sz="2000" b="0" i="0" u="none" strike="noStrike" kern="1200" baseline="0">
                          <a:solidFill>
                            <a:schemeClr val="dk1"/>
                          </a:solidFill>
                          <a:latin typeface="+mn-lt"/>
                          <a:ea typeface="+mn-ea"/>
                          <a:cs typeface="+mn-cs"/>
                        </a:rPr>
                        <a:t> (</a:t>
                      </a:r>
                      <a:r>
                        <a:rPr lang="en-US" sz="2000" b="0" i="1" u="none" strike="noStrike" kern="1200" baseline="0">
                          <a:solidFill>
                            <a:schemeClr val="dk1"/>
                          </a:solidFill>
                          <a:latin typeface="+mn-lt"/>
                          <a:ea typeface="+mn-ea"/>
                          <a:cs typeface="+mn-cs"/>
                        </a:rPr>
                        <a:t>SD</a:t>
                      </a:r>
                      <a:r>
                        <a:rPr lang="en-US" sz="2000" b="0" i="0" u="none" strike="noStrike" kern="1200" baseline="0">
                          <a:solidFill>
                            <a:schemeClr val="dk1"/>
                          </a:solidFill>
                          <a:latin typeface="+mn-lt"/>
                          <a:ea typeface="+mn-ea"/>
                          <a:cs typeface="+mn-cs"/>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lang="en-US" sz="2000" b="0" i="1" u="none" strike="noStrike" kern="1200" baseline="0">
                          <a:solidFill>
                            <a:schemeClr val="dk1"/>
                          </a:solidFill>
                          <a:latin typeface="+mn-lt"/>
                          <a:ea typeface="+mn-ea"/>
                          <a:cs typeface="+mn-cs"/>
                        </a:rPr>
                        <a:t>n</a:t>
                      </a:r>
                      <a:r>
                        <a:rPr lang="en-US" sz="2000" b="0" i="0" u="none" strike="noStrike" kern="1200" baseline="0">
                          <a:solidFill>
                            <a:schemeClr val="dk1"/>
                          </a:solidFill>
                          <a:latin typeface="+mn-lt"/>
                          <a:ea typeface="+mn-ea"/>
                          <a:cs typeface="+mn-cs"/>
                        </a:rPr>
                        <a:t> = 132</a:t>
                      </a:r>
                    </a:p>
                  </a:txBody>
                  <a:tcPr marL="6858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796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GPA</a:t>
                      </a:r>
                      <a:endParaRPr kumimoji="0" lang="en-US" sz="2000" b="0" i="0" u="none" strike="noStrike" cap="none" normalizeH="0" baseline="0">
                        <a:ln>
                          <a:noFill/>
                        </a:ln>
                        <a:solidFill>
                          <a:schemeClr val="tx1"/>
                        </a:solidFill>
                        <a:effectLst/>
                        <a:latin typeface="+mn-lt"/>
                      </a:endParaRP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3.04 (0.82)</a:t>
                      </a:r>
                      <a:endParaRPr kumimoji="0" lang="en-US" sz="2000" u="none" strike="noStrike" cap="none" normalizeH="0" baseline="0">
                        <a:ln>
                          <a:noFill/>
                        </a:ln>
                        <a:effectLst/>
                        <a:latin typeface="+mn-lt"/>
                      </a:endParaRP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2.44 (0.83)</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2.27 (0.98)</a:t>
                      </a:r>
                      <a:endParaRPr kumimoji="0" lang="en-US" sz="2000" u="none" strike="noStrike" cap="none" normalizeH="0" baseline="0">
                        <a:ln>
                          <a:noFill/>
                        </a:ln>
                        <a:effectLst/>
                        <a:latin typeface="+mn-lt"/>
                      </a:endParaRP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b="0" i="0" u="none" strike="noStrike" kern="1200" baseline="0">
                          <a:solidFill>
                            <a:schemeClr val="dk1"/>
                          </a:solidFill>
                          <a:latin typeface="+mn-lt"/>
                          <a:ea typeface="+mn-ea"/>
                          <a:cs typeface="+mn-cs"/>
                        </a:rPr>
                        <a:t>L &gt; M, H</a:t>
                      </a:r>
                    </a:p>
                    <a:p>
                      <a:pPr algn="ctr"/>
                      <a:r>
                        <a:rPr lang="en-US" sz="2000" b="0" i="0" u="none" strike="noStrike" kern="1200" baseline="0">
                          <a:solidFill>
                            <a:schemeClr val="dk1"/>
                          </a:solidFill>
                          <a:latin typeface="+mn-lt"/>
                          <a:ea typeface="+mn-ea"/>
                          <a:cs typeface="+mn-cs"/>
                        </a:rPr>
                        <a:t>M = H</a:t>
                      </a:r>
                      <a:endParaRPr kumimoji="0" lang="en-US" sz="2000" b="0" i="0" u="none" strike="noStrike" cap="none" normalizeH="0" baseline="0">
                        <a:ln>
                          <a:noFill/>
                        </a:ln>
                        <a:solidFill>
                          <a:schemeClr val="tx1"/>
                        </a:solidFill>
                        <a:effectLst/>
                        <a:latin typeface="+mn-lt"/>
                      </a:endParaRP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extLst>
                  <a:ext uri="{0D108BD9-81ED-4DB2-BD59-A6C34878D82A}">
                    <a16:rowId xmlns:a16="http://schemas.microsoft.com/office/drawing/2014/main" val="10002"/>
                  </a:ext>
                </a:extLst>
              </a:tr>
              <a:tr h="7796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u="none" strike="noStrike" cap="none" normalizeH="0" baseline="0">
                          <a:ln>
                            <a:noFill/>
                          </a:ln>
                          <a:effectLst/>
                        </a:rPr>
                        <a:t>Course Failures</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1.25 (2.17)</a:t>
                      </a:r>
                      <a:endParaRPr kumimoji="0" lang="en-US" sz="2000" u="none" strike="noStrike" cap="none" normalizeH="0" baseline="0">
                        <a:ln>
                          <a:noFill/>
                        </a:ln>
                        <a:effectLst/>
                        <a:latin typeface="+mn-lt"/>
                      </a:endParaRP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2.59 (2.66)</a:t>
                      </a:r>
                      <a:endParaRPr kumimoji="0" lang="en-US" sz="2000" u="none" strike="noStrike" cap="none" normalizeH="0" baseline="0">
                        <a:ln>
                          <a:noFill/>
                        </a:ln>
                        <a:effectLst/>
                        <a:latin typeface="+mn-lt"/>
                      </a:endParaRP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2.83 (3.21)</a:t>
                      </a:r>
                      <a:endParaRPr kumimoji="0" lang="en-US" sz="2000" u="none" strike="noStrike" cap="none" normalizeH="0" baseline="0">
                        <a:ln>
                          <a:noFill/>
                        </a:ln>
                        <a:effectLst/>
                        <a:latin typeface="+mn-lt"/>
                      </a:endParaRP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b="0" i="0" u="none" strike="noStrike" kern="1200" baseline="0">
                          <a:solidFill>
                            <a:schemeClr val="dk1"/>
                          </a:solidFill>
                          <a:latin typeface="+mn-lt"/>
                          <a:ea typeface="+mn-ea"/>
                          <a:cs typeface="+mn-cs"/>
                        </a:rPr>
                        <a:t>L &lt; M, H</a:t>
                      </a:r>
                    </a:p>
                    <a:p>
                      <a:pPr algn="ctr"/>
                      <a:r>
                        <a:rPr lang="en-US" sz="2000" b="0" i="0" u="none" strike="noStrike" kern="1200" baseline="0">
                          <a:solidFill>
                            <a:schemeClr val="dk1"/>
                          </a:solidFill>
                          <a:latin typeface="+mn-lt"/>
                          <a:ea typeface="+mn-ea"/>
                          <a:cs typeface="+mn-cs"/>
                        </a:rPr>
                        <a:t>M = H</a:t>
                      </a: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40000"/>
                        <a:lumOff val="60000"/>
                      </a:srgbClr>
                    </a:solidFill>
                  </a:tcPr>
                </a:tc>
                <a:extLst>
                  <a:ext uri="{0D108BD9-81ED-4DB2-BD59-A6C34878D82A}">
                    <a16:rowId xmlns:a16="http://schemas.microsoft.com/office/drawing/2014/main" val="10003"/>
                  </a:ext>
                </a:extLst>
              </a:tr>
              <a:tr h="79429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Nurse Visits</a:t>
                      </a:r>
                      <a:endParaRPr kumimoji="0" lang="en-US" sz="2000" b="0" i="0" u="none" strike="noStrike" cap="none" normalizeH="0" baseline="0">
                        <a:ln>
                          <a:noFill/>
                        </a:ln>
                        <a:solidFill>
                          <a:schemeClr val="tx1"/>
                        </a:solidFill>
                        <a:effectLst/>
                        <a:latin typeface="+mn-lt"/>
                      </a:endParaRP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1.43 (3.33)</a:t>
                      </a:r>
                      <a:endParaRPr kumimoji="0" lang="en-US" sz="2000" u="none" strike="noStrike" cap="none" normalizeH="0" baseline="0">
                        <a:ln>
                          <a:noFill/>
                        </a:ln>
                        <a:effectLst/>
                        <a:latin typeface="+mn-lt"/>
                      </a:endParaRP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3.54 (6.05)</a:t>
                      </a:r>
                      <a:endParaRPr kumimoji="0" lang="en-US" sz="2000" u="none" strike="noStrike" kern="1200" cap="none" normalizeH="0" baseline="0">
                        <a:ln>
                          <a:noFill/>
                        </a:ln>
                        <a:solidFill>
                          <a:schemeClr val="dk1"/>
                        </a:solidFill>
                        <a:effectLst/>
                        <a:latin typeface="+mn-lt"/>
                        <a:ea typeface="+mn-ea"/>
                        <a:cs typeface="+mn-cs"/>
                      </a:endParaRP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4.04 (5.80)</a:t>
                      </a:r>
                      <a:endParaRPr kumimoji="0" lang="en-US" sz="2000" u="none" strike="noStrike" kern="1200" cap="none" normalizeH="0" baseline="0">
                        <a:ln>
                          <a:noFill/>
                        </a:ln>
                        <a:solidFill>
                          <a:schemeClr val="dk1"/>
                        </a:solidFill>
                        <a:effectLst/>
                        <a:latin typeface="+mn-lt"/>
                        <a:ea typeface="+mn-ea"/>
                        <a:cs typeface="+mn-cs"/>
                      </a:endParaRP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b="0" i="0" u="none" strike="noStrike" kern="1200" baseline="0">
                          <a:solidFill>
                            <a:schemeClr val="dk1"/>
                          </a:solidFill>
                          <a:latin typeface="+mn-lt"/>
                          <a:ea typeface="+mn-ea"/>
                          <a:cs typeface="+mn-cs"/>
                        </a:rPr>
                        <a:t>L &lt; M, H</a:t>
                      </a:r>
                    </a:p>
                    <a:p>
                      <a:pPr algn="ctr"/>
                      <a:r>
                        <a:rPr lang="en-US" sz="2000" b="0" i="0" u="none" strike="noStrike" kern="1200" baseline="0">
                          <a:solidFill>
                            <a:schemeClr val="dk1"/>
                          </a:solidFill>
                          <a:latin typeface="+mn-lt"/>
                          <a:ea typeface="+mn-ea"/>
                          <a:cs typeface="+mn-cs"/>
                        </a:rPr>
                        <a:t>M = H</a:t>
                      </a:r>
                      <a:endParaRPr kumimoji="0" lang="en-US" sz="2000" b="0" i="0" u="none" strike="noStrike" cap="none" normalizeH="0" baseline="0">
                        <a:ln>
                          <a:noFill/>
                        </a:ln>
                        <a:solidFill>
                          <a:schemeClr val="tx1"/>
                        </a:solidFill>
                        <a:effectLst/>
                        <a:latin typeface="+mn-lt"/>
                        <a:cs typeface="Times New Roman" pitchFamily="18" charset="0"/>
                      </a:endParaRP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extLst>
                  <a:ext uri="{0D108BD9-81ED-4DB2-BD59-A6C34878D82A}">
                    <a16:rowId xmlns:a16="http://schemas.microsoft.com/office/drawing/2014/main" val="10004"/>
                  </a:ext>
                </a:extLst>
              </a:tr>
              <a:tr h="77688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en-US" sz="2000" u="none" strike="noStrike" cap="none" normalizeH="0" baseline="0">
                          <a:ln>
                            <a:noFill/>
                          </a:ln>
                          <a:effectLst/>
                        </a:rPr>
                        <a:t>In-School Suspensions</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0.11 (0.57)</a:t>
                      </a:r>
                      <a:endParaRPr kumimoji="0" lang="en-US" sz="2000" u="none" strike="noStrike" cap="none" normalizeH="0" baseline="0">
                        <a:ln>
                          <a:noFill/>
                        </a:ln>
                        <a:effectLst/>
                        <a:latin typeface="+mn-lt"/>
                      </a:endParaRP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0.41 (1.36)</a:t>
                      </a:r>
                      <a:endParaRPr kumimoji="0" lang="en-US" sz="2000" u="none" strike="noStrike" cap="none" normalizeH="0" baseline="0">
                        <a:ln>
                          <a:noFill/>
                        </a:ln>
                        <a:effectLst/>
                        <a:latin typeface="+mn-lt"/>
                      </a:endParaRP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0.42 (1.28)</a:t>
                      </a:r>
                      <a:endParaRPr kumimoji="0" lang="en-US" sz="2000" u="none" strike="noStrike" cap="none" normalizeH="0" baseline="0">
                        <a:ln>
                          <a:noFill/>
                        </a:ln>
                        <a:effectLst/>
                        <a:latin typeface="+mn-lt"/>
                      </a:endParaRP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b="0" i="0" u="none" strike="noStrike" kern="1200" baseline="0" dirty="0">
                          <a:solidFill>
                            <a:schemeClr val="dk1"/>
                          </a:solidFill>
                          <a:latin typeface="+mn-lt"/>
                          <a:ea typeface="+mn-ea"/>
                          <a:cs typeface="+mn-cs"/>
                        </a:rPr>
                        <a:t>L &lt; M, H</a:t>
                      </a:r>
                    </a:p>
                    <a:p>
                      <a:pPr algn="ctr"/>
                      <a:r>
                        <a:rPr lang="en-US" sz="2000" b="0" i="0" u="none" strike="noStrike" kern="1200" baseline="0" dirty="0">
                          <a:solidFill>
                            <a:schemeClr val="dk1"/>
                          </a:solidFill>
                          <a:latin typeface="+mn-lt"/>
                          <a:ea typeface="+mn-ea"/>
                          <a:cs typeface="+mn-cs"/>
                        </a:rPr>
                        <a:t>M = H</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extLst>
                  <a:ext uri="{0D108BD9-81ED-4DB2-BD59-A6C34878D82A}">
                    <a16:rowId xmlns:a16="http://schemas.microsoft.com/office/drawing/2014/main" val="10005"/>
                  </a:ext>
                </a:extLst>
              </a:tr>
            </a:tbl>
          </a:graphicData>
        </a:graphic>
      </p:graphicFrame>
      <p:grpSp>
        <p:nvGrpSpPr>
          <p:cNvPr id="4" name="Group 3">
            <a:extLst>
              <a:ext uri="{FF2B5EF4-FFF2-40B4-BE49-F238E27FC236}">
                <a16:creationId xmlns:a16="http://schemas.microsoft.com/office/drawing/2014/main" id="{1EB9B2BA-74C0-430B-A083-192388AA90A7}"/>
              </a:ext>
            </a:extLst>
          </p:cNvPr>
          <p:cNvGrpSpPr/>
          <p:nvPr/>
        </p:nvGrpSpPr>
        <p:grpSpPr>
          <a:xfrm>
            <a:off x="2133601" y="3048001"/>
            <a:ext cx="7894683" cy="2952947"/>
            <a:chOff x="609600" y="3048000"/>
            <a:chExt cx="7894683" cy="2952947"/>
          </a:xfrm>
        </p:grpSpPr>
        <p:grpSp>
          <p:nvGrpSpPr>
            <p:cNvPr id="5" name="Group 4">
              <a:extLst>
                <a:ext uri="{FF2B5EF4-FFF2-40B4-BE49-F238E27FC236}">
                  <a16:creationId xmlns:a16="http://schemas.microsoft.com/office/drawing/2014/main" id="{4B7067BF-3CA3-4743-8F10-EA6547724D38}"/>
                </a:ext>
              </a:extLst>
            </p:cNvPr>
            <p:cNvGrpSpPr/>
            <p:nvPr/>
          </p:nvGrpSpPr>
          <p:grpSpPr>
            <a:xfrm>
              <a:off x="609600" y="3048000"/>
              <a:ext cx="2179683" cy="1920846"/>
              <a:chOff x="7292" y="1676414"/>
              <a:chExt cx="2179683" cy="1920846"/>
            </a:xfrm>
          </p:grpSpPr>
          <p:sp>
            <p:nvSpPr>
              <p:cNvPr id="19" name="Rounded Rectangle 7">
                <a:extLst>
                  <a:ext uri="{FF2B5EF4-FFF2-40B4-BE49-F238E27FC236}">
                    <a16:creationId xmlns:a16="http://schemas.microsoft.com/office/drawing/2014/main" id="{15DF024D-7169-4BCD-BC60-7CA7B4E2F61C}"/>
                  </a:ext>
                </a:extLst>
              </p:cNvPr>
              <p:cNvSpPr/>
              <p:nvPr/>
            </p:nvSpPr>
            <p:spPr>
              <a:xfrm>
                <a:off x="7292" y="1676414"/>
                <a:ext cx="2179683" cy="1920846"/>
              </a:xfrm>
              <a:prstGeom prst="roundRect">
                <a:avLst>
                  <a:gd name="adj" fmla="val 10000"/>
                </a:avLst>
              </a:prstGeom>
              <a:solidFill>
                <a:srgbClr val="92D050"/>
              </a:solidFill>
              <a:ln w="12700" cap="flat" cmpd="sng" algn="ctr">
                <a:solidFill>
                  <a:sysClr val="window" lastClr="FFFFFF">
                    <a:hueOff val="0"/>
                    <a:satOff val="0"/>
                    <a:lumOff val="0"/>
                    <a:alphaOff val="0"/>
                  </a:sysClr>
                </a:solidFill>
                <a:prstDash val="solid"/>
                <a:miter lim="800000"/>
              </a:ln>
              <a:effectLst/>
            </p:spPr>
          </p:sp>
          <p:sp>
            <p:nvSpPr>
              <p:cNvPr id="20" name="Rounded Rectangle 4">
                <a:extLst>
                  <a:ext uri="{FF2B5EF4-FFF2-40B4-BE49-F238E27FC236}">
                    <a16:creationId xmlns:a16="http://schemas.microsoft.com/office/drawing/2014/main" id="{73B6CC00-BD35-4BAB-961D-B575C616C3E6}"/>
                  </a:ext>
                </a:extLst>
              </p:cNvPr>
              <p:cNvSpPr txBox="1"/>
              <p:nvPr/>
            </p:nvSpPr>
            <p:spPr>
              <a:xfrm>
                <a:off x="63552" y="1732674"/>
                <a:ext cx="2067163" cy="1808326"/>
              </a:xfrm>
              <a:prstGeom prst="rect">
                <a:avLst/>
              </a:prstGeom>
              <a:noFill/>
              <a:ln>
                <a:noFill/>
              </a:ln>
              <a:effectLst/>
            </p:spPr>
            <p:txBody>
              <a:bodyPr spcFirstLastPara="0" vert="horz" wrap="square" lIns="68580" tIns="68580" rIns="68580" bIns="68580" numCol="1" spcCol="1270" anchor="ctr" anchorCtr="0">
                <a:noAutofit/>
              </a:bodyPr>
              <a:lstStyle/>
              <a:p>
                <a:pPr marL="0" marR="0" lvl="0" indent="0" algn="ctr" defTabSz="800100" eaLnBrk="0" fontAlgn="base" latinLnBrk="0" hangingPunct="0">
                  <a:lnSpc>
                    <a:spcPct val="90000"/>
                  </a:lnSpc>
                  <a:spcBef>
                    <a:spcPct val="0"/>
                  </a:spcBef>
                  <a:spcAft>
                    <a:spcPct val="3500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Fall Internalizing</a:t>
                </a:r>
              </a:p>
            </p:txBody>
          </p:sp>
        </p:grpSp>
        <p:grpSp>
          <p:nvGrpSpPr>
            <p:cNvPr id="6" name="Group 5">
              <a:extLst>
                <a:ext uri="{FF2B5EF4-FFF2-40B4-BE49-F238E27FC236}">
                  <a16:creationId xmlns:a16="http://schemas.microsoft.com/office/drawing/2014/main" id="{494B7D11-00D6-488C-87A9-B25D63D376EF}"/>
                </a:ext>
              </a:extLst>
            </p:cNvPr>
            <p:cNvGrpSpPr/>
            <p:nvPr/>
          </p:nvGrpSpPr>
          <p:grpSpPr>
            <a:xfrm>
              <a:off x="3482158" y="3092032"/>
              <a:ext cx="2179683" cy="1920846"/>
              <a:chOff x="7292" y="1676414"/>
              <a:chExt cx="2179683" cy="1920846"/>
            </a:xfrm>
          </p:grpSpPr>
          <p:sp>
            <p:nvSpPr>
              <p:cNvPr id="17" name="Rounded Rectangle 10">
                <a:extLst>
                  <a:ext uri="{FF2B5EF4-FFF2-40B4-BE49-F238E27FC236}">
                    <a16:creationId xmlns:a16="http://schemas.microsoft.com/office/drawing/2014/main" id="{1591D0CA-644A-4620-B80F-72208D4CD916}"/>
                  </a:ext>
                </a:extLst>
              </p:cNvPr>
              <p:cNvSpPr/>
              <p:nvPr/>
            </p:nvSpPr>
            <p:spPr>
              <a:xfrm>
                <a:off x="7292" y="1676414"/>
                <a:ext cx="2179683" cy="1920846"/>
              </a:xfrm>
              <a:prstGeom prst="roundRect">
                <a:avLst>
                  <a:gd name="adj" fmla="val 10000"/>
                </a:avLst>
              </a:prstGeom>
              <a:solidFill>
                <a:srgbClr val="92D050"/>
              </a:solidFill>
              <a:ln w="12700" cap="flat" cmpd="sng" algn="ctr">
                <a:solidFill>
                  <a:sysClr val="window" lastClr="FFFFFF">
                    <a:hueOff val="0"/>
                    <a:satOff val="0"/>
                    <a:lumOff val="0"/>
                    <a:alphaOff val="0"/>
                  </a:sysClr>
                </a:solidFill>
                <a:prstDash val="solid"/>
                <a:miter lim="800000"/>
              </a:ln>
              <a:effectLst/>
            </p:spPr>
          </p:sp>
          <p:sp>
            <p:nvSpPr>
              <p:cNvPr id="18" name="Rounded Rectangle 4">
                <a:extLst>
                  <a:ext uri="{FF2B5EF4-FFF2-40B4-BE49-F238E27FC236}">
                    <a16:creationId xmlns:a16="http://schemas.microsoft.com/office/drawing/2014/main" id="{2D61998D-4BA0-4658-9723-9EAFD07AA059}"/>
                  </a:ext>
                </a:extLst>
              </p:cNvPr>
              <p:cNvSpPr txBox="1"/>
              <p:nvPr/>
            </p:nvSpPr>
            <p:spPr>
              <a:xfrm>
                <a:off x="63552" y="1732674"/>
                <a:ext cx="2067163" cy="1808326"/>
              </a:xfrm>
              <a:prstGeom prst="rect">
                <a:avLst/>
              </a:prstGeom>
              <a:noFill/>
              <a:ln>
                <a:noFill/>
              </a:ln>
              <a:effectLst/>
            </p:spPr>
            <p:txBody>
              <a:bodyPr spcFirstLastPara="0" vert="horz" wrap="square" lIns="68580" tIns="68580" rIns="68580" bIns="68580" numCol="1" spcCol="1270" anchor="ctr" anchorCtr="0">
                <a:noAutofit/>
              </a:bodyPr>
              <a:lstStyle/>
              <a:p>
                <a:pPr marL="0" marR="0" lvl="0" indent="0" algn="ctr" defTabSz="800100" eaLnBrk="0" fontAlgn="base" latinLnBrk="0" hangingPunct="0">
                  <a:lnSpc>
                    <a:spcPct val="90000"/>
                  </a:lnSpc>
                  <a:spcBef>
                    <a:spcPct val="0"/>
                  </a:spcBef>
                  <a:spcAft>
                    <a:spcPct val="3500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Winter Internalizing</a:t>
                </a:r>
              </a:p>
            </p:txBody>
          </p:sp>
        </p:grpSp>
        <p:grpSp>
          <p:nvGrpSpPr>
            <p:cNvPr id="7" name="Group 6">
              <a:extLst>
                <a:ext uri="{FF2B5EF4-FFF2-40B4-BE49-F238E27FC236}">
                  <a16:creationId xmlns:a16="http://schemas.microsoft.com/office/drawing/2014/main" id="{3CD749CC-EEE2-472C-968E-8D37CE107978}"/>
                </a:ext>
              </a:extLst>
            </p:cNvPr>
            <p:cNvGrpSpPr/>
            <p:nvPr/>
          </p:nvGrpSpPr>
          <p:grpSpPr>
            <a:xfrm>
              <a:off x="6324600" y="3109441"/>
              <a:ext cx="2179683" cy="1920846"/>
              <a:chOff x="7292" y="1676414"/>
              <a:chExt cx="2179683" cy="1920846"/>
            </a:xfrm>
          </p:grpSpPr>
          <p:sp>
            <p:nvSpPr>
              <p:cNvPr id="15" name="Rounded Rectangle 13">
                <a:extLst>
                  <a:ext uri="{FF2B5EF4-FFF2-40B4-BE49-F238E27FC236}">
                    <a16:creationId xmlns:a16="http://schemas.microsoft.com/office/drawing/2014/main" id="{F65A23B3-BDC4-421A-BD96-5A8B0BFB127E}"/>
                  </a:ext>
                </a:extLst>
              </p:cNvPr>
              <p:cNvSpPr/>
              <p:nvPr/>
            </p:nvSpPr>
            <p:spPr>
              <a:xfrm>
                <a:off x="7292" y="1676414"/>
                <a:ext cx="2179683" cy="1920846"/>
              </a:xfrm>
              <a:prstGeom prst="roundRect">
                <a:avLst>
                  <a:gd name="adj" fmla="val 10000"/>
                </a:avLst>
              </a:prstGeom>
              <a:solidFill>
                <a:srgbClr val="92D050"/>
              </a:solidFill>
              <a:ln w="12700" cap="flat" cmpd="sng" algn="ctr">
                <a:solidFill>
                  <a:sysClr val="window" lastClr="FFFFFF">
                    <a:hueOff val="0"/>
                    <a:satOff val="0"/>
                    <a:lumOff val="0"/>
                    <a:alphaOff val="0"/>
                  </a:sysClr>
                </a:solidFill>
                <a:prstDash val="solid"/>
                <a:miter lim="800000"/>
              </a:ln>
              <a:effectLst/>
            </p:spPr>
          </p:sp>
          <p:sp>
            <p:nvSpPr>
              <p:cNvPr id="16" name="Rounded Rectangle 4">
                <a:extLst>
                  <a:ext uri="{FF2B5EF4-FFF2-40B4-BE49-F238E27FC236}">
                    <a16:creationId xmlns:a16="http://schemas.microsoft.com/office/drawing/2014/main" id="{611F203B-6CF5-49D5-96B5-FFEB609233D4}"/>
                  </a:ext>
                </a:extLst>
              </p:cNvPr>
              <p:cNvSpPr txBox="1"/>
              <p:nvPr/>
            </p:nvSpPr>
            <p:spPr>
              <a:xfrm>
                <a:off x="7292" y="1771525"/>
                <a:ext cx="2067163" cy="1808326"/>
              </a:xfrm>
              <a:prstGeom prst="rect">
                <a:avLst/>
              </a:prstGeom>
              <a:noFill/>
              <a:ln>
                <a:noFill/>
              </a:ln>
              <a:effectLst/>
            </p:spPr>
            <p:txBody>
              <a:bodyPr spcFirstLastPara="0" vert="horz" wrap="square" lIns="68580" tIns="68580" rIns="68580" bIns="68580" numCol="1" spcCol="1270" anchor="ctr" anchorCtr="0">
                <a:noAutofit/>
              </a:bodyPr>
              <a:lstStyle/>
              <a:p>
                <a:pPr marL="0" marR="0" lvl="0" indent="0" algn="ctr" defTabSz="800100" eaLnBrk="0" fontAlgn="base" latinLnBrk="0" hangingPunct="0">
                  <a:lnSpc>
                    <a:spcPct val="90000"/>
                  </a:lnSpc>
                  <a:spcBef>
                    <a:spcPct val="0"/>
                  </a:spcBef>
                  <a:spcAft>
                    <a:spcPct val="3500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Spring</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GPA</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Course Failures</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Nurse Visit</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ODR</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Suspensions</a:t>
                </a:r>
              </a:p>
            </p:txBody>
          </p:sp>
        </p:grpSp>
        <p:sp>
          <p:nvSpPr>
            <p:cNvPr id="8" name="Rectangle 7">
              <a:extLst>
                <a:ext uri="{FF2B5EF4-FFF2-40B4-BE49-F238E27FC236}">
                  <a16:creationId xmlns:a16="http://schemas.microsoft.com/office/drawing/2014/main" id="{F55AE04C-6D8D-44F8-A377-F261217E3D55}"/>
                </a:ext>
              </a:extLst>
            </p:cNvPr>
            <p:cNvSpPr/>
            <p:nvPr/>
          </p:nvSpPr>
          <p:spPr>
            <a:xfrm>
              <a:off x="3048000" y="5086547"/>
              <a:ext cx="3048000" cy="914400"/>
            </a:xfrm>
            <a:prstGeom prst="rect">
              <a:avLst/>
            </a:prstGeom>
            <a:solidFill>
              <a:srgbClr val="70AD47"/>
            </a:solidFill>
            <a:ln w="19050" cap="flat" cmpd="sng" algn="ctr">
              <a:solidFill>
                <a:sysClr val="window" lastClr="FFFFFF"/>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L &lt; M, H</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M = H</a:t>
              </a:r>
            </a:p>
          </p:txBody>
        </p:sp>
        <p:grpSp>
          <p:nvGrpSpPr>
            <p:cNvPr id="9" name="Group 8">
              <a:extLst>
                <a:ext uri="{FF2B5EF4-FFF2-40B4-BE49-F238E27FC236}">
                  <a16:creationId xmlns:a16="http://schemas.microsoft.com/office/drawing/2014/main" id="{5850414D-8302-4D06-8E88-FFD7645C6348}"/>
                </a:ext>
              </a:extLst>
            </p:cNvPr>
            <p:cNvGrpSpPr/>
            <p:nvPr/>
          </p:nvGrpSpPr>
          <p:grpSpPr>
            <a:xfrm>
              <a:off x="2900064" y="3838434"/>
              <a:ext cx="462092" cy="540561"/>
              <a:chOff x="2404944" y="2366556"/>
              <a:chExt cx="462092" cy="540561"/>
            </a:xfrm>
            <a:solidFill>
              <a:srgbClr val="70AD47"/>
            </a:solidFill>
          </p:grpSpPr>
          <p:sp>
            <p:nvSpPr>
              <p:cNvPr id="13" name="Right Arrow 17">
                <a:extLst>
                  <a:ext uri="{FF2B5EF4-FFF2-40B4-BE49-F238E27FC236}">
                    <a16:creationId xmlns:a16="http://schemas.microsoft.com/office/drawing/2014/main" id="{79DAFD20-D110-467C-8D2E-CA3CCA105B47}"/>
                  </a:ext>
                </a:extLst>
              </p:cNvPr>
              <p:cNvSpPr/>
              <p:nvPr/>
            </p:nvSpPr>
            <p:spPr>
              <a:xfrm>
                <a:off x="2404944" y="2366556"/>
                <a:ext cx="462092" cy="540561"/>
              </a:xfrm>
              <a:prstGeom prst="rightArrow">
                <a:avLst>
                  <a:gd name="adj1" fmla="val 60000"/>
                  <a:gd name="adj2" fmla="val 50000"/>
                </a:avLst>
              </a:prstGeom>
              <a:grpFill/>
              <a:ln w="6350" cap="flat" cmpd="sng" algn="ctr">
                <a:noFill/>
                <a:prstDash val="solid"/>
                <a:miter lim="800000"/>
              </a:ln>
              <a:effectLst/>
            </p:spPr>
          </p:sp>
          <p:sp>
            <p:nvSpPr>
              <p:cNvPr id="14" name="Right Arrow 4">
                <a:extLst>
                  <a:ext uri="{FF2B5EF4-FFF2-40B4-BE49-F238E27FC236}">
                    <a16:creationId xmlns:a16="http://schemas.microsoft.com/office/drawing/2014/main" id="{310F0F2F-FAA8-4B7B-8A69-AF33061CAD0E}"/>
                  </a:ext>
                </a:extLst>
              </p:cNvPr>
              <p:cNvSpPr txBox="1"/>
              <p:nvPr/>
            </p:nvSpPr>
            <p:spPr>
              <a:xfrm>
                <a:off x="2404944" y="2474668"/>
                <a:ext cx="323464" cy="324337"/>
              </a:xfrm>
              <a:prstGeom prst="rect">
                <a:avLst/>
              </a:prstGeom>
              <a:grpFill/>
              <a:ln w="6350" cap="flat" cmpd="sng" algn="ctr">
                <a:noFill/>
                <a:prstDash val="solid"/>
                <a:miter lim="800000"/>
              </a:ln>
              <a:effectLst/>
            </p:spPr>
            <p:txBody>
              <a:bodyPr spcFirstLastPara="0" vert="horz" wrap="square" lIns="0" tIns="0" rIns="0" bIns="0" numCol="1" spcCol="1270" anchor="ctr" anchorCtr="0">
                <a:noAutofit/>
              </a:bodyPr>
              <a:lstStyle/>
              <a:p>
                <a:pPr marL="0" marR="0" lvl="0" indent="0" algn="ctr" defTabSz="622300" eaLnBrk="0" fontAlgn="base" latinLnBrk="0" hangingPunct="0">
                  <a:lnSpc>
                    <a:spcPct val="90000"/>
                  </a:lnSpc>
                  <a:spcBef>
                    <a:spcPct val="0"/>
                  </a:spcBef>
                  <a:spcAft>
                    <a:spcPct val="3500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oup 9">
              <a:extLst>
                <a:ext uri="{FF2B5EF4-FFF2-40B4-BE49-F238E27FC236}">
                  <a16:creationId xmlns:a16="http://schemas.microsoft.com/office/drawing/2014/main" id="{DEDA8F09-F828-4A0E-A41D-60BAF23078E3}"/>
                </a:ext>
              </a:extLst>
            </p:cNvPr>
            <p:cNvGrpSpPr/>
            <p:nvPr/>
          </p:nvGrpSpPr>
          <p:grpSpPr>
            <a:xfrm>
              <a:off x="5774098" y="3799583"/>
              <a:ext cx="462092" cy="540561"/>
              <a:chOff x="2404944" y="2366556"/>
              <a:chExt cx="462092" cy="540561"/>
            </a:xfrm>
            <a:solidFill>
              <a:srgbClr val="70AD47"/>
            </a:solidFill>
          </p:grpSpPr>
          <p:sp>
            <p:nvSpPr>
              <p:cNvPr id="11" name="Right Arrow 20">
                <a:extLst>
                  <a:ext uri="{FF2B5EF4-FFF2-40B4-BE49-F238E27FC236}">
                    <a16:creationId xmlns:a16="http://schemas.microsoft.com/office/drawing/2014/main" id="{9CB76558-1024-43EF-8786-E38FD35E9E5A}"/>
                  </a:ext>
                </a:extLst>
              </p:cNvPr>
              <p:cNvSpPr/>
              <p:nvPr/>
            </p:nvSpPr>
            <p:spPr>
              <a:xfrm>
                <a:off x="2404944" y="2366556"/>
                <a:ext cx="462092" cy="540561"/>
              </a:xfrm>
              <a:prstGeom prst="rightArrow">
                <a:avLst>
                  <a:gd name="adj1" fmla="val 60000"/>
                  <a:gd name="adj2" fmla="val 50000"/>
                </a:avLst>
              </a:prstGeom>
              <a:grpFill/>
              <a:ln w="6350" cap="flat" cmpd="sng" algn="ctr">
                <a:noFill/>
                <a:prstDash val="solid"/>
                <a:miter lim="800000"/>
              </a:ln>
              <a:effectLst/>
            </p:spPr>
          </p:sp>
          <p:sp>
            <p:nvSpPr>
              <p:cNvPr id="12" name="Right Arrow 4">
                <a:extLst>
                  <a:ext uri="{FF2B5EF4-FFF2-40B4-BE49-F238E27FC236}">
                    <a16:creationId xmlns:a16="http://schemas.microsoft.com/office/drawing/2014/main" id="{4A151C8C-8841-4569-8905-21B941D761BE}"/>
                  </a:ext>
                </a:extLst>
              </p:cNvPr>
              <p:cNvSpPr txBox="1"/>
              <p:nvPr/>
            </p:nvSpPr>
            <p:spPr>
              <a:xfrm>
                <a:off x="2404944" y="2474668"/>
                <a:ext cx="323464" cy="324337"/>
              </a:xfrm>
              <a:prstGeom prst="rect">
                <a:avLst/>
              </a:prstGeom>
              <a:grpFill/>
              <a:ln w="6350" cap="flat" cmpd="sng" algn="ctr">
                <a:noFill/>
                <a:prstDash val="solid"/>
                <a:miter lim="800000"/>
              </a:ln>
              <a:effectLst/>
            </p:spPr>
            <p:txBody>
              <a:bodyPr spcFirstLastPara="0" vert="horz" wrap="square" lIns="0" tIns="0" rIns="0" bIns="0" numCol="1" spcCol="1270" anchor="ctr" anchorCtr="0">
                <a:noAutofit/>
              </a:bodyPr>
              <a:lstStyle/>
              <a:p>
                <a:pPr marL="0" marR="0" lvl="0" indent="0" algn="ctr" defTabSz="622300" eaLnBrk="0" fontAlgn="base" latinLnBrk="0" hangingPunct="0">
                  <a:lnSpc>
                    <a:spcPct val="90000"/>
                  </a:lnSpc>
                  <a:spcBef>
                    <a:spcPct val="0"/>
                  </a:spcBef>
                  <a:spcAft>
                    <a:spcPct val="3500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1904441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62A4B00-603F-441D-A11D-FBF74746E581}"/>
              </a:ext>
            </a:extLst>
          </p:cNvPr>
          <p:cNvGrpSpPr/>
          <p:nvPr/>
        </p:nvGrpSpPr>
        <p:grpSpPr>
          <a:xfrm>
            <a:off x="2133599" y="685801"/>
            <a:ext cx="3962400" cy="2743200"/>
            <a:chOff x="-1" y="1"/>
            <a:chExt cx="3962400" cy="2743200"/>
          </a:xfrm>
        </p:grpSpPr>
        <p:sp>
          <p:nvSpPr>
            <p:cNvPr id="12" name="Rectangle: Single Corner Rounded 11">
              <a:extLst>
                <a:ext uri="{FF2B5EF4-FFF2-40B4-BE49-F238E27FC236}">
                  <a16:creationId xmlns:a16="http://schemas.microsoft.com/office/drawing/2014/main" id="{26CBC1BB-CD0E-43CA-BD10-E0C0EECB661E}"/>
                </a:ext>
              </a:extLst>
            </p:cNvPr>
            <p:cNvSpPr/>
            <p:nvPr/>
          </p:nvSpPr>
          <p:spPr>
            <a:xfrm rot="16200000">
              <a:off x="609599" y="-609599"/>
              <a:ext cx="2743200" cy="3962400"/>
            </a:xfrm>
            <a:prstGeom prst="round1Rect">
              <a:avLst/>
            </a:prstGeom>
            <a:blipFill rotWithShape="0">
              <a:blip r:embed="rId2"/>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Rectangle: Single Corner Rounded 4">
              <a:extLst>
                <a:ext uri="{FF2B5EF4-FFF2-40B4-BE49-F238E27FC236}">
                  <a16:creationId xmlns:a16="http://schemas.microsoft.com/office/drawing/2014/main" id="{73316A2C-9DF1-4986-8325-BB04EE1FEB1B}"/>
                </a:ext>
              </a:extLst>
            </p:cNvPr>
            <p:cNvSpPr txBox="1"/>
            <p:nvPr/>
          </p:nvSpPr>
          <p:spPr>
            <a:xfrm rot="21600000">
              <a:off x="-1" y="1"/>
              <a:ext cx="3962400" cy="2057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grpSp>
      <p:grpSp>
        <p:nvGrpSpPr>
          <p:cNvPr id="3" name="Group 2">
            <a:extLst>
              <a:ext uri="{FF2B5EF4-FFF2-40B4-BE49-F238E27FC236}">
                <a16:creationId xmlns:a16="http://schemas.microsoft.com/office/drawing/2014/main" id="{58918C4B-FB3E-40E2-91FC-42A0BB41AE86}"/>
              </a:ext>
            </a:extLst>
          </p:cNvPr>
          <p:cNvGrpSpPr/>
          <p:nvPr/>
        </p:nvGrpSpPr>
        <p:grpSpPr>
          <a:xfrm>
            <a:off x="6096000" y="685800"/>
            <a:ext cx="3962400" cy="2743200"/>
            <a:chOff x="3962400" y="0"/>
            <a:chExt cx="3962400" cy="2743200"/>
          </a:xfrm>
        </p:grpSpPr>
        <p:sp>
          <p:nvSpPr>
            <p:cNvPr id="10" name="Rectangle: Single Corner Rounded 9">
              <a:extLst>
                <a:ext uri="{FF2B5EF4-FFF2-40B4-BE49-F238E27FC236}">
                  <a16:creationId xmlns:a16="http://schemas.microsoft.com/office/drawing/2014/main" id="{A0ED3C96-CF1E-41A7-A10B-8D8ACB55DAE4}"/>
                </a:ext>
              </a:extLst>
            </p:cNvPr>
            <p:cNvSpPr/>
            <p:nvPr/>
          </p:nvSpPr>
          <p:spPr>
            <a:xfrm>
              <a:off x="3962400" y="0"/>
              <a:ext cx="3962400" cy="2743200"/>
            </a:xfrm>
            <a:prstGeom prst="round1Rect">
              <a:avLst/>
            </a:prstGeom>
            <a:blipFill rotWithShape="0">
              <a:blip r:embed="rId3"/>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Rectangle: Single Corner Rounded 6">
              <a:extLst>
                <a:ext uri="{FF2B5EF4-FFF2-40B4-BE49-F238E27FC236}">
                  <a16:creationId xmlns:a16="http://schemas.microsoft.com/office/drawing/2014/main" id="{6691B8B3-865B-4B4E-9947-BB0EDDF477C7}"/>
                </a:ext>
              </a:extLst>
            </p:cNvPr>
            <p:cNvSpPr txBox="1"/>
            <p:nvPr/>
          </p:nvSpPr>
          <p:spPr>
            <a:xfrm>
              <a:off x="3962400" y="0"/>
              <a:ext cx="3962400" cy="2057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grpSp>
      <p:grpSp>
        <p:nvGrpSpPr>
          <p:cNvPr id="4" name="Group 3">
            <a:extLst>
              <a:ext uri="{FF2B5EF4-FFF2-40B4-BE49-F238E27FC236}">
                <a16:creationId xmlns:a16="http://schemas.microsoft.com/office/drawing/2014/main" id="{43318D71-C692-4C31-A585-668BC349895E}"/>
              </a:ext>
            </a:extLst>
          </p:cNvPr>
          <p:cNvGrpSpPr/>
          <p:nvPr/>
        </p:nvGrpSpPr>
        <p:grpSpPr>
          <a:xfrm>
            <a:off x="2133600" y="3429000"/>
            <a:ext cx="3962400" cy="2743200"/>
            <a:chOff x="0" y="2743200"/>
            <a:chExt cx="3962400" cy="2743200"/>
          </a:xfrm>
        </p:grpSpPr>
        <p:sp>
          <p:nvSpPr>
            <p:cNvPr id="8" name="Rectangle: Single Corner Rounded 7">
              <a:extLst>
                <a:ext uri="{FF2B5EF4-FFF2-40B4-BE49-F238E27FC236}">
                  <a16:creationId xmlns:a16="http://schemas.microsoft.com/office/drawing/2014/main" id="{9D3203B3-A26F-46CA-B8F5-F6DAE2CD5860}"/>
                </a:ext>
              </a:extLst>
            </p:cNvPr>
            <p:cNvSpPr/>
            <p:nvPr/>
          </p:nvSpPr>
          <p:spPr>
            <a:xfrm rot="10800000">
              <a:off x="0" y="2743200"/>
              <a:ext cx="3962400" cy="2743200"/>
            </a:xfrm>
            <a:prstGeom prst="round1Rect">
              <a:avLst/>
            </a:prstGeom>
            <a:blipFill rotWithShape="0">
              <a:blip r:embed="rId4" cstate="screen">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ectangle: Single Corner Rounded 8">
              <a:extLst>
                <a:ext uri="{FF2B5EF4-FFF2-40B4-BE49-F238E27FC236}">
                  <a16:creationId xmlns:a16="http://schemas.microsoft.com/office/drawing/2014/main" id="{6E698597-9E41-4178-8D57-3A34C6443D64}"/>
                </a:ext>
              </a:extLst>
            </p:cNvPr>
            <p:cNvSpPr txBox="1"/>
            <p:nvPr/>
          </p:nvSpPr>
          <p:spPr>
            <a:xfrm rot="21600000">
              <a:off x="0" y="3429000"/>
              <a:ext cx="3962400" cy="2057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grpSp>
      <p:grpSp>
        <p:nvGrpSpPr>
          <p:cNvPr id="5" name="Group 4">
            <a:extLst>
              <a:ext uri="{FF2B5EF4-FFF2-40B4-BE49-F238E27FC236}">
                <a16:creationId xmlns:a16="http://schemas.microsoft.com/office/drawing/2014/main" id="{4958D0B5-BAA0-458A-83E8-901AC2005F2F}"/>
              </a:ext>
            </a:extLst>
          </p:cNvPr>
          <p:cNvGrpSpPr/>
          <p:nvPr/>
        </p:nvGrpSpPr>
        <p:grpSpPr>
          <a:xfrm>
            <a:off x="6095999" y="3429000"/>
            <a:ext cx="3962401" cy="2743200"/>
            <a:chOff x="3962399" y="2743200"/>
            <a:chExt cx="3962401" cy="2743200"/>
          </a:xfrm>
        </p:grpSpPr>
        <p:sp>
          <p:nvSpPr>
            <p:cNvPr id="6" name="Rectangle: Single Corner Rounded 5">
              <a:extLst>
                <a:ext uri="{FF2B5EF4-FFF2-40B4-BE49-F238E27FC236}">
                  <a16:creationId xmlns:a16="http://schemas.microsoft.com/office/drawing/2014/main" id="{671FF0A4-F320-4BC9-9848-E7D51ABC4F76}"/>
                </a:ext>
              </a:extLst>
            </p:cNvPr>
            <p:cNvSpPr/>
            <p:nvPr/>
          </p:nvSpPr>
          <p:spPr>
            <a:xfrm rot="5400000">
              <a:off x="4572000" y="2133600"/>
              <a:ext cx="2743200" cy="3962400"/>
            </a:xfrm>
            <a:prstGeom prst="round1Rect">
              <a:avLst/>
            </a:prstGeom>
            <a:blipFill rotWithShape="0">
              <a:blip r:embed="rId5"/>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Rectangle: Single Corner Rounded 10">
              <a:extLst>
                <a:ext uri="{FF2B5EF4-FFF2-40B4-BE49-F238E27FC236}">
                  <a16:creationId xmlns:a16="http://schemas.microsoft.com/office/drawing/2014/main" id="{D9C87D8B-B887-41FE-BA0C-2D6955C69039}"/>
                </a:ext>
              </a:extLst>
            </p:cNvPr>
            <p:cNvSpPr txBox="1"/>
            <p:nvPr/>
          </p:nvSpPr>
          <p:spPr>
            <a:xfrm>
              <a:off x="3962399" y="3429000"/>
              <a:ext cx="3962400" cy="2057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grpSp>
    </p:spTree>
    <p:extLst>
      <p:ext uri="{BB962C8B-B14F-4D97-AF65-F5344CB8AC3E}">
        <p14:creationId xmlns:p14="http://schemas.microsoft.com/office/powerpoint/2010/main" val="30900395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2133600" y="717385"/>
            <a:ext cx="8229600" cy="609600"/>
          </a:xfrm>
          <a:prstGeom prst="rect">
            <a:avLst/>
          </a:prstGeom>
        </p:spPr>
        <p:txBody>
          <a:bodyPr rtlCol="0">
            <a:noAutofit/>
          </a:bodyPr>
          <a:lstStyle/>
          <a:p>
            <a:pPr algn="ctr">
              <a:defRPr/>
            </a:pPr>
            <a:r>
              <a:rPr lang="en-US" sz="3200">
                <a:solidFill>
                  <a:prstClr val="black"/>
                </a:solidFill>
                <a:latin typeface="Calibri"/>
              </a:rPr>
              <a:t>SRSS-E7 Results – All Students</a:t>
            </a:r>
          </a:p>
        </p:txBody>
      </p:sp>
      <p:sp>
        <p:nvSpPr>
          <p:cNvPr id="8" name="Rectangle 2"/>
          <p:cNvSpPr txBox="1">
            <a:spLocks noChangeArrowheads="1"/>
          </p:cNvSpPr>
          <p:nvPr/>
        </p:nvSpPr>
        <p:spPr>
          <a:xfrm>
            <a:off x="1981200" y="152400"/>
            <a:ext cx="8229600" cy="609600"/>
          </a:xfrm>
          <a:prstGeom prst="rect">
            <a:avLst/>
          </a:prstGeom>
          <a:noFill/>
        </p:spPr>
        <p:txBody>
          <a:bodyPr rtlCol="0">
            <a:noAutofit/>
          </a:bodyPr>
          <a:lstStyle/>
          <a:p>
            <a:pPr algn="ctr">
              <a:defRPr/>
            </a:pPr>
            <a:r>
              <a:rPr lang="en-US" sz="3200">
                <a:solidFill>
                  <a:prstClr val="black"/>
                </a:solidFill>
                <a:latin typeface="Arial" charset="0"/>
              </a:rPr>
              <a:t>Sample Middle School:</a:t>
            </a:r>
            <a:r>
              <a:rPr lang="en-US" sz="3600">
                <a:solidFill>
                  <a:prstClr val="black"/>
                </a:solidFill>
                <a:latin typeface="Calibri"/>
              </a:rPr>
              <a:t> Fall</a:t>
            </a:r>
          </a:p>
        </p:txBody>
      </p:sp>
      <p:graphicFrame>
        <p:nvGraphicFramePr>
          <p:cNvPr id="2" name="Chart 1"/>
          <p:cNvGraphicFramePr/>
          <p:nvPr/>
        </p:nvGraphicFramePr>
        <p:xfrm>
          <a:off x="1828800" y="1371600"/>
          <a:ext cx="8305800" cy="5029200"/>
        </p:xfrm>
        <a:graphic>
          <a:graphicData uri="http://schemas.openxmlformats.org/drawingml/2006/chart">
            <c:chart xmlns:c="http://schemas.openxmlformats.org/drawingml/2006/chart" xmlns:r="http://schemas.openxmlformats.org/officeDocument/2006/relationships" r:id="rId2"/>
          </a:graphicData>
        </a:graphic>
      </p:graphicFrame>
      <p:sp>
        <p:nvSpPr>
          <p:cNvPr id="11" name="Right Arrow 10"/>
          <p:cNvSpPr/>
          <p:nvPr/>
        </p:nvSpPr>
        <p:spPr>
          <a:xfrm>
            <a:off x="1676400" y="5486400"/>
            <a:ext cx="1524000" cy="1295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4108373" y="1784185"/>
            <a:ext cx="838200" cy="30480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prstClr val="white"/>
                </a:solidFill>
              </a:rPr>
              <a:t>N = 26</a:t>
            </a:r>
          </a:p>
        </p:txBody>
      </p:sp>
      <p:sp>
        <p:nvSpPr>
          <p:cNvPr id="9" name="Rectangle 8"/>
          <p:cNvSpPr/>
          <p:nvPr/>
        </p:nvSpPr>
        <p:spPr>
          <a:xfrm>
            <a:off x="4135915" y="2241385"/>
            <a:ext cx="838200" cy="3048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prstClr val="black"/>
                </a:solidFill>
              </a:rPr>
              <a:t>N = 89</a:t>
            </a:r>
          </a:p>
        </p:txBody>
      </p:sp>
      <p:sp>
        <p:nvSpPr>
          <p:cNvPr id="10" name="Rectangle 9"/>
          <p:cNvSpPr/>
          <p:nvPr/>
        </p:nvSpPr>
        <p:spPr>
          <a:xfrm>
            <a:off x="4135915" y="2698585"/>
            <a:ext cx="838200" cy="45720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rPr>
              <a:t>N = 554</a:t>
            </a:r>
          </a:p>
        </p:txBody>
      </p:sp>
      <p:sp>
        <p:nvSpPr>
          <p:cNvPr id="12" name="Rectangle 11"/>
          <p:cNvSpPr/>
          <p:nvPr/>
        </p:nvSpPr>
        <p:spPr>
          <a:xfrm>
            <a:off x="5687458" y="1781801"/>
            <a:ext cx="838200" cy="30480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prstClr val="white"/>
                </a:solidFill>
              </a:rPr>
              <a:t>N = 12</a:t>
            </a:r>
          </a:p>
        </p:txBody>
      </p:sp>
      <p:sp>
        <p:nvSpPr>
          <p:cNvPr id="13" name="Rectangle 12"/>
          <p:cNvSpPr/>
          <p:nvPr/>
        </p:nvSpPr>
        <p:spPr>
          <a:xfrm>
            <a:off x="5715000" y="2239001"/>
            <a:ext cx="838200" cy="3048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prstClr val="black"/>
                </a:solidFill>
              </a:rPr>
              <a:t>N = 66</a:t>
            </a:r>
          </a:p>
        </p:txBody>
      </p:sp>
      <p:sp>
        <p:nvSpPr>
          <p:cNvPr id="14" name="Rectangle 13"/>
          <p:cNvSpPr/>
          <p:nvPr/>
        </p:nvSpPr>
        <p:spPr>
          <a:xfrm>
            <a:off x="5715000" y="2696201"/>
            <a:ext cx="838200" cy="45720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prstClr val="white"/>
                </a:solidFill>
              </a:rPr>
              <a:t>N = 550</a:t>
            </a:r>
          </a:p>
        </p:txBody>
      </p:sp>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0" y="2339092"/>
            <a:ext cx="9144000" cy="30002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2049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
            <a:ext cx="7886700" cy="1325563"/>
          </a:xfrm>
        </p:spPr>
        <p:txBody>
          <a:bodyPr/>
          <a:lstStyle/>
          <a:p>
            <a:r>
              <a:rPr lang="en-US"/>
              <a:t>Data sharing…</a:t>
            </a:r>
          </a:p>
        </p:txBody>
      </p:sp>
      <p:sp>
        <p:nvSpPr>
          <p:cNvPr id="3" name="Content Placeholder 2"/>
          <p:cNvSpPr>
            <a:spLocks noGrp="1"/>
          </p:cNvSpPr>
          <p:nvPr>
            <p:ph idx="1"/>
          </p:nvPr>
        </p:nvSpPr>
        <p:spPr>
          <a:xfrm>
            <a:off x="1834058" y="1971414"/>
            <a:ext cx="8229600" cy="4819326"/>
          </a:xfrm>
        </p:spPr>
        <p:txBody>
          <a:bodyPr/>
          <a:lstStyle/>
          <a:p>
            <a:r>
              <a:rPr lang="en-US"/>
              <a:t>Schoolwide data</a:t>
            </a:r>
          </a:p>
          <a:p>
            <a:pPr marL="457200" lvl="1" indent="0">
              <a:buNone/>
            </a:pPr>
            <a:r>
              <a:rPr lang="en-US"/>
              <a:t>…decisions related to primary prevention efforts</a:t>
            </a:r>
          </a:p>
          <a:p>
            <a:pPr marL="457200" lvl="1" indent="0">
              <a:buNone/>
            </a:pPr>
            <a:endParaRPr lang="en-US"/>
          </a:p>
          <a:p>
            <a:r>
              <a:rPr lang="en-US"/>
              <a:t>Grade / Department / Class</a:t>
            </a:r>
          </a:p>
          <a:p>
            <a:pPr marL="457200" lvl="1" indent="0">
              <a:buNone/>
            </a:pPr>
            <a:r>
              <a:rPr lang="en-US"/>
              <a:t>…implications for teachers’ practice</a:t>
            </a:r>
          </a:p>
          <a:p>
            <a:pPr marL="0" indent="0">
              <a:buNone/>
            </a:pPr>
            <a:endParaRPr lang="en-US"/>
          </a:p>
          <a:p>
            <a:pPr marL="0" indent="0">
              <a:buNone/>
            </a:pPr>
            <a:endParaRPr lang="en-US"/>
          </a:p>
          <a:p>
            <a:pPr marL="347663" indent="-347663"/>
            <a:r>
              <a:rPr lang="en-US"/>
              <a:t>Individual student </a:t>
            </a:r>
          </a:p>
          <a:p>
            <a:pPr marL="457200" lvl="1" indent="0">
              <a:buNone/>
            </a:pPr>
            <a:r>
              <a:rPr lang="en-US"/>
              <a:t>…decisions about student-based interventions</a:t>
            </a:r>
          </a:p>
        </p:txBody>
      </p:sp>
      <p:pic>
        <p:nvPicPr>
          <p:cNvPr id="5"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82847" y="4267201"/>
            <a:ext cx="2114361" cy="1357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3"/>
          <a:stretch>
            <a:fillRect/>
          </a:stretch>
        </p:blipFill>
        <p:spPr>
          <a:xfrm>
            <a:off x="5680239" y="948187"/>
            <a:ext cx="1938528" cy="1514475"/>
          </a:xfrm>
          <a:prstGeom prst="rect">
            <a:avLst/>
          </a:prstGeom>
        </p:spPr>
      </p:pic>
      <p:pic>
        <p:nvPicPr>
          <p:cNvPr id="8" name="Picture 7"/>
          <p:cNvPicPr>
            <a:picLocks noChangeAspect="1"/>
          </p:cNvPicPr>
          <p:nvPr/>
        </p:nvPicPr>
        <p:blipFill>
          <a:blip r:embed="rId4"/>
          <a:stretch>
            <a:fillRect/>
          </a:stretch>
        </p:blipFill>
        <p:spPr>
          <a:xfrm>
            <a:off x="7674389" y="2971800"/>
            <a:ext cx="2112089" cy="1526402"/>
          </a:xfrm>
          <a:prstGeom prst="rect">
            <a:avLst/>
          </a:prstGeom>
        </p:spPr>
      </p:pic>
    </p:spTree>
    <p:extLst>
      <p:ext uri="{BB962C8B-B14F-4D97-AF65-F5344CB8AC3E}">
        <p14:creationId xmlns:p14="http://schemas.microsoft.com/office/powerpoint/2010/main" val="33890127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b="74636"/>
          <a:stretch/>
        </p:blipFill>
        <p:spPr>
          <a:xfrm>
            <a:off x="148635" y="121920"/>
            <a:ext cx="10492929" cy="1898469"/>
          </a:xfrm>
          <a:prstGeom prst="rect">
            <a:avLst/>
          </a:prstGeom>
        </p:spPr>
      </p:pic>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t="37704" r="29718"/>
          <a:stretch/>
        </p:blipFill>
        <p:spPr>
          <a:xfrm>
            <a:off x="148635" y="2151655"/>
            <a:ext cx="4785879" cy="3340914"/>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37E86C98-C9C9-42EF-B19D-6BC119A62008}"/>
              </a:ext>
            </a:extLst>
          </p:cNvPr>
          <p:cNvSpPr/>
          <p:nvPr/>
        </p:nvSpPr>
        <p:spPr>
          <a:xfrm>
            <a:off x="5902779" y="1071154"/>
            <a:ext cx="1687091" cy="446330"/>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rotWithShape="1">
          <a:blip r:embed="rId4"/>
          <a:srcRect l="2865" t="1350" r="1961" b="1445"/>
          <a:stretch/>
        </p:blipFill>
        <p:spPr>
          <a:xfrm>
            <a:off x="2284467" y="3656676"/>
            <a:ext cx="2441156" cy="3201324"/>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a:stretch>
            <a:fillRect/>
          </a:stretch>
        </p:blipFill>
        <p:spPr>
          <a:xfrm>
            <a:off x="4987043" y="2839768"/>
            <a:ext cx="3518974" cy="3755870"/>
          </a:xfrm>
          <a:prstGeom prst="rect">
            <a:avLst/>
          </a:prstGeom>
          <a:ln>
            <a:noFill/>
          </a:ln>
          <a:effectLst>
            <a:outerShdw blurRad="292100" dist="139700" dir="2700000" algn="tl" rotWithShape="0">
              <a:srgbClr val="333333">
                <a:alpha val="65000"/>
              </a:srgbClr>
            </a:outerShdw>
          </a:effectLst>
        </p:spPr>
      </p:pic>
      <p:pic>
        <p:nvPicPr>
          <p:cNvPr id="7" name="Picture 6" descr="Chart&#10;&#10;Description automatically generated with medium confidence">
            <a:extLst>
              <a:ext uri="{FF2B5EF4-FFF2-40B4-BE49-F238E27FC236}">
                <a16:creationId xmlns:a16="http://schemas.microsoft.com/office/drawing/2014/main" id="{C394264E-8364-3618-1B72-9AE26920DB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68669" y="1214308"/>
            <a:ext cx="3211983" cy="41566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2357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5" name="Picture 4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99" name="Picture 51"/>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98" name="Picture 50"/>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97" name="Picture 49"/>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96" name="Picture 48"/>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90" name="Picture 4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94" name="Picture 46"/>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93" name="Picture 45"/>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92" name="Picture 44"/>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91" name="Picture 43"/>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89" name="Picture 41"/>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88" name="Picture 40"/>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87" name="Picture 39"/>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86" name="Picture 38"/>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81" name="Picture 33"/>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84" name="Picture 36"/>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19" name="Picture 32">
            <a:extLst>
              <a:ext uri="{FF2B5EF4-FFF2-40B4-BE49-F238E27FC236}">
                <a16:creationId xmlns:a16="http://schemas.microsoft.com/office/drawing/2014/main" id="{7B827D80-A9E1-7845-B779-C52EE5330B92}"/>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3468379" y="4970971"/>
            <a:ext cx="5076823" cy="1800292"/>
          </a:xfrm>
          <a:prstGeom prst="rect">
            <a:avLst/>
          </a:prstGeom>
          <a:noFill/>
        </p:spPr>
      </p:pic>
      <p:sp>
        <p:nvSpPr>
          <p:cNvPr id="20" name="TextBox 19">
            <a:extLst>
              <a:ext uri="{FF2B5EF4-FFF2-40B4-BE49-F238E27FC236}">
                <a16:creationId xmlns:a16="http://schemas.microsoft.com/office/drawing/2014/main" id="{3F98D2AB-04E5-4BED-BF81-9D2CBDCA26DC}"/>
              </a:ext>
            </a:extLst>
          </p:cNvPr>
          <p:cNvSpPr txBox="1"/>
          <p:nvPr/>
        </p:nvSpPr>
        <p:spPr>
          <a:xfrm>
            <a:off x="2366211" y="4228843"/>
            <a:ext cx="7459579" cy="707886"/>
          </a:xfrm>
          <a:prstGeom prst="rect">
            <a:avLst/>
          </a:prstGeom>
          <a:noFill/>
          <a:ln w="76200">
            <a:solidFill>
              <a:schemeClr val="accent5">
                <a:lumMod val="60000"/>
                <a:lumOff val="40000"/>
              </a:schemeClr>
            </a:solidFill>
          </a:ln>
        </p:spPr>
        <p:txBody>
          <a:bodyPr wrap="square" rtlCol="0">
            <a:spAutoFit/>
          </a:bodyPr>
          <a:lstStyle/>
          <a:p>
            <a:pPr algn="ctr"/>
            <a:r>
              <a:rPr lang="en-US" sz="2000"/>
              <a:t>What are some of the potential benefits of systematic screening? Challenges? Questions?</a:t>
            </a:r>
          </a:p>
        </p:txBody>
      </p:sp>
      <p:pic>
        <p:nvPicPr>
          <p:cNvPr id="21" name="Content Placeholder 5">
            <a:extLst>
              <a:ext uri="{FF2B5EF4-FFF2-40B4-BE49-F238E27FC236}">
                <a16:creationId xmlns:a16="http://schemas.microsoft.com/office/drawing/2014/main" id="{4EF4E7B5-929C-4006-AEBE-ED659F621F96}"/>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t="6379"/>
          <a:stretch/>
        </p:blipFill>
        <p:spPr>
          <a:xfrm>
            <a:off x="2715941" y="239449"/>
            <a:ext cx="6760118" cy="3801979"/>
          </a:xfrm>
          <a:prstGeom prst="rect">
            <a:avLst/>
          </a:prstGeom>
        </p:spPr>
      </p:pic>
    </p:spTree>
    <p:extLst>
      <p:ext uri="{BB962C8B-B14F-4D97-AF65-F5344CB8AC3E}">
        <p14:creationId xmlns:p14="http://schemas.microsoft.com/office/powerpoint/2010/main" val="1991729378"/>
      </p:ext>
    </p:extLst>
  </p:cSld>
  <p:clrMapOvr>
    <a:masterClrMapping/>
  </p:clrMapOvr>
  <mc:AlternateContent xmlns:mc="http://schemas.openxmlformats.org/markup-compatibility/2006" xmlns:p14="http://schemas.microsoft.com/office/powerpoint/2010/main">
    <mc:Choice Requires="p14">
      <p:transition p14:dur="0" advClick="0" advTm="901000"/>
    </mc:Choice>
    <mc:Fallback xmlns="">
      <p:transition advClick="0" advTm="9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99"/>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98"/>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97"/>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96"/>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9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9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93"/>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92"/>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9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089"/>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088"/>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87"/>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086"/>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081"/>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084"/>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Agenda</a:t>
            </a:r>
          </a:p>
        </p:txBody>
      </p:sp>
      <p:sp>
        <p:nvSpPr>
          <p:cNvPr id="7" name="Content Placeholder 6"/>
          <p:cNvSpPr>
            <a:spLocks noGrp="1"/>
          </p:cNvSpPr>
          <p:nvPr>
            <p:ph idx="1"/>
          </p:nvPr>
        </p:nvSpPr>
        <p:spPr/>
        <p:txBody>
          <a:bodyPr>
            <a:normAutofit/>
          </a:bodyPr>
          <a:lstStyle/>
          <a:p>
            <a:r>
              <a:rPr lang="en-US" b="1" dirty="0"/>
              <a:t>Introducing Ci3T… a Comprehensive, Integrated, Three-Tiered Model of Prevention  </a:t>
            </a:r>
          </a:p>
          <a:p>
            <a:r>
              <a:rPr lang="en-US" dirty="0"/>
              <a:t>The Role of Screening: Using Screening Data to Inform Instruction  </a:t>
            </a:r>
          </a:p>
          <a:p>
            <a:pPr lvl="1"/>
            <a:r>
              <a:rPr lang="en-US" dirty="0"/>
              <a:t>At Tier 1: Primary Preventions Efforts </a:t>
            </a:r>
          </a:p>
          <a:p>
            <a:pPr lvl="1"/>
            <a:r>
              <a:rPr lang="en-US" dirty="0"/>
              <a:t>At all Tiers: Teacher-delivered Strategies  </a:t>
            </a:r>
          </a:p>
          <a:p>
            <a:pPr lvl="1"/>
            <a:r>
              <a:rPr lang="en-US" dirty="0"/>
              <a:t>At Tiers 2 &amp; 3: Secondary &amp; Tertiary Prevention Efforts  </a:t>
            </a:r>
          </a:p>
          <a:p>
            <a:r>
              <a:rPr lang="en-US" dirty="0"/>
              <a:t>Planning for Next Steps</a:t>
            </a:r>
          </a:p>
          <a:p>
            <a:endParaRPr lang="en-US" dirty="0"/>
          </a:p>
        </p:txBody>
      </p:sp>
    </p:spTree>
    <p:extLst>
      <p:ext uri="{BB962C8B-B14F-4D97-AF65-F5344CB8AC3E}">
        <p14:creationId xmlns:p14="http://schemas.microsoft.com/office/powerpoint/2010/main" val="3502884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Agenda</a:t>
            </a:r>
          </a:p>
        </p:txBody>
      </p:sp>
      <p:sp>
        <p:nvSpPr>
          <p:cNvPr id="7" name="Content Placeholder 6"/>
          <p:cNvSpPr>
            <a:spLocks noGrp="1"/>
          </p:cNvSpPr>
          <p:nvPr>
            <p:ph idx="1"/>
          </p:nvPr>
        </p:nvSpPr>
        <p:spPr/>
        <p:txBody>
          <a:bodyPr>
            <a:normAutofit/>
          </a:bodyPr>
          <a:lstStyle/>
          <a:p>
            <a:r>
              <a:rPr lang="en-US" dirty="0"/>
              <a:t>Introducing Ci3T … a Comprehensive, Integrated, Three-Tiered Model of Prevention  </a:t>
            </a:r>
          </a:p>
          <a:p>
            <a:r>
              <a:rPr lang="en-US" b="1" dirty="0"/>
              <a:t>The Role of Screening: Using Screening Data to Inform Instruction  </a:t>
            </a:r>
          </a:p>
          <a:p>
            <a:pPr lvl="1"/>
            <a:r>
              <a:rPr lang="en-US" b="1" dirty="0"/>
              <a:t>At Tier 1: Primary Preventions Efforts </a:t>
            </a:r>
          </a:p>
          <a:p>
            <a:pPr lvl="1"/>
            <a:r>
              <a:rPr lang="en-US" dirty="0"/>
              <a:t>At all Tiers: Teacher-delivered Strategies  </a:t>
            </a:r>
          </a:p>
          <a:p>
            <a:pPr lvl="1"/>
            <a:r>
              <a:rPr lang="en-US" dirty="0"/>
              <a:t>At Tiers 2 &amp; 3: Secondary &amp; Tertiary Prevention Efforts  </a:t>
            </a:r>
          </a:p>
          <a:p>
            <a:r>
              <a:rPr lang="en-US" dirty="0"/>
              <a:t>Planning for Next Steps</a:t>
            </a:r>
          </a:p>
          <a:p>
            <a:endParaRPr lang="en-US" dirty="0"/>
          </a:p>
        </p:txBody>
      </p:sp>
    </p:spTree>
    <p:extLst>
      <p:ext uri="{BB962C8B-B14F-4D97-AF65-F5344CB8AC3E}">
        <p14:creationId xmlns:p14="http://schemas.microsoft.com/office/powerpoint/2010/main" val="27856854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2009)</a:t>
            </a:r>
          </a:p>
        </p:txBody>
      </p:sp>
      <p:sp>
        <p:nvSpPr>
          <p:cNvPr id="2" name="Up Arrow 1"/>
          <p:cNvSpPr/>
          <p:nvPr/>
        </p:nvSpPr>
        <p:spPr>
          <a:xfrm>
            <a:off x="5549173" y="2743890"/>
            <a:ext cx="1006763" cy="1201311"/>
          </a:xfrm>
          <a:prstGeom prst="up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Up Arrow 23"/>
          <p:cNvSpPr/>
          <p:nvPr/>
        </p:nvSpPr>
        <p:spPr>
          <a:xfrm>
            <a:off x="5518081" y="1374973"/>
            <a:ext cx="1006763" cy="1201311"/>
          </a:xfrm>
          <a:prstGeom prst="up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5439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28600"/>
            <a:ext cx="8229600" cy="792162"/>
          </a:xfrm>
          <a:solidFill>
            <a:schemeClr val="tx2">
              <a:lumMod val="40000"/>
              <a:lumOff val="60000"/>
            </a:schemeClr>
          </a:solidFill>
        </p:spPr>
        <p:txBody>
          <a:bodyPr>
            <a:noAutofit/>
          </a:bodyPr>
          <a:lstStyle/>
          <a:p>
            <a:r>
              <a:rPr lang="en-US" sz="2400">
                <a:cs typeface="Times New Roman" pitchFamily="18" charset="0"/>
              </a:rPr>
              <a:t>Social Skills Improvement System – Performance Screening Guide Spring 2012 – Total School</a:t>
            </a:r>
          </a:p>
        </p:txBody>
      </p:sp>
      <p:graphicFrame>
        <p:nvGraphicFramePr>
          <p:cNvPr id="4" name="Content Placeholder 3"/>
          <p:cNvGraphicFramePr>
            <a:graphicFrameLocks noGrp="1"/>
          </p:cNvGraphicFramePr>
          <p:nvPr>
            <p:ph idx="1"/>
          </p:nvPr>
        </p:nvGraphicFramePr>
        <p:xfrm>
          <a:off x="1866899" y="990600"/>
          <a:ext cx="8458200" cy="541020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4191000" y="2097979"/>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N = 54</a:t>
            </a:r>
          </a:p>
        </p:txBody>
      </p:sp>
      <p:sp>
        <p:nvSpPr>
          <p:cNvPr id="6" name="Rectangle 5"/>
          <p:cNvSpPr/>
          <p:nvPr/>
        </p:nvSpPr>
        <p:spPr>
          <a:xfrm>
            <a:off x="4224050" y="2844556"/>
            <a:ext cx="8813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N = 223</a:t>
            </a:r>
          </a:p>
        </p:txBody>
      </p:sp>
      <p:sp>
        <p:nvSpPr>
          <p:cNvPr id="7" name="Rectangle 6"/>
          <p:cNvSpPr/>
          <p:nvPr/>
        </p:nvSpPr>
        <p:spPr>
          <a:xfrm>
            <a:off x="4239198" y="3344721"/>
            <a:ext cx="866202"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N = 212</a:t>
            </a:r>
          </a:p>
        </p:txBody>
      </p:sp>
      <p:sp>
        <p:nvSpPr>
          <p:cNvPr id="8" name="Rectangle 7"/>
          <p:cNvSpPr/>
          <p:nvPr/>
        </p:nvSpPr>
        <p:spPr>
          <a:xfrm>
            <a:off x="3121675" y="5916305"/>
            <a:ext cx="63246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n = 489               n = 490            n = 490              n = 489</a:t>
            </a:r>
          </a:p>
        </p:txBody>
      </p:sp>
      <p:sp>
        <p:nvSpPr>
          <p:cNvPr id="9" name="Rectangle 8"/>
          <p:cNvSpPr/>
          <p:nvPr/>
        </p:nvSpPr>
        <p:spPr>
          <a:xfrm>
            <a:off x="5829300" y="2064928"/>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N = 22</a:t>
            </a:r>
          </a:p>
        </p:txBody>
      </p:sp>
      <p:sp>
        <p:nvSpPr>
          <p:cNvPr id="10" name="Rectangle 9"/>
          <p:cNvSpPr/>
          <p:nvPr/>
        </p:nvSpPr>
        <p:spPr>
          <a:xfrm>
            <a:off x="5862350" y="2811505"/>
            <a:ext cx="8432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N = 233</a:t>
            </a:r>
          </a:p>
        </p:txBody>
      </p:sp>
      <p:sp>
        <p:nvSpPr>
          <p:cNvPr id="11" name="Rectangle 10"/>
          <p:cNvSpPr/>
          <p:nvPr/>
        </p:nvSpPr>
        <p:spPr>
          <a:xfrm>
            <a:off x="5877498" y="3343619"/>
            <a:ext cx="828102"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N = 235</a:t>
            </a:r>
          </a:p>
        </p:txBody>
      </p:sp>
      <p:sp>
        <p:nvSpPr>
          <p:cNvPr id="12" name="Rectangle 11"/>
          <p:cNvSpPr/>
          <p:nvPr/>
        </p:nvSpPr>
        <p:spPr>
          <a:xfrm>
            <a:off x="7391400" y="2097979"/>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N = 35</a:t>
            </a:r>
          </a:p>
        </p:txBody>
      </p:sp>
      <p:sp>
        <p:nvSpPr>
          <p:cNvPr id="13" name="Rectangle 12"/>
          <p:cNvSpPr/>
          <p:nvPr/>
        </p:nvSpPr>
        <p:spPr>
          <a:xfrm>
            <a:off x="7424450" y="2844556"/>
            <a:ext cx="8813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N = 180</a:t>
            </a:r>
          </a:p>
        </p:txBody>
      </p:sp>
      <p:sp>
        <p:nvSpPr>
          <p:cNvPr id="14" name="Rectangle 13"/>
          <p:cNvSpPr/>
          <p:nvPr/>
        </p:nvSpPr>
        <p:spPr>
          <a:xfrm>
            <a:off x="7439598" y="3376670"/>
            <a:ext cx="866202"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N = 275</a:t>
            </a:r>
          </a:p>
        </p:txBody>
      </p:sp>
      <p:sp>
        <p:nvSpPr>
          <p:cNvPr id="15" name="Rectangle 14"/>
          <p:cNvSpPr/>
          <p:nvPr/>
        </p:nvSpPr>
        <p:spPr>
          <a:xfrm>
            <a:off x="9067800" y="2064928"/>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N = 31</a:t>
            </a:r>
          </a:p>
        </p:txBody>
      </p:sp>
      <p:sp>
        <p:nvSpPr>
          <p:cNvPr id="16" name="Rectangle 15"/>
          <p:cNvSpPr/>
          <p:nvPr/>
        </p:nvSpPr>
        <p:spPr>
          <a:xfrm>
            <a:off x="9100850" y="2811505"/>
            <a:ext cx="8813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N = 187</a:t>
            </a:r>
          </a:p>
        </p:txBody>
      </p:sp>
      <p:sp>
        <p:nvSpPr>
          <p:cNvPr id="17" name="Rectangle 16"/>
          <p:cNvSpPr/>
          <p:nvPr/>
        </p:nvSpPr>
        <p:spPr>
          <a:xfrm>
            <a:off x="9067800" y="3376670"/>
            <a:ext cx="914400"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N = 271</a:t>
            </a:r>
          </a:p>
        </p:txBody>
      </p:sp>
      <p:sp>
        <p:nvSpPr>
          <p:cNvPr id="18" name="TextBox 17"/>
          <p:cNvSpPr txBox="1"/>
          <p:nvPr/>
        </p:nvSpPr>
        <p:spPr>
          <a:xfrm>
            <a:off x="1524001" y="6391570"/>
            <a:ext cx="9143999" cy="461665"/>
          </a:xfrm>
          <a:prstGeom prst="rect">
            <a:avLst/>
          </a:prstGeom>
          <a:noFill/>
        </p:spPr>
        <p:txBody>
          <a:bodyPr wrap="square" rtlCol="0">
            <a:spAutoFit/>
          </a:bodyPr>
          <a:lstStyle/>
          <a:p>
            <a:r>
              <a:rPr lang="en-US" sz="1200">
                <a:solidFill>
                  <a:prstClr val="black"/>
                </a:solidFill>
              </a:rPr>
              <a:t>Lane, K. L., Oakes, W. P., &amp; Magill, L. (2013). Primary prevention efforts: How do we implemented and monitor the Tier 1 component of our Comprehensive, Integrated, Three-Tiered (Ci3T) Model?, </a:t>
            </a:r>
            <a:r>
              <a:rPr lang="en-US" sz="1200" i="1">
                <a:solidFill>
                  <a:prstClr val="black"/>
                </a:solidFill>
              </a:rPr>
              <a:t>Preventing School Failure, 58</a:t>
            </a:r>
            <a:r>
              <a:rPr lang="en-US" sz="1200">
                <a:solidFill>
                  <a:prstClr val="black"/>
                </a:solidFill>
              </a:rPr>
              <a:t>(1), 143-158. </a:t>
            </a:r>
          </a:p>
        </p:txBody>
      </p:sp>
    </p:spTree>
    <p:extLst>
      <p:ext uri="{BB962C8B-B14F-4D97-AF65-F5344CB8AC3E}">
        <p14:creationId xmlns:p14="http://schemas.microsoft.com/office/powerpoint/2010/main" val="38718164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917" y="-288260"/>
            <a:ext cx="11946307" cy="1325563"/>
          </a:xfrm>
        </p:spPr>
        <p:txBody>
          <a:bodyPr>
            <a:noAutofit/>
          </a:bodyPr>
          <a:lstStyle/>
          <a:p>
            <a:r>
              <a:rPr lang="en-US" sz="3200"/>
              <a:t>Student Risk Screening Scale Fall 2004 – 2012 Middle School</a:t>
            </a:r>
          </a:p>
        </p:txBody>
      </p:sp>
      <p:graphicFrame>
        <p:nvGraphicFramePr>
          <p:cNvPr id="3" name="Chart 2" title="SSRS bar graph"/>
          <p:cNvGraphicFramePr>
            <a:graphicFrameLocks noChangeAspect="1"/>
          </p:cNvGraphicFramePr>
          <p:nvPr/>
        </p:nvGraphicFramePr>
        <p:xfrm>
          <a:off x="844917" y="697098"/>
          <a:ext cx="9684538" cy="5272889"/>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1725560" y="5842338"/>
            <a:ext cx="8421329" cy="769441"/>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Source: Lane, K. L., Oakes, W. P., &amp; Magill, L. M., (2014). Primary prevention efforts: How do we implement and monitor the Tier 1 component of our comprehensive, integrated, three-tiered model of prevention. </a:t>
            </a:r>
            <a:r>
              <a:rPr kumimoji="0" lang="en-US" sz="1100" b="0" i="1"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Preventing School Failure, 58, </a:t>
            </a: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143-158. doi:10.1080/1045988X.2014.893978 [</a:t>
            </a:r>
            <a:r>
              <a:rPr kumimoji="0" lang="en-US" sz="1100" b="0" i="1"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Figure 4.</a:t>
            </a: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Middle school behavior screening data over time at the fall time point. Adapted from Figure 4.6 p. 127 Lane, K. L., Menzies, H. M, Oakes, W. P., &amp; </a:t>
            </a:r>
            <a:r>
              <a:rPr kumimoji="0" lang="en-US" sz="1100" b="0" i="0" u="none" strike="noStrike" kern="1200" cap="none" spc="0" normalizeH="0" baseline="0" noProof="0" err="1">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Kalberg</a:t>
            </a: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J. R. (2012). </a:t>
            </a:r>
            <a:r>
              <a:rPr kumimoji="0" lang="en-US" sz="1100" b="0" i="1"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Systematic screenings of behavior to support instruction: From preschool to high school.</a:t>
            </a: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Guilford Press.]</a:t>
            </a:r>
          </a:p>
        </p:txBody>
      </p:sp>
    </p:spTree>
    <p:extLst>
      <p:ext uri="{BB962C8B-B14F-4D97-AF65-F5344CB8AC3E}">
        <p14:creationId xmlns:p14="http://schemas.microsoft.com/office/powerpoint/2010/main" val="17261177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Agenda</a:t>
            </a:r>
          </a:p>
        </p:txBody>
      </p:sp>
      <p:sp>
        <p:nvSpPr>
          <p:cNvPr id="7" name="Content Placeholder 6"/>
          <p:cNvSpPr>
            <a:spLocks noGrp="1"/>
          </p:cNvSpPr>
          <p:nvPr>
            <p:ph idx="1"/>
          </p:nvPr>
        </p:nvSpPr>
        <p:spPr/>
        <p:txBody>
          <a:bodyPr>
            <a:normAutofit/>
          </a:bodyPr>
          <a:lstStyle/>
          <a:p>
            <a:r>
              <a:rPr lang="en-US" dirty="0"/>
              <a:t>Introducing Ci3T… a Comprehensive, Integrated, Three-Tiered Model of Prevention  </a:t>
            </a:r>
          </a:p>
          <a:p>
            <a:r>
              <a:rPr lang="en-US" b="1" dirty="0"/>
              <a:t>The Role of Screening: Using Screening Data to Inform Instruction  </a:t>
            </a:r>
          </a:p>
          <a:p>
            <a:pPr lvl="1"/>
            <a:r>
              <a:rPr lang="en-US" dirty="0"/>
              <a:t>At Tier 1: Primary Preventions Efforts </a:t>
            </a:r>
          </a:p>
          <a:p>
            <a:pPr lvl="1"/>
            <a:r>
              <a:rPr lang="en-US" b="1" dirty="0"/>
              <a:t>At all Tiers: Teacher-delivered Strategies  </a:t>
            </a:r>
          </a:p>
          <a:p>
            <a:pPr lvl="1"/>
            <a:r>
              <a:rPr lang="en-US" dirty="0"/>
              <a:t>At Tiers 2 &amp; 3: Secondary &amp; Tertiary Prevention Efforts  </a:t>
            </a:r>
          </a:p>
          <a:p>
            <a:r>
              <a:rPr lang="en-US" dirty="0"/>
              <a:t>Planning for Next Steps</a:t>
            </a:r>
          </a:p>
          <a:p>
            <a:endParaRPr lang="en-US" dirty="0"/>
          </a:p>
        </p:txBody>
      </p:sp>
    </p:spTree>
    <p:extLst>
      <p:ext uri="{BB962C8B-B14F-4D97-AF65-F5344CB8AC3E}">
        <p14:creationId xmlns:p14="http://schemas.microsoft.com/office/powerpoint/2010/main" val="41023606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0086" y="1676402"/>
            <a:ext cx="7861114" cy="4239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own Arrow 3"/>
          <p:cNvSpPr/>
          <p:nvPr/>
        </p:nvSpPr>
        <p:spPr>
          <a:xfrm>
            <a:off x="5346031"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Down Arrow 5"/>
          <p:cNvSpPr/>
          <p:nvPr/>
        </p:nvSpPr>
        <p:spPr>
          <a:xfrm>
            <a:off x="6324600"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wn Arrow 6"/>
          <p:cNvSpPr/>
          <p:nvPr/>
        </p:nvSpPr>
        <p:spPr>
          <a:xfrm>
            <a:off x="7181088"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Down Arrow 12"/>
          <p:cNvSpPr/>
          <p:nvPr/>
        </p:nvSpPr>
        <p:spPr>
          <a:xfrm>
            <a:off x="8037576"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Down Arrow 13"/>
          <p:cNvSpPr/>
          <p:nvPr/>
        </p:nvSpPr>
        <p:spPr>
          <a:xfrm>
            <a:off x="4267200"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Down Arrow 10"/>
          <p:cNvSpPr/>
          <p:nvPr/>
        </p:nvSpPr>
        <p:spPr>
          <a:xfrm>
            <a:off x="8750155"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p:nvSpPr>
        <p:spPr>
          <a:xfrm>
            <a:off x="774551" y="6248401"/>
            <a:ext cx="9131449" cy="261610"/>
          </a:xfrm>
          <a:prstGeom prst="rect">
            <a:avLst/>
          </a:prstGeom>
          <a:noFill/>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Lane, K. L., Menzies, H. M., Ennis, R. P., &amp; Oakes, W. P. (2015)</a:t>
            </a:r>
            <a:r>
              <a:rPr kumimoji="0" lang="en-US" sz="1100" b="0" i="1"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 Supporting Behavior for School Success: A Step-by-Step Guide to Key Strategies. </a:t>
            </a: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Guilford Press. </a:t>
            </a:r>
            <a:r>
              <a:rPr kumimoji="0" lang="en-US" sz="1100" b="0" i="1"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  </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endParaRPr>
          </a:p>
        </p:txBody>
      </p:sp>
      <p:sp>
        <p:nvSpPr>
          <p:cNvPr id="12" name="Rectangle 11"/>
          <p:cNvSpPr/>
          <p:nvPr/>
        </p:nvSpPr>
        <p:spPr>
          <a:xfrm>
            <a:off x="1485900" y="202163"/>
            <a:ext cx="86868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Light" panose="020F0302020204030204"/>
                <a:ea typeface="+mn-ea"/>
                <a:cs typeface="Times New Roman" panose="02020603050405020304" pitchFamily="18" charset="0"/>
              </a:rPr>
              <a:t>Examining Academic and Behavioral Data</a:t>
            </a:r>
          </a:p>
        </p:txBody>
      </p:sp>
    </p:spTree>
    <p:extLst>
      <p:ext uri="{BB962C8B-B14F-4D97-AF65-F5344CB8AC3E}">
        <p14:creationId xmlns:p14="http://schemas.microsoft.com/office/powerpoint/2010/main" val="3069959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3" grpId="0" animBg="1"/>
      <p:bldP spid="14" grpId="0" animBg="1"/>
      <p:bldP spid="1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of ci3t.org website top accordions, with Responding to Covid tab highlighted ">
            <a:extLst>
              <a:ext uri="{FF2B5EF4-FFF2-40B4-BE49-F238E27FC236}">
                <a16:creationId xmlns:a16="http://schemas.microsoft.com/office/drawing/2014/main" id="{F2E681F2-D2F4-4EEA-8D6A-8AC83F388D6A}"/>
              </a:ext>
            </a:extLst>
          </p:cNvPr>
          <p:cNvPicPr>
            <a:picLocks noChangeAspect="1"/>
          </p:cNvPicPr>
          <p:nvPr/>
        </p:nvPicPr>
        <p:blipFill rotWithShape="1">
          <a:blip r:embed="rId2"/>
          <a:srcRect r="737"/>
          <a:stretch/>
        </p:blipFill>
        <p:spPr>
          <a:xfrm>
            <a:off x="0" y="0"/>
            <a:ext cx="6225309" cy="3753511"/>
          </a:xfrm>
          <a:prstGeom prst="rect">
            <a:avLst/>
          </a:prstGeom>
        </p:spPr>
      </p:pic>
      <p:pic>
        <p:nvPicPr>
          <p:cNvPr id="3" name="Picture 2" descr=" Professional Learning tab in website, section titles Professional Learning. The following strategies are listed in order:&#10;Active Supervision&#10;Behavior Contracts&#10;Behavior education program (BEP/ Check-in Check Out (CICO)&#10;Behavior Specific Praise (BSP)&#10;Direct Behavior Rating (DBR)&#10;High-p Request Sequence (HIGH P)&#10;Instructional Choice&#10;Instructional Feedback&#10;Opportunities to Respond (OTR)&#10;Precorrection&#10;Repeated Readings&#10;Self-Monitoring&#10;Self-Regulated Strategies Development (SRSD) For Writing&#10;Tier 3: Individual De-Escalation Support Plan for Managing the Acting Out Cycle">
            <a:extLst>
              <a:ext uri="{FF2B5EF4-FFF2-40B4-BE49-F238E27FC236}">
                <a16:creationId xmlns:a16="http://schemas.microsoft.com/office/drawing/2014/main" id="{4D12BCFD-1D14-406E-93F1-13732530FF87}"/>
              </a:ext>
            </a:extLst>
          </p:cNvPr>
          <p:cNvPicPr>
            <a:picLocks noChangeAspect="1"/>
          </p:cNvPicPr>
          <p:nvPr/>
        </p:nvPicPr>
        <p:blipFill>
          <a:blip r:embed="rId3"/>
          <a:stretch>
            <a:fillRect/>
          </a:stretch>
        </p:blipFill>
        <p:spPr>
          <a:xfrm>
            <a:off x="6229510" y="696999"/>
            <a:ext cx="5624756" cy="5281092"/>
          </a:xfrm>
          <a:prstGeom prst="rect">
            <a:avLst/>
          </a:prstGeom>
          <a:ln>
            <a:solidFill>
              <a:schemeClr val="tx1"/>
            </a:solidFill>
          </a:ln>
        </p:spPr>
      </p:pic>
      <p:pic>
        <p:nvPicPr>
          <p:cNvPr id="4" name="Picture 2" descr="1424998884482">
            <a:extLst>
              <a:ext uri="{FF2B5EF4-FFF2-40B4-BE49-F238E27FC236}">
                <a16:creationId xmlns:a16="http://schemas.microsoft.com/office/drawing/2014/main" id="{1862325C-5EA5-40DE-9987-D8543D93EF3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85631" y="4137375"/>
            <a:ext cx="1731963" cy="2495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over Graphic">
            <a:extLst>
              <a:ext uri="{FF2B5EF4-FFF2-40B4-BE49-F238E27FC236}">
                <a16:creationId xmlns:a16="http://schemas.microsoft.com/office/drawing/2014/main" id="{5F691132-6F89-4BA6-ABAE-9D0865D6C77B}"/>
              </a:ext>
            </a:extLst>
          </p:cNvPr>
          <p:cNvPicPr>
            <a:picLocks noChangeAspect="1" noChangeArrowheads="1"/>
          </p:cNvPicPr>
          <p:nvPr/>
        </p:nvPicPr>
        <p:blipFill rotWithShape="1">
          <a:blip r:embed="rId5"/>
          <a:srcRect l="4679" r="6937" b="6205"/>
          <a:stretch/>
        </p:blipFill>
        <p:spPr bwMode="auto">
          <a:xfrm>
            <a:off x="3618722" y="4137373"/>
            <a:ext cx="1802363" cy="24981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6FE374C1-F331-48D8-8C5F-473FFFC19823}"/>
              </a:ext>
            </a:extLst>
          </p:cNvPr>
          <p:cNvSpPr txBox="1">
            <a:spLocks/>
          </p:cNvSpPr>
          <p:nvPr/>
        </p:nvSpPr>
        <p:spPr bwMode="auto">
          <a:xfrm>
            <a:off x="6225309" y="-27992"/>
            <a:ext cx="5893837" cy="879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Low-Intensity Strategies</a:t>
            </a:r>
          </a:p>
        </p:txBody>
      </p:sp>
    </p:spTree>
    <p:extLst>
      <p:ext uri="{BB962C8B-B14F-4D97-AF65-F5344CB8AC3E}">
        <p14:creationId xmlns:p14="http://schemas.microsoft.com/office/powerpoint/2010/main" val="21078400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524000" y="13214"/>
            <a:ext cx="7057768" cy="6844787"/>
          </a:xfrm>
          <a:prstGeom prst="rect">
            <a:avLst/>
          </a:prstGeom>
        </p:spPr>
      </p:pic>
      <p:sp>
        <p:nvSpPr>
          <p:cNvPr id="5" name="Rounded Rectangle 4"/>
          <p:cNvSpPr/>
          <p:nvPr/>
        </p:nvSpPr>
        <p:spPr>
          <a:xfrm>
            <a:off x="6332308" y="132792"/>
            <a:ext cx="4263775" cy="1117579"/>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panose="020F0502020204030204"/>
                <a:ea typeface="+mn-ea"/>
                <a:cs typeface="+mn-cs"/>
              </a:rPr>
              <a:t>ci3t.org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panose="020F0502020204030204"/>
                <a:ea typeface="+mn-ea"/>
                <a:cs typeface="+mn-cs"/>
              </a:rPr>
              <a:t>Professional Learning tab</a:t>
            </a: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67350" y="1828799"/>
            <a:ext cx="4832434" cy="5918122"/>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33712" y="3524036"/>
            <a:ext cx="3896113" cy="5219646"/>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47161" y="4463505"/>
            <a:ext cx="3931773" cy="47889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3166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of ci3t.org website top accordions, with Responding to Covid tab highlighted ">
            <a:extLst>
              <a:ext uri="{FF2B5EF4-FFF2-40B4-BE49-F238E27FC236}">
                <a16:creationId xmlns:a16="http://schemas.microsoft.com/office/drawing/2014/main" id="{96450285-3FF0-4752-9B77-7EC73B4E99A6}"/>
              </a:ext>
            </a:extLst>
          </p:cNvPr>
          <p:cNvPicPr>
            <a:picLocks noChangeAspect="1"/>
          </p:cNvPicPr>
          <p:nvPr/>
        </p:nvPicPr>
        <p:blipFill>
          <a:blip r:embed="rId2">
            <a:extLst>
              <a:ext uri="{28A0092B-C50C-407E-A947-70E740481C1C}">
                <a14:useLocalDpi xmlns:a14="http://schemas.microsoft.com/office/drawing/2010/main" val="0"/>
              </a:ext>
            </a:extLst>
          </a:blip>
          <a:srcRect t="3945" b="3945"/>
          <a:stretch/>
        </p:blipFill>
        <p:spPr>
          <a:xfrm>
            <a:off x="0" y="0"/>
            <a:ext cx="6225309" cy="3753511"/>
          </a:xfrm>
          <a:prstGeom prst="rect">
            <a:avLst/>
          </a:prstGeom>
        </p:spPr>
      </p:pic>
      <p:sp>
        <p:nvSpPr>
          <p:cNvPr id="3" name="Rectangle 2" descr="rectangle highlighting responding to Covid tab">
            <a:extLst>
              <a:ext uri="{FF2B5EF4-FFF2-40B4-BE49-F238E27FC236}">
                <a16:creationId xmlns:a16="http://schemas.microsoft.com/office/drawing/2014/main" id="{73314CDC-03C1-4877-BECD-EA33AAAEFB17}"/>
              </a:ext>
            </a:extLst>
          </p:cNvPr>
          <p:cNvSpPr/>
          <p:nvPr/>
        </p:nvSpPr>
        <p:spPr>
          <a:xfrm>
            <a:off x="2163403" y="1221509"/>
            <a:ext cx="1154832" cy="260931"/>
          </a:xfrm>
          <a:prstGeom prst="rect">
            <a:avLst/>
          </a:prstGeom>
          <a:noFill/>
          <a:ln w="76200">
            <a:solidFill>
              <a:srgbClr val="FFFF00"/>
            </a:solidFill>
          </a:ln>
          <a:effectLst>
            <a:glow rad="254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pic>
        <p:nvPicPr>
          <p:cNvPr id="4" name="Picture 3" descr="image of website www.ci3t.org/covid Resources for Families and Recursos para familias highlighting section of Low-intensity Strategies for home">
            <a:extLst>
              <a:ext uri="{FF2B5EF4-FFF2-40B4-BE49-F238E27FC236}">
                <a16:creationId xmlns:a16="http://schemas.microsoft.com/office/drawing/2014/main" id="{61462F6F-C260-4C68-8EFE-02B7E481D6EF}"/>
              </a:ext>
            </a:extLst>
          </p:cNvPr>
          <p:cNvPicPr>
            <a:picLocks noChangeAspect="1"/>
          </p:cNvPicPr>
          <p:nvPr/>
        </p:nvPicPr>
        <p:blipFill>
          <a:blip r:embed="rId3"/>
          <a:stretch>
            <a:fillRect/>
          </a:stretch>
        </p:blipFill>
        <p:spPr>
          <a:xfrm>
            <a:off x="6302248" y="479212"/>
            <a:ext cx="5738812" cy="5712037"/>
          </a:xfrm>
          <a:prstGeom prst="rect">
            <a:avLst/>
          </a:prstGeom>
          <a:ln w="3175">
            <a:solidFill>
              <a:schemeClr val="tx1"/>
            </a:solidFill>
          </a:ln>
        </p:spPr>
      </p:pic>
      <p:sp>
        <p:nvSpPr>
          <p:cNvPr id="5" name="Rectangle 4" descr="Rectangle highlighting Low-intensity Strategies for home">
            <a:extLst>
              <a:ext uri="{FF2B5EF4-FFF2-40B4-BE49-F238E27FC236}">
                <a16:creationId xmlns:a16="http://schemas.microsoft.com/office/drawing/2014/main" id="{898E0E34-271A-40C4-B265-201695058468}"/>
              </a:ext>
            </a:extLst>
          </p:cNvPr>
          <p:cNvSpPr/>
          <p:nvPr/>
        </p:nvSpPr>
        <p:spPr>
          <a:xfrm>
            <a:off x="6384605" y="2227869"/>
            <a:ext cx="5559745" cy="1010632"/>
          </a:xfrm>
          <a:prstGeom prst="rect">
            <a:avLst/>
          </a:prstGeom>
          <a:noFill/>
          <a:ln w="76200">
            <a:solidFill>
              <a:srgbClr val="FFFF00"/>
            </a:solidFill>
          </a:ln>
          <a:effectLst>
            <a:glow rad="254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sp>
        <p:nvSpPr>
          <p:cNvPr id="6" name="Rectangle 5" descr="Rectangle highlighting Low-intensity Strategies for home in Spanish">
            <a:extLst>
              <a:ext uri="{FF2B5EF4-FFF2-40B4-BE49-F238E27FC236}">
                <a16:creationId xmlns:a16="http://schemas.microsoft.com/office/drawing/2014/main" id="{AAEA9B39-2CDE-4A37-B5B9-A3F9BB6DD9C8}"/>
              </a:ext>
            </a:extLst>
          </p:cNvPr>
          <p:cNvSpPr/>
          <p:nvPr/>
        </p:nvSpPr>
        <p:spPr>
          <a:xfrm>
            <a:off x="6384604" y="5085369"/>
            <a:ext cx="5559745" cy="1010632"/>
          </a:xfrm>
          <a:prstGeom prst="rect">
            <a:avLst/>
          </a:prstGeom>
          <a:noFill/>
          <a:ln w="76200">
            <a:solidFill>
              <a:srgbClr val="FFFF00"/>
            </a:solidFill>
          </a:ln>
          <a:effectLst>
            <a:glow rad="254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pic>
        <p:nvPicPr>
          <p:cNvPr id="7" name="Picture 6">
            <a:extLst>
              <a:ext uri="{FF2B5EF4-FFF2-40B4-BE49-F238E27FC236}">
                <a16:creationId xmlns:a16="http://schemas.microsoft.com/office/drawing/2014/main" id="{0ACE3787-51BA-4F3E-958F-45053704630A}"/>
              </a:ext>
            </a:extLst>
          </p:cNvPr>
          <p:cNvPicPr>
            <a:picLocks noChangeAspect="1"/>
          </p:cNvPicPr>
          <p:nvPr/>
        </p:nvPicPr>
        <p:blipFill>
          <a:blip r:embed="rId4"/>
          <a:stretch>
            <a:fillRect/>
          </a:stretch>
        </p:blipFill>
        <p:spPr>
          <a:xfrm>
            <a:off x="173781" y="4292205"/>
            <a:ext cx="5877745" cy="1590897"/>
          </a:xfrm>
          <a:prstGeom prst="rect">
            <a:avLst/>
          </a:prstGeom>
        </p:spPr>
      </p:pic>
      <p:pic>
        <p:nvPicPr>
          <p:cNvPr id="8" name="Picture 7">
            <a:extLst>
              <a:ext uri="{FF2B5EF4-FFF2-40B4-BE49-F238E27FC236}">
                <a16:creationId xmlns:a16="http://schemas.microsoft.com/office/drawing/2014/main" id="{A2165D27-AC66-4626-9D21-59140F413967}"/>
              </a:ext>
            </a:extLst>
          </p:cNvPr>
          <p:cNvPicPr>
            <a:picLocks noChangeAspect="1"/>
          </p:cNvPicPr>
          <p:nvPr/>
        </p:nvPicPr>
        <p:blipFill>
          <a:blip r:embed="rId5"/>
          <a:stretch>
            <a:fillRect/>
          </a:stretch>
        </p:blipFill>
        <p:spPr>
          <a:xfrm>
            <a:off x="7253326" y="938974"/>
            <a:ext cx="4476394" cy="5768874"/>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95976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88E6571-2F19-4185-8D0C-B32A195724CB}"/>
              </a:ext>
            </a:extLst>
          </p:cNvPr>
          <p:cNvSpPr/>
          <p:nvPr/>
        </p:nvSpPr>
        <p:spPr>
          <a:xfrm>
            <a:off x="811523" y="5717491"/>
            <a:ext cx="2252476" cy="369332"/>
          </a:xfrm>
          <a:prstGeom prst="rect">
            <a:avLst/>
          </a:prstGeom>
          <a:noFill/>
        </p:spPr>
        <p:txBody>
          <a:bodyPr wrap="non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cap="none" spc="0">
                <a:ln w="0"/>
                <a:solidFill>
                  <a:schemeClr val="tx1"/>
                </a:solidFill>
                <a:effectLst>
                  <a:outerShdw blurRad="38100" dist="19050" dir="2700000" algn="tl" rotWithShape="0">
                    <a:schemeClr val="dk1">
                      <a:alpha val="40000"/>
                    </a:schemeClr>
                  </a:outerShdw>
                </a:effectLst>
              </a:rPr>
              <a:t>Step-by-step Checklist</a:t>
            </a:r>
          </a:p>
        </p:txBody>
      </p:sp>
      <p:sp>
        <p:nvSpPr>
          <p:cNvPr id="13" name="Rectangle 12">
            <a:extLst>
              <a:ext uri="{FF2B5EF4-FFF2-40B4-BE49-F238E27FC236}">
                <a16:creationId xmlns:a16="http://schemas.microsoft.com/office/drawing/2014/main" id="{D37C44AE-666E-4A43-8A90-CE015C65487F}"/>
              </a:ext>
            </a:extLst>
          </p:cNvPr>
          <p:cNvSpPr/>
          <p:nvPr/>
        </p:nvSpPr>
        <p:spPr>
          <a:xfrm>
            <a:off x="4655770" y="5717491"/>
            <a:ext cx="1239699" cy="369332"/>
          </a:xfrm>
          <a:prstGeom prst="rect">
            <a:avLst/>
          </a:prstGeom>
          <a:noFill/>
        </p:spPr>
        <p:txBody>
          <a:bodyPr wrap="non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cap="none" spc="0">
                <a:ln w="0"/>
                <a:solidFill>
                  <a:schemeClr val="tx1"/>
                </a:solidFill>
                <a:effectLst>
                  <a:outerShdw blurRad="38100" dist="19050" dir="2700000" algn="tl" rotWithShape="0">
                    <a:schemeClr val="dk1">
                      <a:alpha val="40000"/>
                    </a:schemeClr>
                  </a:outerShdw>
                </a:effectLst>
              </a:rPr>
              <a:t>Infographic</a:t>
            </a:r>
          </a:p>
        </p:txBody>
      </p:sp>
      <p:sp>
        <p:nvSpPr>
          <p:cNvPr id="14" name="Rectangle 13">
            <a:extLst>
              <a:ext uri="{FF2B5EF4-FFF2-40B4-BE49-F238E27FC236}">
                <a16:creationId xmlns:a16="http://schemas.microsoft.com/office/drawing/2014/main" id="{FF498883-AA5E-43D5-B166-664A3CE982DD}"/>
              </a:ext>
            </a:extLst>
          </p:cNvPr>
          <p:cNvSpPr/>
          <p:nvPr/>
        </p:nvSpPr>
        <p:spPr>
          <a:xfrm>
            <a:off x="7487242" y="3370624"/>
            <a:ext cx="3490497" cy="369332"/>
          </a:xfrm>
          <a:prstGeom prst="rect">
            <a:avLst/>
          </a:prstGeom>
          <a:noFill/>
        </p:spPr>
        <p:txBody>
          <a:bodyPr wrap="squar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cap="none" spc="0" dirty="0">
                <a:ln w="0"/>
                <a:solidFill>
                  <a:schemeClr val="tx1"/>
                </a:solidFill>
                <a:effectLst>
                  <a:outerShdw blurRad="38100" dist="19050" dir="2700000" algn="tl" rotWithShape="0">
                    <a:schemeClr val="dk1">
                      <a:alpha val="40000"/>
                    </a:schemeClr>
                  </a:outerShdw>
                </a:effectLst>
              </a:rPr>
              <a:t>Step-by-step Video</a:t>
            </a:r>
          </a:p>
        </p:txBody>
      </p:sp>
      <p:sp>
        <p:nvSpPr>
          <p:cNvPr id="15" name="Rectangle 14">
            <a:extLst>
              <a:ext uri="{FF2B5EF4-FFF2-40B4-BE49-F238E27FC236}">
                <a16:creationId xmlns:a16="http://schemas.microsoft.com/office/drawing/2014/main" id="{E9414830-EDC5-4B1C-9867-6F4553846117}"/>
              </a:ext>
            </a:extLst>
          </p:cNvPr>
          <p:cNvSpPr/>
          <p:nvPr/>
        </p:nvSpPr>
        <p:spPr>
          <a:xfrm>
            <a:off x="8315755" y="72533"/>
            <a:ext cx="3458576" cy="584775"/>
          </a:xfrm>
          <a:prstGeom prst="rect">
            <a:avLst/>
          </a:prstGeom>
          <a:noFill/>
        </p:spPr>
        <p:txBody>
          <a:bodyPr wrap="non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u="sng">
                <a:ln w="0"/>
                <a:solidFill>
                  <a:srgbClr val="1111FF"/>
                </a:solidFill>
                <a:effectLst>
                  <a:outerShdw blurRad="38100" dist="19050" dir="2700000" algn="tl" rotWithShape="0">
                    <a:schemeClr val="dk1">
                      <a:alpha val="40000"/>
                    </a:schemeClr>
                  </a:outerShdw>
                </a:effectLst>
                <a:hlinkClick r:id="rId2"/>
              </a:rPr>
              <a:t>www.</a:t>
            </a:r>
            <a:r>
              <a:rPr lang="en-US" sz="3200" b="0" u="sng" cap="none" spc="0">
                <a:ln w="0"/>
                <a:solidFill>
                  <a:srgbClr val="1111FF"/>
                </a:solidFill>
                <a:effectLst>
                  <a:outerShdw blurRad="38100" dist="19050" dir="2700000" algn="tl" rotWithShape="0">
                    <a:schemeClr val="dk1">
                      <a:alpha val="40000"/>
                    </a:schemeClr>
                  </a:outerShdw>
                </a:effectLst>
                <a:hlinkClick r:id="rId2"/>
              </a:rPr>
              <a:t>ci3t.org/</a:t>
            </a:r>
            <a:r>
              <a:rPr lang="en-US" sz="3200" u="sng">
                <a:ln w="0"/>
                <a:solidFill>
                  <a:srgbClr val="1111FF"/>
                </a:solidFill>
                <a:effectLst>
                  <a:outerShdw blurRad="38100" dist="19050" dir="2700000" algn="tl" rotWithShape="0">
                    <a:schemeClr val="dk1">
                      <a:alpha val="40000"/>
                    </a:schemeClr>
                  </a:outerShdw>
                </a:effectLst>
                <a:hlinkClick r:id="rId2"/>
              </a:rPr>
              <a:t>covid</a:t>
            </a:r>
            <a:endParaRPr lang="en-US" sz="3200" b="0" u="sng" cap="none" spc="0">
              <a:ln w="0"/>
              <a:solidFill>
                <a:srgbClr val="1111FF"/>
              </a:solidFill>
              <a:effectLst>
                <a:outerShdw blurRad="38100" dist="19050" dir="2700000" algn="tl" rotWithShape="0">
                  <a:schemeClr val="dk1">
                    <a:alpha val="40000"/>
                  </a:schemeClr>
                </a:outerShdw>
              </a:effectLst>
            </a:endParaRPr>
          </a:p>
        </p:txBody>
      </p:sp>
      <p:sp>
        <p:nvSpPr>
          <p:cNvPr id="16" name="Rectangle 15">
            <a:extLst>
              <a:ext uri="{FF2B5EF4-FFF2-40B4-BE49-F238E27FC236}">
                <a16:creationId xmlns:a16="http://schemas.microsoft.com/office/drawing/2014/main" id="{E39F23DB-8398-41A5-94E8-9DB567405189}"/>
              </a:ext>
            </a:extLst>
          </p:cNvPr>
          <p:cNvSpPr/>
          <p:nvPr/>
        </p:nvSpPr>
        <p:spPr>
          <a:xfrm>
            <a:off x="499861" y="1285170"/>
            <a:ext cx="5541904" cy="400110"/>
          </a:xfrm>
          <a:prstGeom prst="rect">
            <a:avLst/>
          </a:prstGeom>
          <a:noFill/>
        </p:spPr>
        <p:txBody>
          <a:bodyPr wrap="squar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cap="none" spc="0">
                <a:ln w="0"/>
                <a:effectLst>
                  <a:outerShdw blurRad="38100" dist="19050" dir="2700000" algn="tl" rotWithShape="0">
                    <a:schemeClr val="dk1">
                      <a:alpha val="40000"/>
                    </a:schemeClr>
                  </a:outerShdw>
                </a:effectLst>
                <a:latin typeface="+mj-lt"/>
              </a:rPr>
              <a:t>Materials to support remote learning</a:t>
            </a:r>
          </a:p>
        </p:txBody>
      </p:sp>
      <p:pic>
        <p:nvPicPr>
          <p:cNvPr id="17" name="Content Placeholder 10" descr="Image Active Supervision implementation checklist.">
            <a:extLst>
              <a:ext uri="{FF2B5EF4-FFF2-40B4-BE49-F238E27FC236}">
                <a16:creationId xmlns:a16="http://schemas.microsoft.com/office/drawing/2014/main" id="{E918EC5B-0739-4E45-B169-D7CB22DF037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99861" y="1983395"/>
            <a:ext cx="2875799" cy="3721621"/>
          </a:xfrm>
          <a:prstGeom prst="rect">
            <a:avLst/>
          </a:prstGeom>
          <a:ln w="3175">
            <a:solidFill>
              <a:schemeClr val="tx1"/>
            </a:solidFill>
          </a:ln>
        </p:spPr>
      </p:pic>
      <p:pic>
        <p:nvPicPr>
          <p:cNvPr id="18" name="Picture 17" descr="Image of infographic for Instructional Choice listing the 7 steps to implement strategy in virtual environment.">
            <a:extLst>
              <a:ext uri="{FF2B5EF4-FFF2-40B4-BE49-F238E27FC236}">
                <a16:creationId xmlns:a16="http://schemas.microsoft.com/office/drawing/2014/main" id="{A8C6D770-94BE-4F77-ADEF-7C8E7D56B0A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835088" y="1983394"/>
            <a:ext cx="2881065" cy="3728437"/>
          </a:xfrm>
          <a:prstGeom prst="rect">
            <a:avLst/>
          </a:prstGeom>
          <a:ln w="3175">
            <a:solidFill>
              <a:schemeClr val="tx1"/>
            </a:solidFill>
          </a:ln>
        </p:spPr>
      </p:pic>
      <p:pic>
        <p:nvPicPr>
          <p:cNvPr id="19" name="Online Media 2" descr="Instructional Choice in the Virtual Learning Environment video preview image.">
            <a:hlinkClick r:id="" action="ppaction://media"/>
            <a:extLst>
              <a:ext uri="{FF2B5EF4-FFF2-40B4-BE49-F238E27FC236}">
                <a16:creationId xmlns:a16="http://schemas.microsoft.com/office/drawing/2014/main" id="{9AFD845F-5F91-41FA-9324-E1DECB5E08C4}"/>
              </a:ext>
            </a:extLst>
          </p:cNvPr>
          <p:cNvPicPr>
            <a:picLocks noRot="1" noChangeAspect="1"/>
          </p:cNvPicPr>
          <p:nvPr/>
        </p:nvPicPr>
        <p:blipFill>
          <a:blip r:embed="rId5"/>
          <a:stretch>
            <a:fillRect/>
          </a:stretch>
        </p:blipFill>
        <p:spPr>
          <a:xfrm>
            <a:off x="7575076" y="1398494"/>
            <a:ext cx="3490496" cy="1972130"/>
          </a:xfrm>
          <a:prstGeom prst="rect">
            <a:avLst/>
          </a:prstGeom>
          <a:ln w="3175">
            <a:solidFill>
              <a:schemeClr val="tx1"/>
            </a:solidFill>
          </a:ln>
        </p:spPr>
      </p:pic>
      <p:sp>
        <p:nvSpPr>
          <p:cNvPr id="23" name="Title 1">
            <a:extLst>
              <a:ext uri="{FF2B5EF4-FFF2-40B4-BE49-F238E27FC236}">
                <a16:creationId xmlns:a16="http://schemas.microsoft.com/office/drawing/2014/main" id="{4D44DFD3-EE77-4120-90FF-4288FD30304B}"/>
              </a:ext>
            </a:extLst>
          </p:cNvPr>
          <p:cNvSpPr txBox="1">
            <a:spLocks/>
          </p:cNvSpPr>
          <p:nvPr/>
        </p:nvSpPr>
        <p:spPr>
          <a:xfrm>
            <a:off x="838200" y="365125"/>
            <a:ext cx="10515600" cy="1033369"/>
          </a:xfrm>
          <a:prstGeom prst="rect">
            <a:avLst/>
          </a:prstGeom>
        </p:spPr>
        <p:txBody>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Choice</a:t>
            </a:r>
          </a:p>
        </p:txBody>
      </p:sp>
      <p:pic>
        <p:nvPicPr>
          <p:cNvPr id="11" name="Picture 10" descr="Image of woman in front of a screen with a view of students in a virtual classroom.">
            <a:extLst>
              <a:ext uri="{FF2B5EF4-FFF2-40B4-BE49-F238E27FC236}">
                <a16:creationId xmlns:a16="http://schemas.microsoft.com/office/drawing/2014/main" id="{B3837CE0-51C7-4B61-B6A5-3B3D345F489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7575076" y="3705205"/>
            <a:ext cx="3522766" cy="2348510"/>
          </a:xfrm>
          <a:prstGeom prst="rect">
            <a:avLst/>
          </a:prstGeom>
          <a:ln w="3175">
            <a:solidFill>
              <a:schemeClr val="tx1"/>
            </a:solidFill>
          </a:ln>
        </p:spPr>
      </p:pic>
    </p:spTree>
    <p:extLst>
      <p:ext uri="{BB962C8B-B14F-4D97-AF65-F5344CB8AC3E}">
        <p14:creationId xmlns:p14="http://schemas.microsoft.com/office/powerpoint/2010/main" val="32659822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2009)</a:t>
            </a:r>
          </a:p>
        </p:txBody>
      </p:sp>
    </p:spTree>
    <p:extLst>
      <p:ext uri="{BB962C8B-B14F-4D97-AF65-F5344CB8AC3E}">
        <p14:creationId xmlns:p14="http://schemas.microsoft.com/office/powerpoint/2010/main" val="1729710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of  a blank Integrated lesson plan document template. Title: Integrated Lesson Plan. Topic session is blank. Standard sessions are blank. Core Lesson Elements section includes Academic Objectives, Social Skills Objective (s), and Behavioral Expectation (s) which are highlighted. Tier 1 (for all) section is to the right. Equitable Access and Inclusion section is next, and differentiated objectives are part of this section. Next, Active Supervision, Behavior Specific-Praise, High-P request sequence, instructional Choice, Opportunities to Respond, and Precorrection are listed at the top, and highlighted. &#10;">
            <a:extLst>
              <a:ext uri="{FF2B5EF4-FFF2-40B4-BE49-F238E27FC236}">
                <a16:creationId xmlns:a16="http://schemas.microsoft.com/office/drawing/2014/main" id="{FB183381-9756-4EA5-AD62-C0EED5A94F4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18530" y="2044658"/>
            <a:ext cx="8954940" cy="3453973"/>
          </a:xfrm>
          <a:prstGeom prst="rect">
            <a:avLst/>
          </a:prstGeom>
          <a:ln w="3175">
            <a:solidFill>
              <a:schemeClr val="tx1"/>
            </a:solidFill>
          </a:ln>
          <a:effectLst>
            <a:outerShdw blurRad="190500" algn="tl" rotWithShape="0">
              <a:srgbClr val="000000">
                <a:alpha val="70000"/>
              </a:srgbClr>
            </a:outerShdw>
          </a:effectLst>
        </p:spPr>
      </p:pic>
      <p:sp>
        <p:nvSpPr>
          <p:cNvPr id="5" name="Rectangle 4" descr="This square highlights the low-intensity strategies on the integrated lesson plan image.">
            <a:extLst>
              <a:ext uri="{FF2B5EF4-FFF2-40B4-BE49-F238E27FC236}">
                <a16:creationId xmlns:a16="http://schemas.microsoft.com/office/drawing/2014/main" id="{17FFC730-710C-4926-9AE8-551F4C4A97FF}"/>
              </a:ext>
            </a:extLst>
          </p:cNvPr>
          <p:cNvSpPr/>
          <p:nvPr/>
        </p:nvSpPr>
        <p:spPr>
          <a:xfrm>
            <a:off x="8200304" y="2044658"/>
            <a:ext cx="2373165" cy="1707544"/>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descr="This square highlights Core Lesson Elements: Academic Objective (s), Social Skills Objective(s), Behavioral Expectation(s)">
            <a:extLst>
              <a:ext uri="{FF2B5EF4-FFF2-40B4-BE49-F238E27FC236}">
                <a16:creationId xmlns:a16="http://schemas.microsoft.com/office/drawing/2014/main" id="{0907C34F-B969-40D4-B7A9-5075A91525CC}"/>
              </a:ext>
            </a:extLst>
          </p:cNvPr>
          <p:cNvSpPr/>
          <p:nvPr/>
        </p:nvSpPr>
        <p:spPr>
          <a:xfrm>
            <a:off x="1523610" y="3644900"/>
            <a:ext cx="1771650" cy="1861924"/>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DDAF623-F95E-4898-8D51-E4BBB5CDA097}"/>
              </a:ext>
            </a:extLst>
          </p:cNvPr>
          <p:cNvSpPr txBox="1">
            <a:spLocks/>
          </p:cNvSpPr>
          <p:nvPr/>
        </p:nvSpPr>
        <p:spPr>
          <a:xfrm>
            <a:off x="838200" y="365125"/>
            <a:ext cx="10515600" cy="1033369"/>
          </a:xfrm>
          <a:prstGeom prst="rect">
            <a:avLst/>
          </a:prstGeom>
        </p:spPr>
        <p:txBody>
          <a:bodyP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sz="4000"/>
              <a:t>Integrated Lesson Planning</a:t>
            </a:r>
          </a:p>
        </p:txBody>
      </p:sp>
    </p:spTree>
    <p:extLst>
      <p:ext uri="{BB962C8B-B14F-4D97-AF65-F5344CB8AC3E}">
        <p14:creationId xmlns:p14="http://schemas.microsoft.com/office/powerpoint/2010/main" val="29155580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p:extLst>
              <p:ext uri="{D42A27DB-BD31-4B8C-83A1-F6EECF244321}">
                <p14:modId xmlns:p14="http://schemas.microsoft.com/office/powerpoint/2010/main" val="2427071652"/>
              </p:ext>
            </p:extLst>
          </p:nvPr>
        </p:nvGraphicFramePr>
        <p:xfrm>
          <a:off x="1323190" y="104510"/>
          <a:ext cx="9693998" cy="6298897"/>
        </p:xfrm>
        <a:graphic>
          <a:graphicData uri="http://schemas.openxmlformats.org/drawingml/2006/table">
            <a:tbl>
              <a:tblPr firstRow="1" bandRow="1">
                <a:tableStyleId>{5C22544A-7EE6-4342-B048-85BDC9FD1C3A}</a:tableStyleId>
              </a:tblPr>
              <a:tblGrid>
                <a:gridCol w="4846999">
                  <a:extLst>
                    <a:ext uri="{9D8B030D-6E8A-4147-A177-3AD203B41FA5}">
                      <a16:colId xmlns:a16="http://schemas.microsoft.com/office/drawing/2014/main" val="3475468031"/>
                    </a:ext>
                  </a:extLst>
                </a:gridCol>
                <a:gridCol w="4846999">
                  <a:extLst>
                    <a:ext uri="{9D8B030D-6E8A-4147-A177-3AD203B41FA5}">
                      <a16:colId xmlns:a16="http://schemas.microsoft.com/office/drawing/2014/main" val="3555776466"/>
                    </a:ext>
                  </a:extLst>
                </a:gridCol>
              </a:tblGrid>
              <a:tr h="356787">
                <a:tc>
                  <a:txBody>
                    <a:bodyPr/>
                    <a:lstStyle/>
                    <a:p>
                      <a:r>
                        <a:rPr lang="en-US"/>
                        <a:t>Low-Intensity Strategy</a:t>
                      </a:r>
                    </a:p>
                  </a:txBody>
                  <a:tcPr/>
                </a:tc>
                <a:tc>
                  <a:txBody>
                    <a:bodyPr/>
                    <a:lstStyle/>
                    <a:p>
                      <a:r>
                        <a:rPr lang="en-US"/>
                        <a:t>Franklin High School On-Site</a:t>
                      </a:r>
                      <a:r>
                        <a:rPr lang="en-US" baseline="0"/>
                        <a:t> Expert</a:t>
                      </a:r>
                      <a:endParaRPr lang="en-US"/>
                    </a:p>
                  </a:txBody>
                  <a:tcPr/>
                </a:tc>
                <a:extLst>
                  <a:ext uri="{0D108BD9-81ED-4DB2-BD59-A6C34878D82A}">
                    <a16:rowId xmlns:a16="http://schemas.microsoft.com/office/drawing/2014/main" val="545248379"/>
                  </a:ext>
                </a:extLst>
              </a:tr>
              <a:tr h="1671522">
                <a:tc>
                  <a:txBody>
                    <a:bodyPr/>
                    <a:lstStyle/>
                    <a:p>
                      <a:pPr marL="0" indent="0">
                        <a:buFont typeface="Courier New" panose="02070309020205020404" pitchFamily="49" charset="0"/>
                        <a:buNone/>
                      </a:pPr>
                      <a:r>
                        <a:rPr lang="en-US" sz="1600" b="1">
                          <a:solidFill>
                            <a:schemeClr val="accent5">
                              <a:lumMod val="50000"/>
                            </a:schemeClr>
                          </a:solidFill>
                        </a:rPr>
                        <a:t>Behavior-Specific</a:t>
                      </a:r>
                      <a:r>
                        <a:rPr lang="en-US" sz="1600" b="1" baseline="0">
                          <a:solidFill>
                            <a:schemeClr val="accent5">
                              <a:lumMod val="50000"/>
                            </a:schemeClr>
                          </a:solidFill>
                        </a:rPr>
                        <a:t> Praise</a:t>
                      </a:r>
                      <a:r>
                        <a:rPr lang="en-US" sz="1600" baseline="0"/>
                        <a:t>: Identifying the specific expectation the student met.</a:t>
                      </a:r>
                    </a:p>
                    <a:p>
                      <a:pPr marL="285750" indent="-285750">
                        <a:buFont typeface="Courier New" panose="02070309020205020404" pitchFamily="49" charset="0"/>
                        <a:buChar char="o"/>
                      </a:pPr>
                      <a:r>
                        <a:rPr lang="en-US" sz="1600" baseline="0"/>
                        <a:t>“Niama, I noticed you outlined your paper and used the graphic organizer to draft your essay. Well done!”</a:t>
                      </a:r>
                    </a:p>
                    <a:p>
                      <a:pPr marL="285750" indent="-285750">
                        <a:buFont typeface="Courier New" panose="02070309020205020404" pitchFamily="49" charset="0"/>
                        <a:buChar char="o"/>
                      </a:pPr>
                      <a:r>
                        <a:rPr lang="en-US" sz="1600" baseline="0"/>
                        <a:t>“Justice, thank you for pushing in your chair to keep the walkway safe.”</a:t>
                      </a:r>
                      <a:endParaRPr lang="en-US" sz="1600" dirty="0"/>
                    </a:p>
                  </a:txBody>
                  <a:tcPr/>
                </a:tc>
                <a:tc>
                  <a:txBody>
                    <a:bodyPr/>
                    <a:lstStyle/>
                    <a:p>
                      <a:pPr marL="285750" indent="-285750">
                        <a:buFont typeface="Arial" panose="020B0604020202020204" pitchFamily="34" charset="0"/>
                        <a:buChar char="•"/>
                      </a:pPr>
                      <a:r>
                        <a:rPr lang="en-US" sz="1600"/>
                        <a:t>Eric Common, Behavior Specialist</a:t>
                      </a:r>
                    </a:p>
                    <a:p>
                      <a:pPr marL="285750" indent="-285750">
                        <a:buFont typeface="Arial" panose="020B0604020202020204" pitchFamily="34" charset="0"/>
                        <a:buChar char="•"/>
                      </a:pPr>
                      <a:r>
                        <a:rPr lang="en-US" sz="1600"/>
                        <a:t>Mark Buckman, Special Education</a:t>
                      </a:r>
                    </a:p>
                    <a:p>
                      <a:pPr marL="285750" indent="-285750">
                        <a:buFont typeface="Arial" panose="020B0604020202020204" pitchFamily="34" charset="0"/>
                        <a:buChar char="•"/>
                      </a:pPr>
                      <a:r>
                        <a:rPr lang="en-US" sz="1600" baseline="0"/>
                        <a:t>Grant Allen, Parent Volunteer</a:t>
                      </a:r>
                    </a:p>
                    <a:p>
                      <a:pPr marL="285750" indent="-285750">
                        <a:buFont typeface="Arial" panose="020B0604020202020204" pitchFamily="34" charset="0"/>
                        <a:buChar char="•"/>
                      </a:pPr>
                      <a:r>
                        <a:rPr lang="en-US" sz="1600" baseline="0"/>
                        <a:t>Paloma Pérez-Clark, School Psychologist</a:t>
                      </a:r>
                      <a:endParaRPr lang="en-US" sz="1600" dirty="0"/>
                    </a:p>
                  </a:txBody>
                  <a:tcPr/>
                </a:tc>
                <a:extLst>
                  <a:ext uri="{0D108BD9-81ED-4DB2-BD59-A6C34878D82A}">
                    <a16:rowId xmlns:a16="http://schemas.microsoft.com/office/drawing/2014/main" val="3297779822"/>
                  </a:ext>
                </a:extLst>
              </a:tr>
              <a:tr h="2199371">
                <a:tc>
                  <a:txBody>
                    <a:bodyPr/>
                    <a:lstStyle/>
                    <a:p>
                      <a:pPr marL="0" indent="0">
                        <a:buFont typeface="Courier New" panose="02070309020205020404" pitchFamily="49" charset="0"/>
                        <a:buNone/>
                      </a:pPr>
                      <a:r>
                        <a:rPr lang="en-US" sz="1600" b="1">
                          <a:solidFill>
                            <a:schemeClr val="accent5">
                              <a:lumMod val="50000"/>
                            </a:schemeClr>
                          </a:solidFill>
                        </a:rPr>
                        <a:t>Opportunities to Respond</a:t>
                      </a:r>
                      <a:r>
                        <a:rPr lang="en-US" sz="1600" baseline="0"/>
                        <a:t>: Providing 4-6 opportunities per minute for students to respond individually, choral, verbal, written, gesture, or symbol.</a:t>
                      </a:r>
                    </a:p>
                    <a:p>
                      <a:pPr marL="285750" indent="-285750">
                        <a:buFont typeface="Courier New" panose="02070309020205020404" pitchFamily="49" charset="0"/>
                        <a:buChar char="o"/>
                      </a:pPr>
                      <a:r>
                        <a:rPr lang="en-US" sz="1600" baseline="0"/>
                        <a:t>“Show me thumbs or thumbs down if...”</a:t>
                      </a:r>
                    </a:p>
                    <a:p>
                      <a:pPr marL="285750" indent="-285750">
                        <a:buFont typeface="Courier New" panose="02070309020205020404" pitchFamily="49" charset="0"/>
                        <a:buChar char="o"/>
                      </a:pPr>
                      <a:r>
                        <a:rPr lang="en-US" sz="1600" baseline="0"/>
                        <a:t>“Show me on your white board what…”</a:t>
                      </a:r>
                    </a:p>
                    <a:p>
                      <a:pPr marL="285750" indent="-285750">
                        <a:buFont typeface="Courier New" panose="02070309020205020404" pitchFamily="49" charset="0"/>
                        <a:buChar char="o"/>
                      </a:pPr>
                      <a:r>
                        <a:rPr lang="en-US" sz="1600" baseline="0"/>
                        <a:t>“Turn to your elbow partner and say…”</a:t>
                      </a:r>
                    </a:p>
                    <a:p>
                      <a:pPr marL="285750" indent="-285750">
                        <a:buFont typeface="Courier New" panose="02070309020205020404" pitchFamily="49" charset="0"/>
                        <a:buChar char="o"/>
                      </a:pPr>
                      <a:r>
                        <a:rPr lang="en-US" sz="1600" baseline="0"/>
                        <a:t>“All together now, what is…”</a:t>
                      </a:r>
                      <a:endParaRPr lang="en-US" sz="1600"/>
                    </a:p>
                  </a:txBody>
                  <a:tcPr/>
                </a:tc>
                <a:tc>
                  <a:txBody>
                    <a:bodyPr/>
                    <a:lstStyle/>
                    <a:p>
                      <a:pPr marL="285750" indent="-285750">
                        <a:buFont typeface="Arial" panose="020B0604020202020204" pitchFamily="34" charset="0"/>
                        <a:buChar char="•"/>
                      </a:pPr>
                      <a:r>
                        <a:rPr lang="en-US" sz="1600"/>
                        <a:t>David Royer, Administration</a:t>
                      </a:r>
                    </a:p>
                    <a:p>
                      <a:pPr marL="285750" indent="-285750">
                        <a:buFont typeface="Arial" panose="020B0604020202020204" pitchFamily="34" charset="0"/>
                        <a:buChar char="•"/>
                      </a:pPr>
                      <a:r>
                        <a:rPr lang="en-US" sz="1600"/>
                        <a:t>Emily Cantwell,</a:t>
                      </a:r>
                      <a:r>
                        <a:rPr lang="en-US" sz="1600" baseline="0"/>
                        <a:t> 12</a:t>
                      </a:r>
                      <a:r>
                        <a:rPr lang="en-US" sz="1600" baseline="30000"/>
                        <a:t>th</a:t>
                      </a:r>
                      <a:r>
                        <a:rPr lang="en-US" sz="1600" baseline="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a:t>Scarlett Lane, 11</a:t>
                      </a:r>
                      <a:r>
                        <a:rPr lang="en-US" sz="1600" baseline="30000"/>
                        <a:t>rd</a:t>
                      </a:r>
                      <a:r>
                        <a:rPr lang="en-US" sz="1600" baseline="0"/>
                        <a:t> Grade</a:t>
                      </a:r>
                    </a:p>
                    <a:p>
                      <a:pPr marL="285750" indent="-285750">
                        <a:buFont typeface="Arial" panose="020B0604020202020204" pitchFamily="34" charset="0"/>
                        <a:buChar char="•"/>
                      </a:pPr>
                      <a:r>
                        <a:rPr lang="en-US" sz="1600" baseline="0"/>
                        <a:t>Mallory Messenger, Counselor</a:t>
                      </a:r>
                      <a:endParaRPr lang="en-US" sz="1600" baseline="0" dirty="0"/>
                    </a:p>
                  </a:txBody>
                  <a:tcPr/>
                </a:tc>
                <a:extLst>
                  <a:ext uri="{0D108BD9-81ED-4DB2-BD59-A6C34878D82A}">
                    <a16:rowId xmlns:a16="http://schemas.microsoft.com/office/drawing/2014/main" val="2955642090"/>
                  </a:ext>
                </a:extLst>
              </a:tr>
              <a:tr h="1935446">
                <a:tc>
                  <a:txBody>
                    <a:bodyPr/>
                    <a:lstStyle/>
                    <a:p>
                      <a:pPr marL="0" indent="0">
                        <a:buFont typeface="Courier New" panose="02070309020205020404" pitchFamily="49" charset="0"/>
                        <a:buNone/>
                      </a:pPr>
                      <a:r>
                        <a:rPr lang="en-US" sz="1600" b="1">
                          <a:solidFill>
                            <a:schemeClr val="accent5">
                              <a:lumMod val="50000"/>
                            </a:schemeClr>
                          </a:solidFill>
                        </a:rPr>
                        <a:t>Instructional Choice</a:t>
                      </a:r>
                      <a:r>
                        <a:rPr lang="en-US" sz="1600" baseline="0"/>
                        <a:t>: Providing within-task or between task choices to increase academic engaged time and motivation.</a:t>
                      </a:r>
                    </a:p>
                    <a:p>
                      <a:pPr marL="285750" indent="-285750">
                        <a:buFont typeface="Courier New" panose="02070309020205020404" pitchFamily="49" charset="0"/>
                        <a:buChar char="o"/>
                      </a:pPr>
                      <a:r>
                        <a:rPr lang="en-US" sz="1600" baseline="0"/>
                        <a:t>“Ronaldo, our of our 3 learning objectives today, which would you like to work on first?”</a:t>
                      </a:r>
                    </a:p>
                    <a:p>
                      <a:pPr marL="285750" indent="-285750">
                        <a:buFont typeface="Courier New" panose="02070309020205020404" pitchFamily="49" charset="0"/>
                        <a:buChar char="o"/>
                      </a:pPr>
                      <a:r>
                        <a:rPr lang="en-US" sz="1600" baseline="0"/>
                        <a:t>“Suzy, do you want to work on the laptop, or handwrite your answers for this assignment?”</a:t>
                      </a:r>
                      <a:endParaRPr lang="en-US" sz="1600" dirty="0"/>
                    </a:p>
                  </a:txBody>
                  <a:tcPr/>
                </a:tc>
                <a:tc>
                  <a:txBody>
                    <a:bodyPr/>
                    <a:lstStyle/>
                    <a:p>
                      <a:pPr marL="285750" indent="-285750">
                        <a:buFont typeface="Arial" panose="020B0604020202020204" pitchFamily="34" charset="0"/>
                        <a:buChar char="•"/>
                      </a:pPr>
                      <a:r>
                        <a:rPr lang="en-US" sz="1600"/>
                        <a:t>Abbie Jenkins, 10</a:t>
                      </a:r>
                      <a:r>
                        <a:rPr lang="en-US" sz="1600" baseline="30000"/>
                        <a:t>th</a:t>
                      </a:r>
                      <a:r>
                        <a:rPr lang="en-US" sz="160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a:t>Scarlett Lane, 11</a:t>
                      </a:r>
                      <a:r>
                        <a:rPr lang="en-US" sz="1600" baseline="30000"/>
                        <a:t>th</a:t>
                      </a:r>
                      <a:r>
                        <a:rPr lang="en-US" sz="1600" baseline="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a:t>José Sousa, PE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a:t>Liane Johl, 9</a:t>
                      </a:r>
                      <a:r>
                        <a:rPr lang="en-US" sz="1600" baseline="30000"/>
                        <a:t>th</a:t>
                      </a:r>
                      <a:r>
                        <a:rPr lang="en-US" sz="1600" baseline="0"/>
                        <a:t> Grade</a:t>
                      </a:r>
                      <a:endParaRPr lang="en-US" sz="1600" baseline="0" dirty="0"/>
                    </a:p>
                  </a:txBody>
                  <a:tcPr/>
                </a:tc>
                <a:extLst>
                  <a:ext uri="{0D108BD9-81ED-4DB2-BD59-A6C34878D82A}">
                    <a16:rowId xmlns:a16="http://schemas.microsoft.com/office/drawing/2014/main" val="2994125512"/>
                  </a:ext>
                </a:extLst>
              </a:tr>
            </a:tbl>
          </a:graphicData>
        </a:graphic>
      </p:graphicFrame>
    </p:spTree>
    <p:extLst>
      <p:ext uri="{BB962C8B-B14F-4D97-AF65-F5344CB8AC3E}">
        <p14:creationId xmlns:p14="http://schemas.microsoft.com/office/powerpoint/2010/main" val="24368555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5" name="Picture 4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9" name="Picture 51"/>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8" name="Picture 50"/>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7" name="Picture 49"/>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6" name="Picture 48"/>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0" name="Picture 4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4" name="Picture 46"/>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3" name="Picture 45"/>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2" name="Picture 44"/>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1" name="Picture 43"/>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9" name="Picture 41"/>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8" name="Picture 40"/>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7" name="Picture 39"/>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6" name="Picture 38"/>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1" name="Picture 33"/>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4" name="Picture 36"/>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19" name="Picture 32">
            <a:extLst>
              <a:ext uri="{FF2B5EF4-FFF2-40B4-BE49-F238E27FC236}">
                <a16:creationId xmlns:a16="http://schemas.microsoft.com/office/drawing/2014/main" id="{7B827D80-A9E1-7845-B779-C52EE5330B92}"/>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3557588" y="5057708"/>
            <a:ext cx="5076823" cy="1800292"/>
          </a:xfrm>
          <a:prstGeom prst="rect">
            <a:avLst/>
          </a:prstGeom>
          <a:noFill/>
        </p:spPr>
      </p:pic>
      <p:pic>
        <p:nvPicPr>
          <p:cNvPr id="20" name="Content Placeholder 5">
            <a:extLst>
              <a:ext uri="{FF2B5EF4-FFF2-40B4-BE49-F238E27FC236}">
                <a16:creationId xmlns:a16="http://schemas.microsoft.com/office/drawing/2014/main" id="{CEB8F6A1-A193-4C25-AA98-4E4AF2A9B3AD}"/>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t="6379"/>
          <a:stretch/>
        </p:blipFill>
        <p:spPr>
          <a:xfrm>
            <a:off x="674751" y="320648"/>
            <a:ext cx="6760118" cy="3801979"/>
          </a:xfrm>
          <a:prstGeom prst="rect">
            <a:avLst/>
          </a:prstGeom>
        </p:spPr>
      </p:pic>
      <p:pic>
        <p:nvPicPr>
          <p:cNvPr id="21" name="Picture 20">
            <a:extLst>
              <a:ext uri="{FF2B5EF4-FFF2-40B4-BE49-F238E27FC236}">
                <a16:creationId xmlns:a16="http://schemas.microsoft.com/office/drawing/2014/main" id="{2B14D75E-6CC8-4158-8B04-FFDECCE4B347}"/>
              </a:ext>
            </a:extLst>
          </p:cNvPr>
          <p:cNvPicPr>
            <a:picLocks noChangeAspect="1"/>
          </p:cNvPicPr>
          <p:nvPr/>
        </p:nvPicPr>
        <p:blipFill>
          <a:blip r:embed="rId21"/>
          <a:stretch>
            <a:fillRect/>
          </a:stretch>
        </p:blipFill>
        <p:spPr>
          <a:xfrm>
            <a:off x="6032810" y="420272"/>
            <a:ext cx="5342269" cy="36880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2" name="Oval 21">
            <a:extLst>
              <a:ext uri="{FF2B5EF4-FFF2-40B4-BE49-F238E27FC236}">
                <a16:creationId xmlns:a16="http://schemas.microsoft.com/office/drawing/2014/main" id="{8BAAC526-86CD-4505-B978-CC077B84E511}"/>
              </a:ext>
            </a:extLst>
          </p:cNvPr>
          <p:cNvSpPr/>
          <p:nvPr/>
        </p:nvSpPr>
        <p:spPr>
          <a:xfrm>
            <a:off x="6478525" y="1693073"/>
            <a:ext cx="1912689" cy="365615"/>
          </a:xfrm>
          <a:prstGeom prst="ellipse">
            <a:avLst/>
          </a:prstGeom>
          <a:noFill/>
          <a:ln w="57150">
            <a:solidFill>
              <a:srgbClr val="00B0F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0AE1255B-B75D-479F-B8EA-059449C32393}"/>
              </a:ext>
            </a:extLst>
          </p:cNvPr>
          <p:cNvSpPr txBox="1"/>
          <p:nvPr/>
        </p:nvSpPr>
        <p:spPr>
          <a:xfrm>
            <a:off x="2366209" y="4364113"/>
            <a:ext cx="7459579" cy="707886"/>
          </a:xfrm>
          <a:prstGeom prst="rect">
            <a:avLst/>
          </a:prstGeom>
          <a:noFill/>
          <a:ln w="76200">
            <a:solidFill>
              <a:schemeClr val="accent5">
                <a:lumMod val="60000"/>
                <a:lumOff val="40000"/>
              </a:schemeClr>
            </a:solidFill>
          </a:ln>
        </p:spPr>
        <p:txBody>
          <a:bodyPr wrap="square" rtlCol="0">
            <a:spAutoFit/>
          </a:bodyPr>
          <a:lstStyle/>
          <a:p>
            <a:pPr algn="ctr"/>
            <a:r>
              <a:rPr lang="en-US" sz="2000"/>
              <a:t>Exploring Teacher-Delivered, Low-Intensity Supports … </a:t>
            </a:r>
          </a:p>
          <a:p>
            <a:pPr algn="ctr"/>
            <a:r>
              <a:rPr lang="en-US" sz="2000"/>
              <a:t>Ci3T Professional Learning Tab</a:t>
            </a:r>
          </a:p>
        </p:txBody>
      </p:sp>
    </p:spTree>
    <p:extLst>
      <p:ext uri="{BB962C8B-B14F-4D97-AF65-F5344CB8AC3E}">
        <p14:creationId xmlns:p14="http://schemas.microsoft.com/office/powerpoint/2010/main" val="1371207314"/>
      </p:ext>
    </p:extLst>
  </p:cSld>
  <p:clrMapOvr>
    <a:masterClrMapping/>
  </p:clrMapOvr>
  <mc:AlternateContent xmlns:mc="http://schemas.openxmlformats.org/markup-compatibility/2006" xmlns:p14="http://schemas.microsoft.com/office/powerpoint/2010/main">
    <mc:Choice Requires="p14">
      <p:transition p14:dur="0" advClick="0" advTm="901000"/>
    </mc:Choice>
    <mc:Fallback xmlns="">
      <p:transition advClick="0" advTm="9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99"/>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98"/>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97"/>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96"/>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9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9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93"/>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92"/>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9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089"/>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088"/>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87"/>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086"/>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081"/>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084"/>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Agenda</a:t>
            </a:r>
          </a:p>
        </p:txBody>
      </p:sp>
      <p:sp>
        <p:nvSpPr>
          <p:cNvPr id="7" name="Content Placeholder 6"/>
          <p:cNvSpPr>
            <a:spLocks noGrp="1"/>
          </p:cNvSpPr>
          <p:nvPr>
            <p:ph idx="1"/>
          </p:nvPr>
        </p:nvSpPr>
        <p:spPr/>
        <p:txBody>
          <a:bodyPr>
            <a:normAutofit/>
          </a:bodyPr>
          <a:lstStyle/>
          <a:p>
            <a:r>
              <a:rPr lang="en-US" dirty="0"/>
              <a:t>Introducing Ci3T… a Comprehensive, Integrated, Three-Tiered Model of Prevention  </a:t>
            </a:r>
          </a:p>
          <a:p>
            <a:r>
              <a:rPr lang="en-US" b="1" dirty="0"/>
              <a:t>The Role of Screening: Using Screening Data to Inform Instruction  </a:t>
            </a:r>
          </a:p>
          <a:p>
            <a:pPr lvl="1"/>
            <a:r>
              <a:rPr lang="en-US" dirty="0"/>
              <a:t>At Tier 1: Primary Preventions Efforts </a:t>
            </a:r>
          </a:p>
          <a:p>
            <a:pPr lvl="1"/>
            <a:r>
              <a:rPr lang="en-US" dirty="0"/>
              <a:t>At all Tiers: Teacher-delivered Strategies  </a:t>
            </a:r>
          </a:p>
          <a:p>
            <a:pPr lvl="1"/>
            <a:r>
              <a:rPr lang="en-US" b="1" dirty="0"/>
              <a:t>At Tiers 2 &amp; 3: Secondary &amp; Tertiary Prevention Efforts  </a:t>
            </a:r>
          </a:p>
          <a:p>
            <a:r>
              <a:rPr lang="en-US" dirty="0"/>
              <a:t>Planning for Next Steps</a:t>
            </a:r>
          </a:p>
          <a:p>
            <a:endParaRPr lang="en-US" dirty="0"/>
          </a:p>
        </p:txBody>
      </p:sp>
    </p:spTree>
    <p:extLst>
      <p:ext uri="{BB962C8B-B14F-4D97-AF65-F5344CB8AC3E}">
        <p14:creationId xmlns:p14="http://schemas.microsoft.com/office/powerpoint/2010/main" val="32294468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0F0224-A19D-47F6-B971-4DEEFA076D29}"/>
              </a:ext>
            </a:extLst>
          </p:cNvPr>
          <p:cNvGrpSpPr/>
          <p:nvPr/>
        </p:nvGrpSpPr>
        <p:grpSpPr>
          <a:xfrm>
            <a:off x="1285077" y="28555"/>
            <a:ext cx="9144000" cy="6737127"/>
            <a:chOff x="1285077" y="28555"/>
            <a:chExt cx="9144000" cy="6737127"/>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1651"/>
              <a:chOff x="423333" y="892740"/>
              <a:chExt cx="8297334" cy="5881651"/>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78391"/>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alpha val="30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12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alpha val="30000"/>
                    </a:prstClr>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alpha val="30000"/>
                  </a:prstClr>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alpha val="30000"/>
                    </a:prstClr>
                  </a:solidFill>
                  <a:effectLst/>
                  <a:uLnTx/>
                  <a:uFillTx/>
                  <a:latin typeface="Calibri" panose="020F0502020204030204"/>
                  <a:ea typeface="+mn-ea"/>
                  <a:cs typeface="+mn-cs"/>
                </a:rPr>
                <a:t>(Lane, Kalberg, &amp; Menzies, 2009)</a:t>
              </a:r>
            </a:p>
          </p:txBody>
        </p:sp>
      </p:grpSp>
      <p:sp>
        <p:nvSpPr>
          <p:cNvPr id="23" name="Title 3">
            <a:extLst>
              <a:ext uri="{FF2B5EF4-FFF2-40B4-BE49-F238E27FC236}">
                <a16:creationId xmlns:a16="http://schemas.microsoft.com/office/drawing/2014/main" id="{783CE57F-71B1-4358-B58C-DC0791103C30}"/>
              </a:ext>
            </a:extLst>
          </p:cNvPr>
          <p:cNvSpPr txBox="1">
            <a:spLocks/>
          </p:cNvSpPr>
          <p:nvPr/>
        </p:nvSpPr>
        <p:spPr>
          <a:xfrm>
            <a:off x="2952750" y="3561991"/>
            <a:ext cx="6286500" cy="689349"/>
          </a:xfrm>
          <a:prstGeom prst="rect">
            <a:avLst/>
          </a:prstGeom>
          <a:solidFill>
            <a:srgbClr val="FFFF00"/>
          </a:solidFill>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a:ea typeface="+mj-ea"/>
                <a:cs typeface="Times New Roman"/>
              </a:rPr>
              <a:t>Secondary (Tier 2) Intervention Grids</a:t>
            </a:r>
          </a:p>
        </p:txBody>
      </p:sp>
      <p:pic>
        <p:nvPicPr>
          <p:cNvPr id="24" name="Content Placeholder 8">
            <a:extLst>
              <a:ext uri="{FF2B5EF4-FFF2-40B4-BE49-F238E27FC236}">
                <a16:creationId xmlns:a16="http://schemas.microsoft.com/office/drawing/2014/main" id="{A0F7A601-2098-4FEE-953D-B8E4740EFBA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8523" y="1823013"/>
            <a:ext cx="3719518" cy="4770951"/>
          </a:xfrm>
          <a:prstGeom prst="rect">
            <a:avLst/>
          </a:prstGeom>
          <a:ln>
            <a:noFill/>
          </a:ln>
          <a:effectLst>
            <a:outerShdw blurRad="292100" dist="139700" dir="2700000" algn="tl" rotWithShape="0">
              <a:srgbClr val="333333">
                <a:alpha val="65000"/>
              </a:srgbClr>
            </a:outerShdw>
          </a:effectLst>
        </p:spPr>
      </p:pic>
      <p:sp>
        <p:nvSpPr>
          <p:cNvPr id="25" name="Oval 24">
            <a:extLst>
              <a:ext uri="{FF2B5EF4-FFF2-40B4-BE49-F238E27FC236}">
                <a16:creationId xmlns:a16="http://schemas.microsoft.com/office/drawing/2014/main" id="{A7DAAD5F-DD01-451C-9A96-3AF39F18CC82}"/>
              </a:ext>
            </a:extLst>
          </p:cNvPr>
          <p:cNvSpPr/>
          <p:nvPr/>
        </p:nvSpPr>
        <p:spPr>
          <a:xfrm>
            <a:off x="3893085" y="1954435"/>
            <a:ext cx="4190999" cy="1370318"/>
          </a:xfrm>
          <a:prstGeom prst="ellipse">
            <a:avLst/>
          </a:prstGeom>
          <a:noFill/>
          <a:ln w="57150"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014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ppt_x"/>
                                          </p:val>
                                        </p:tav>
                                        <p:tav tm="100000">
                                          <p:val>
                                            <p:strVal val="#ppt_x"/>
                                          </p:val>
                                        </p:tav>
                                      </p:tavLst>
                                    </p:anim>
                                    <p:anim calcmode="lin" valueType="num">
                                      <p:cBhvr additive="base">
                                        <p:cTn id="1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036" y="0"/>
            <a:ext cx="10286998"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1027192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20797" y="575757"/>
            <a:ext cx="8356910" cy="5932323"/>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
        <p:nvSpPr>
          <p:cNvPr id="5" name="Curved Up Arrow 4"/>
          <p:cNvSpPr/>
          <p:nvPr/>
        </p:nvSpPr>
        <p:spPr>
          <a:xfrm flipV="1">
            <a:off x="2600558" y="526810"/>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Curved Up Arrow 10"/>
          <p:cNvSpPr/>
          <p:nvPr/>
        </p:nvSpPr>
        <p:spPr>
          <a:xfrm flipV="1">
            <a:off x="4210405" y="526810"/>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Curved Up Arrow 11"/>
          <p:cNvSpPr/>
          <p:nvPr/>
        </p:nvSpPr>
        <p:spPr>
          <a:xfrm flipV="1">
            <a:off x="5820253" y="526810"/>
            <a:ext cx="1592701"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Curved Up Arrow 12"/>
          <p:cNvSpPr/>
          <p:nvPr/>
        </p:nvSpPr>
        <p:spPr>
          <a:xfrm flipV="1">
            <a:off x="7602049" y="526810"/>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7797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7086600" y="0"/>
            <a:ext cx="3581400" cy="758952"/>
          </a:xfrm>
        </p:spPr>
        <p:txBody>
          <a:bodyPr>
            <a:normAutofit/>
          </a:bodyPr>
          <a:lstStyle/>
          <a:p>
            <a:pPr algn="ctr" eaLnBrk="1" hangingPunct="1"/>
            <a:r>
              <a:rPr lang="en-US" sz="3200" dirty="0">
                <a:solidFill>
                  <a:schemeClr val="bg1"/>
                </a:solidFill>
                <a:ea typeface="ＭＳ Ｐゴシック" pitchFamily="34" charset="-128"/>
              </a:rPr>
              <a:t>An illustration</a:t>
            </a:r>
            <a:endParaRPr lang="en-US" sz="2800" dirty="0">
              <a:solidFill>
                <a:schemeClr val="bg1"/>
              </a:solidFill>
              <a:ea typeface="ＭＳ Ｐゴシック" pitchFamily="34" charset="-128"/>
            </a:endParaRPr>
          </a:p>
        </p:txBody>
      </p:sp>
      <p:graphicFrame>
        <p:nvGraphicFramePr>
          <p:cNvPr id="51224" name="Group 24"/>
          <p:cNvGraphicFramePr>
            <a:graphicFrameLocks noGrp="1"/>
          </p:cNvGraphicFramePr>
          <p:nvPr/>
        </p:nvGraphicFramePr>
        <p:xfrm>
          <a:off x="1330363" y="457200"/>
          <a:ext cx="9144000" cy="5943600"/>
        </p:xfrm>
        <a:graphic>
          <a:graphicData uri="http://schemas.openxmlformats.org/drawingml/2006/table">
            <a:tbl>
              <a:tblPr/>
              <a:tblGrid>
                <a:gridCol w="13716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gridCol w="1981200">
                  <a:extLst>
                    <a:ext uri="{9D8B030D-6E8A-4147-A177-3AD203B41FA5}">
                      <a16:colId xmlns:a16="http://schemas.microsoft.com/office/drawing/2014/main" val="20004"/>
                    </a:ext>
                  </a:extLst>
                </a:gridCol>
              </a:tblGrid>
              <a:tr h="838200">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1" i="0" u="none" strike="noStrike" cap="none" normalizeH="0" baseline="0" dirty="0">
                          <a:ln>
                            <a:noFill/>
                          </a:ln>
                          <a:solidFill>
                            <a:schemeClr val="bg1"/>
                          </a:solidFill>
                          <a:effectLst/>
                          <a:latin typeface="Times New Roman" pitchFamily="18" charset="0"/>
                          <a:ea typeface="ＭＳ Ｐゴシック" pitchFamily="34" charset="-128"/>
                          <a:cs typeface="Times New Roman" pitchFamily="18" charset="0"/>
                        </a:rPr>
                        <a:t>Support</a:t>
                      </a:r>
                      <a:endParaRPr kumimoji="0" lang="en-US" sz="1800" b="0" i="0" u="none" strike="noStrike" cap="none" normalizeH="0" baseline="0" dirty="0">
                        <a:ln>
                          <a:noFill/>
                        </a:ln>
                        <a:solidFill>
                          <a:schemeClr val="bg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1" i="0" u="none" strike="noStrike" cap="none" normalizeH="0" baseline="0" dirty="0">
                          <a:ln>
                            <a:noFill/>
                          </a:ln>
                          <a:solidFill>
                            <a:schemeClr val="bg1"/>
                          </a:solidFill>
                          <a:effectLst/>
                          <a:latin typeface="Times New Roman" pitchFamily="18" charset="0"/>
                          <a:ea typeface="ＭＳ Ｐゴシック" pitchFamily="34" charset="-128"/>
                          <a:cs typeface="Times New Roman" pitchFamily="18" charset="0"/>
                        </a:rPr>
                        <a:t>Description</a:t>
                      </a:r>
                      <a:endParaRPr kumimoji="0" lang="en-US" sz="1800" b="0" i="0" u="none" strike="noStrike" cap="none" normalizeH="0" baseline="0" dirty="0">
                        <a:ln>
                          <a:noFill/>
                        </a:ln>
                        <a:solidFill>
                          <a:schemeClr val="bg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1" i="0" u="none" strike="noStrike" cap="none" normalizeH="0" baseline="0" dirty="0" err="1">
                          <a:ln>
                            <a:noFill/>
                          </a:ln>
                          <a:solidFill>
                            <a:schemeClr val="bg1"/>
                          </a:solidFill>
                          <a:effectLst/>
                          <a:latin typeface="Times New Roman" pitchFamily="18" charset="0"/>
                          <a:ea typeface="ＭＳ Ｐゴシック" pitchFamily="34" charset="-128"/>
                          <a:cs typeface="Times New Roman" pitchFamily="18" charset="0"/>
                        </a:rPr>
                        <a:t>Schoolwide</a:t>
                      </a:r>
                      <a:r>
                        <a:rPr kumimoji="0" lang="en-US" sz="1800" b="1" i="0" u="none" strike="noStrike" cap="none" normalizeH="0" baseline="0" dirty="0">
                          <a:ln>
                            <a:noFill/>
                          </a:ln>
                          <a:solidFill>
                            <a:schemeClr val="bg1"/>
                          </a:solidFill>
                          <a:effectLst/>
                          <a:latin typeface="Times New Roman" pitchFamily="18" charset="0"/>
                          <a:ea typeface="ＭＳ Ｐゴシック" pitchFamily="34" charset="-128"/>
                          <a:cs typeface="Times New Roman" pitchFamily="18" charset="0"/>
                        </a:rPr>
                        <a:t> Data:  Entry Criteria</a:t>
                      </a:r>
                      <a:endParaRPr kumimoji="0" lang="en-US" sz="1800" b="0" i="0" u="none" strike="noStrike" cap="none" normalizeH="0" baseline="0" dirty="0">
                        <a:ln>
                          <a:noFill/>
                        </a:ln>
                        <a:solidFill>
                          <a:schemeClr val="bg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1" i="0" u="none" strike="noStrike" cap="none" normalizeH="0" baseline="0" dirty="0">
                          <a:ln>
                            <a:noFill/>
                          </a:ln>
                          <a:solidFill>
                            <a:schemeClr val="bg1"/>
                          </a:solidFill>
                          <a:effectLst/>
                          <a:latin typeface="Times New Roman" pitchFamily="18" charset="0"/>
                          <a:ea typeface="ＭＳ Ｐゴシック" pitchFamily="34" charset="-128"/>
                          <a:cs typeface="Times New Roman" pitchFamily="18" charset="0"/>
                        </a:rPr>
                        <a:t>Data to Monitor Progress:</a:t>
                      </a:r>
                      <a:endParaRPr kumimoji="0" lang="en-US" sz="1800" b="0" i="0" u="none" strike="noStrike" cap="none" normalizeH="0" baseline="0" dirty="0">
                        <a:ln>
                          <a:noFill/>
                        </a:ln>
                        <a:solidFill>
                          <a:schemeClr val="bg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1" i="0" u="none" strike="noStrike" cap="none" normalizeH="0" baseline="0" dirty="0">
                          <a:ln>
                            <a:noFill/>
                          </a:ln>
                          <a:solidFill>
                            <a:schemeClr val="bg1"/>
                          </a:solidFill>
                          <a:effectLst/>
                          <a:latin typeface="Times New Roman" pitchFamily="18" charset="0"/>
                          <a:ea typeface="ＭＳ Ｐゴシック" pitchFamily="34" charset="-128"/>
                          <a:cs typeface="Times New Roman" pitchFamily="18" charset="0"/>
                        </a:rPr>
                        <a:t>Exit Criteria</a:t>
                      </a:r>
                      <a:endParaRPr kumimoji="0" lang="en-US" sz="1800" b="0" i="0" u="none" strike="noStrike" cap="none" normalizeH="0" baseline="0" dirty="0">
                        <a:ln>
                          <a:noFill/>
                        </a:ln>
                        <a:solidFill>
                          <a:schemeClr val="bg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60000"/>
                        <a:lumOff val="40000"/>
                      </a:schemeClr>
                    </a:solidFill>
                  </a:tcPr>
                </a:tc>
                <a:extLst>
                  <a:ext uri="{0D108BD9-81ED-4DB2-BD59-A6C34878D82A}">
                    <a16:rowId xmlns:a16="http://schemas.microsoft.com/office/drawing/2014/main" val="10000"/>
                  </a:ext>
                </a:extLst>
              </a:tr>
              <a:tr h="3563938">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Small group reading instruction with self-monitoring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Small group reading instruction (30 min, 3 days per week). Students monitored their participation in the reading instructional tasks. Students used checklists of reading lesson components each day to complete and compare to teachers’ rating.</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K – 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Students who:</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1" i="0" u="sng" strike="noStrike" cap="none" normalizeH="0" baseline="0" dirty="0">
                          <a:ln>
                            <a:noFill/>
                          </a:ln>
                          <a:solidFill>
                            <a:schemeClr val="tx1"/>
                          </a:solidFill>
                          <a:effectLst/>
                          <a:latin typeface="Times New Roman" pitchFamily="18" charset="0"/>
                          <a:ea typeface="ＭＳ Ｐゴシック" pitchFamily="34" charset="-128"/>
                        </a:rPr>
                        <a:t>Behavior:</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Fall SRSS</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at moderate (4 -8) or high (9 – 21) risk </a:t>
                      </a:r>
                      <a:r>
                        <a:rPr kumimoji="0" lang="en-US" sz="1800" b="1" i="0" u="sng" strike="noStrike" cap="none" normalizeH="0" baseline="0" dirty="0">
                          <a:ln>
                            <a:noFill/>
                          </a:ln>
                          <a:solidFill>
                            <a:schemeClr val="tx1"/>
                          </a:solidFill>
                          <a:effectLst/>
                          <a:latin typeface="Times New Roman" pitchFamily="18" charset="0"/>
                          <a:ea typeface="ＭＳ Ｐゴシック" pitchFamily="34" charset="-128"/>
                        </a:rPr>
                        <a:t>Academic</a:t>
                      </a:r>
                      <a:r>
                        <a:rPr kumimoji="0" lang="en-US" sz="1800" b="1" i="0" u="none" strike="noStrike" cap="none" normalizeH="0" baseline="0" dirty="0">
                          <a:ln>
                            <a:noFill/>
                          </a:ln>
                          <a:solidFill>
                            <a:schemeClr val="tx1"/>
                          </a:solidFill>
                          <a:effectLst/>
                          <a:latin typeface="Times New Roman" pitchFamily="18" charset="0"/>
                          <a:ea typeface="ＭＳ Ｐゴシック" pitchFamily="34" charset="-128"/>
                        </a:rPr>
                        <a:t>:</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cs typeface="Calibri" pitchFamily="34" charset="0"/>
                        </a:rPr>
                        <a:t>Fall </a:t>
                      </a:r>
                      <a:r>
                        <a:rPr kumimoji="0" lang="en-US" sz="1800" b="0" i="0" u="none" strike="noStrike" cap="none" normalizeH="0" baseline="0" dirty="0" err="1">
                          <a:ln>
                            <a:noFill/>
                          </a:ln>
                          <a:solidFill>
                            <a:schemeClr val="tx1"/>
                          </a:solidFill>
                          <a:effectLst/>
                          <a:latin typeface="Times New Roman" pitchFamily="18" charset="0"/>
                          <a:ea typeface="ＭＳ Ｐゴシック" pitchFamily="34" charset="-128"/>
                          <a:cs typeface="Calibri" pitchFamily="34" charset="0"/>
                        </a:rPr>
                        <a:t>AIMSweb</a:t>
                      </a: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cs typeface="Calibri" pitchFamily="34" charset="0"/>
                        </a:rPr>
                        <a:t>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cs typeface="Calibri" pitchFamily="34" charset="0"/>
                        </a:rPr>
                        <a:t>LNF at the strategic or intensive level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AIMSweb reading PSF and NWF progress monitoring probes (weekly).</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1800" b="0" i="0" u="none" strike="noStrike" cap="none" normalizeH="0" baseline="0" dirty="0">
                        <a:ln>
                          <a:noFill/>
                        </a:ln>
                        <a:solidFill>
                          <a:schemeClr val="tx1"/>
                        </a:solidFill>
                        <a:effectLst/>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Daily self-monitoring checklists</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1800" b="0" i="0" u="none" strike="noStrike" cap="none" normalizeH="0" baseline="0" dirty="0">
                        <a:ln>
                          <a:noFill/>
                        </a:ln>
                        <a:solidFill>
                          <a:schemeClr val="tx1"/>
                        </a:solidFill>
                        <a:effectLst/>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Treatment Integrity</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1800" b="0" i="0" u="none" strike="noStrike" cap="none" normalizeH="0" baseline="0" dirty="0">
                        <a:ln>
                          <a:noFill/>
                        </a:ln>
                        <a:solidFill>
                          <a:schemeClr val="tx1"/>
                        </a:solidFill>
                        <a:effectLst/>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Social Validity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Meet AIMSweb reading benchmark at next screening time point.</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Low Risk on SRSS at next screening time point.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7925706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3929" t="29000" r="18285" b="10600"/>
          <a:stretch/>
        </p:blipFill>
        <p:spPr bwMode="auto">
          <a:xfrm>
            <a:off x="1617074" y="209550"/>
            <a:ext cx="8989423"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557714" y="5664054"/>
            <a:ext cx="4267200" cy="58434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Small group Reading Instruction with Self-Monitoring</a:t>
            </a:r>
          </a:p>
        </p:txBody>
      </p:sp>
      <p:cxnSp>
        <p:nvCxnSpPr>
          <p:cNvPr id="7" name="Straight Arrow Connector 6"/>
          <p:cNvCxnSpPr>
            <a:stCxn id="11" idx="1"/>
          </p:cNvCxnSpPr>
          <p:nvPr/>
        </p:nvCxnSpPr>
        <p:spPr>
          <a:xfrm flipH="1">
            <a:off x="7848565" y="5342802"/>
            <a:ext cx="1035267" cy="78042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12" idx="1"/>
          </p:cNvCxnSpPr>
          <p:nvPr/>
        </p:nvCxnSpPr>
        <p:spPr>
          <a:xfrm flipH="1">
            <a:off x="7443916" y="3831136"/>
            <a:ext cx="1395285" cy="185393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10" idx="1"/>
          </p:cNvCxnSpPr>
          <p:nvPr/>
        </p:nvCxnSpPr>
        <p:spPr>
          <a:xfrm flipH="1">
            <a:off x="7748715" y="4908498"/>
            <a:ext cx="1116974" cy="85700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8865690" y="4787794"/>
            <a:ext cx="1639651" cy="241406"/>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8883832" y="5225903"/>
            <a:ext cx="1639651" cy="233799"/>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8839200" y="3710996"/>
            <a:ext cx="1676400" cy="240280"/>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p:cNvSpPr/>
          <p:nvPr/>
        </p:nvSpPr>
        <p:spPr>
          <a:xfrm>
            <a:off x="602428" y="6316385"/>
            <a:ext cx="9949630" cy="523220"/>
          </a:xfrm>
          <a:prstGeom prst="rect">
            <a:avLst/>
          </a:prstGeom>
          <a:solidFill>
            <a:schemeClr val="bg2"/>
          </a:solidFill>
        </p:spPr>
        <p:txBody>
          <a:bodyPr wrap="square">
            <a:spAutoFit/>
          </a:bodyPr>
          <a:lstStyle/>
          <a:p>
            <a:r>
              <a:rPr lang="en-US" sz="1400" dirty="0">
                <a:solidFill>
                  <a:prstClr val="black"/>
                </a:solidFill>
              </a:rPr>
              <a:t>Lane, K. L., Oakes, W. P., &amp; Magill, L. (2013). Primary prevention efforts: How do we implemented and monitor the Tier 1 component of our Comprehensive, Integrated, Three-Tiered (Ci3T) Model?, </a:t>
            </a:r>
            <a:r>
              <a:rPr lang="en-US" sz="1400" i="1" dirty="0">
                <a:solidFill>
                  <a:prstClr val="black"/>
                </a:solidFill>
              </a:rPr>
              <a:t>Preventing School Failure, 58</a:t>
            </a:r>
            <a:r>
              <a:rPr lang="en-US" sz="1400" dirty="0">
                <a:solidFill>
                  <a:prstClr val="black"/>
                </a:solidFill>
              </a:rPr>
              <a:t>(1), 143-158. </a:t>
            </a:r>
          </a:p>
        </p:txBody>
      </p:sp>
    </p:spTree>
    <p:extLst>
      <p:ext uri="{BB962C8B-B14F-4D97-AF65-F5344CB8AC3E}">
        <p14:creationId xmlns:p14="http://schemas.microsoft.com/office/powerpoint/2010/main" val="18122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971800" y="840156"/>
            <a:ext cx="6248400" cy="5486400"/>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a:solidFill>
                <a:prstClr val="white"/>
              </a:solidFill>
            </a:endParaRPr>
          </a:p>
        </p:txBody>
      </p:sp>
      <p:pic>
        <p:nvPicPr>
          <p:cNvPr id="2" name="Picture 5"/>
          <p:cNvPicPr>
            <a:picLocks noChangeAspect="1" noChangeArrowheads="1"/>
          </p:cNvPicPr>
          <p:nvPr/>
        </p:nvPicPr>
        <p:blipFill>
          <a:blip r:embed="rId3" cstate="print"/>
          <a:srcRect l="28084" t="18831" r="26461" b="8441"/>
          <a:stretch>
            <a:fillRect/>
          </a:stretch>
        </p:blipFill>
        <p:spPr bwMode="auto">
          <a:xfrm>
            <a:off x="3657600" y="1030656"/>
            <a:ext cx="4927600" cy="5105400"/>
          </a:xfrm>
          <a:prstGeom prst="rect">
            <a:avLst/>
          </a:prstGeom>
          <a:noFill/>
          <a:ln w="9525">
            <a:noFill/>
            <a:miter lim="800000"/>
            <a:headEnd/>
            <a:tailEnd/>
          </a:ln>
        </p:spPr>
      </p:pic>
      <p:sp>
        <p:nvSpPr>
          <p:cNvPr id="7" name="Rectangle 6"/>
          <p:cNvSpPr/>
          <p:nvPr/>
        </p:nvSpPr>
        <p:spPr>
          <a:xfrm>
            <a:off x="1714500" y="153927"/>
            <a:ext cx="8763000" cy="584775"/>
          </a:xfrm>
          <a:prstGeom prst="rect">
            <a:avLst/>
          </a:prstGeom>
          <a:noFill/>
          <a:ln>
            <a:noFill/>
          </a:ln>
        </p:spPr>
        <p:txBody>
          <a:bodyPr wrap="square" lIns="91440" tIns="45720" rIns="91440" bIns="45720">
            <a:spAutoFit/>
          </a:bodyPr>
          <a:lstStyle/>
          <a:p>
            <a:pPr algn="ctr" eaLnBrk="1" hangingPunct="1"/>
            <a:r>
              <a:rPr lang="en-US" sz="3200" b="1" dirty="0">
                <a:ln w="10541" cmpd="sng">
                  <a:noFill/>
                  <a:prstDash val="solid"/>
                </a:ln>
                <a:solidFill>
                  <a:sysClr val="windowText" lastClr="000000"/>
                </a:solidFill>
                <a:latin typeface="Calibri" panose="020F0502020204030204"/>
              </a:rPr>
              <a:t>First Grade Students’ Self Monitoring Form</a:t>
            </a:r>
          </a:p>
        </p:txBody>
      </p:sp>
      <p:sp>
        <p:nvSpPr>
          <p:cNvPr id="5" name="Rectangle 4"/>
          <p:cNvSpPr/>
          <p:nvPr/>
        </p:nvSpPr>
        <p:spPr>
          <a:xfrm>
            <a:off x="2044700" y="6326557"/>
            <a:ext cx="8153400" cy="461665"/>
          </a:xfrm>
          <a:prstGeom prst="rect">
            <a:avLst/>
          </a:prstGeom>
          <a:noFill/>
        </p:spPr>
        <p:txBody>
          <a:bodyPr wrap="square">
            <a:spAutoFit/>
          </a:bodyPr>
          <a:lstStyle/>
          <a:p>
            <a:r>
              <a:rPr lang="en-US" sz="1200" dirty="0" err="1">
                <a:solidFill>
                  <a:prstClr val="black"/>
                </a:solidFill>
                <a:latin typeface="Calibri" panose="020F0502020204030204"/>
              </a:rPr>
              <a:t>Altmann</a:t>
            </a:r>
            <a:r>
              <a:rPr lang="en-US" sz="1200" dirty="0">
                <a:solidFill>
                  <a:prstClr val="black"/>
                </a:solidFill>
                <a:latin typeface="Calibri" panose="020F0502020204030204"/>
              </a:rPr>
              <a:t>, S. A. (2010</a:t>
            </a:r>
            <a:r>
              <a:rPr lang="en-US" sz="1200" i="1" dirty="0">
                <a:solidFill>
                  <a:prstClr val="black"/>
                </a:solidFill>
                <a:latin typeface="Calibri" panose="020F0502020204030204"/>
              </a:rPr>
              <a:t>). Project support and include: the additive benefits of self-monitoring on students’ reading acquisition</a:t>
            </a:r>
            <a:r>
              <a:rPr lang="en-US" sz="1200" dirty="0">
                <a:solidFill>
                  <a:prstClr val="black"/>
                </a:solidFill>
                <a:latin typeface="Calibri" panose="020F0502020204030204"/>
              </a:rPr>
              <a:t>. Unpublished master’s thesis, Vanderbilt University.</a:t>
            </a:r>
          </a:p>
        </p:txBody>
      </p:sp>
    </p:spTree>
    <p:extLst>
      <p:ext uri="{BB962C8B-B14F-4D97-AF65-F5344CB8AC3E}">
        <p14:creationId xmlns:p14="http://schemas.microsoft.com/office/powerpoint/2010/main" val="20430961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Map">
            <a:extLst>
              <a:ext uri="{FF2B5EF4-FFF2-40B4-BE49-F238E27FC236}">
                <a16:creationId xmlns:a16="http://schemas.microsoft.com/office/drawing/2014/main" id="{35C098EC-15A6-4DF6-926D-C14429B52E09}"/>
              </a:ext>
            </a:extLst>
          </p:cNvPr>
          <p:cNvPicPr>
            <a:picLocks noChangeAspect="1"/>
          </p:cNvPicPr>
          <p:nvPr/>
        </p:nvPicPr>
        <p:blipFill>
          <a:blip r:embed="rId3" cstate="screen">
            <a:alphaModFix amt="92000"/>
            <a:extLst>
              <a:ext uri="{28A0092B-C50C-407E-A947-70E740481C1C}">
                <a14:useLocalDpi xmlns:a14="http://schemas.microsoft.com/office/drawing/2010/main"/>
              </a:ext>
            </a:extLst>
          </a:blip>
          <a:stretch>
            <a:fillRect/>
          </a:stretch>
        </p:blipFill>
        <p:spPr>
          <a:xfrm>
            <a:off x="1614115" y="881370"/>
            <a:ext cx="8963771" cy="5752478"/>
          </a:xfrm>
          <a:prstGeom prst="rect">
            <a:avLst/>
          </a:prstGeom>
        </p:spPr>
      </p:pic>
      <p:sp>
        <p:nvSpPr>
          <p:cNvPr id="38" name="Title 1">
            <a:extLst>
              <a:ext uri="{FF2B5EF4-FFF2-40B4-BE49-F238E27FC236}">
                <a16:creationId xmlns:a16="http://schemas.microsoft.com/office/drawing/2014/main" id="{2EC53407-F724-4069-988F-FC0CFDFCD6FE}"/>
              </a:ext>
            </a:extLst>
          </p:cNvPr>
          <p:cNvSpPr txBox="1">
            <a:spLocks/>
          </p:cNvSpPr>
          <p:nvPr/>
        </p:nvSpPr>
        <p:spPr>
          <a:xfrm>
            <a:off x="149757" y="89694"/>
            <a:ext cx="4800795" cy="1325563"/>
          </a:xfrm>
          <a:prstGeom prst="rect">
            <a:avLst/>
          </a:prstGeom>
          <a:noFill/>
        </p:spPr>
        <p:txBody>
          <a:bodyPr vert="horz" lIns="91440" tIns="45720" rIns="91440" bIns="45720" rtlCol="0" anchor="ctr">
            <a:normAutofit fontScale="97500" lnSpcReduction="10000"/>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3100" b="1" i="0" u="none" strike="noStrike" kern="1200" cap="none" spc="0" normalizeH="0" baseline="0" noProof="0">
                <a:ln>
                  <a:noFill/>
                </a:ln>
                <a:solidFill>
                  <a:prstClr val="black"/>
                </a:solidFill>
                <a:effectLst/>
                <a:uLnTx/>
                <a:uFillTx/>
                <a:latin typeface="Calibri Light" panose="020F0302020204030204"/>
                <a:ea typeface="+mj-ea"/>
                <a:cs typeface="+mj-cs"/>
              </a:rPr>
              <a:t>Implementing Ci3T Models: </a:t>
            </a:r>
            <a:br>
              <a:rPr kumimoji="0" lang="en-US" altLang="en-US" sz="3100" b="1" i="0" u="none" strike="noStrike" kern="1200" cap="none" spc="0" normalizeH="0" baseline="0" noProof="0">
                <a:ln>
                  <a:noFill/>
                </a:ln>
                <a:solidFill>
                  <a:prstClr val="black"/>
                </a:solidFill>
                <a:effectLst/>
                <a:uLnTx/>
                <a:uFillTx/>
                <a:latin typeface="Calibri Light" panose="020F0302020204030204"/>
                <a:ea typeface="+mj-ea"/>
                <a:cs typeface="+mj-cs"/>
              </a:rPr>
            </a:br>
            <a:r>
              <a:rPr kumimoji="0" lang="en-US" altLang="en-US" sz="3100" b="1" i="0" u="none" strike="noStrike" kern="1200" cap="none" spc="0" normalizeH="0" baseline="0" noProof="0">
                <a:ln>
                  <a:noFill/>
                </a:ln>
                <a:solidFill>
                  <a:prstClr val="black"/>
                </a:solidFill>
                <a:effectLst/>
                <a:uLnTx/>
                <a:uFillTx/>
                <a:latin typeface="Calibri Light" panose="020F0302020204030204"/>
                <a:ea typeface="+mj-ea"/>
                <a:cs typeface="+mj-cs"/>
              </a:rPr>
              <a:t>A Respectful Partnership</a:t>
            </a:r>
            <a:br>
              <a:rPr kumimoji="0" lang="en-US" altLang="en-US" sz="3600" b="1" i="0" u="none" strike="noStrike" kern="1200" cap="none" spc="0" normalizeH="0" baseline="0" noProof="0">
                <a:ln>
                  <a:noFill/>
                </a:ln>
                <a:solidFill>
                  <a:prstClr val="black"/>
                </a:solidFill>
                <a:effectLst/>
                <a:uLnTx/>
                <a:uFillTx/>
                <a:latin typeface="Calibri Light" panose="020F0302020204030204"/>
                <a:ea typeface="+mj-ea"/>
                <a:cs typeface="+mj-cs"/>
              </a:rPr>
            </a:br>
            <a:endParaRPr kumimoji="0" lang="en-US" altLang="en-US" sz="3600" b="1" i="0" u="none" strike="noStrike" kern="1200" cap="none" spc="0" normalizeH="0" baseline="0" noProof="0">
              <a:ln>
                <a:noFill/>
              </a:ln>
              <a:solidFill>
                <a:srgbClr val="FF0000"/>
              </a:solidFill>
              <a:effectLst/>
              <a:uLnTx/>
              <a:uFillTx/>
              <a:latin typeface="Calibri Light" panose="020F0302020204030204"/>
              <a:ea typeface="+mj-ea"/>
              <a:cs typeface="+mj-cs"/>
            </a:endParaRPr>
          </a:p>
        </p:txBody>
      </p:sp>
      <p:sp>
        <p:nvSpPr>
          <p:cNvPr id="52" name="Rectangle 2">
            <a:extLst>
              <a:ext uri="{FF2B5EF4-FFF2-40B4-BE49-F238E27FC236}">
                <a16:creationId xmlns:a16="http://schemas.microsoft.com/office/drawing/2014/main" id="{4FB3E230-3727-4A6F-B58B-EDEF8AE27A71}"/>
              </a:ext>
            </a:extLst>
          </p:cNvPr>
          <p:cNvSpPr>
            <a:spLocks noChangeArrowheads="1"/>
          </p:cNvSpPr>
          <p:nvPr/>
        </p:nvSpPr>
        <p:spPr bwMode="auto">
          <a:xfrm>
            <a:off x="9194568" y="452639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74830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177143" y="1722120"/>
            <a:ext cx="3886200" cy="1447800"/>
          </a:xfrm>
        </p:spPr>
        <p:txBody>
          <a:bodyPr>
            <a:noAutofit/>
          </a:bodyPr>
          <a:lstStyle/>
          <a:p>
            <a:br>
              <a:rPr lang="en-US" sz="2800" dirty="0"/>
            </a:br>
            <a:br>
              <a:rPr lang="en-US" sz="2800" dirty="0"/>
            </a:br>
            <a:r>
              <a:rPr lang="en-US" sz="2800" dirty="0">
                <a:highlight>
                  <a:srgbClr val="FFFF00"/>
                </a:highlight>
              </a:rPr>
              <a:t>Treatment Integrity</a:t>
            </a:r>
            <a:br>
              <a:rPr lang="en-US" sz="2800" dirty="0"/>
            </a:br>
            <a:br>
              <a:rPr lang="en-US" sz="2800" dirty="0"/>
            </a:br>
            <a:r>
              <a:rPr lang="en-US" sz="2800" dirty="0"/>
              <a:t>Social Validity</a:t>
            </a:r>
            <a:br>
              <a:rPr lang="en-US" sz="2800" dirty="0"/>
            </a:br>
            <a:br>
              <a:rPr lang="en-US" sz="2800" dirty="0"/>
            </a:br>
            <a:r>
              <a:rPr lang="en-US" sz="2800" dirty="0"/>
              <a:t>Monitor student progress</a:t>
            </a:r>
          </a:p>
        </p:txBody>
      </p:sp>
      <p:pic>
        <p:nvPicPr>
          <p:cNvPr id="319490" name="Picture 2"/>
          <p:cNvPicPr>
            <a:picLocks noChangeAspect="1" noChangeArrowheads="1"/>
          </p:cNvPicPr>
          <p:nvPr/>
        </p:nvPicPr>
        <p:blipFill>
          <a:blip r:embed="rId3" cstate="print"/>
          <a:srcRect l="26250" t="23333" r="26875" b="11723"/>
          <a:stretch>
            <a:fillRect/>
          </a:stretch>
        </p:blipFill>
        <p:spPr bwMode="auto">
          <a:xfrm>
            <a:off x="1832975" y="914399"/>
            <a:ext cx="4918308" cy="4787153"/>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1905000" y="6320136"/>
            <a:ext cx="8153400" cy="461665"/>
          </a:xfrm>
          <a:prstGeom prst="rect">
            <a:avLst/>
          </a:prstGeom>
          <a:solidFill>
            <a:schemeClr val="bg2"/>
          </a:solidFill>
        </p:spPr>
        <p:txBody>
          <a:bodyPr wrap="square">
            <a:spAutoFit/>
          </a:bodyPr>
          <a:lstStyle/>
          <a:p>
            <a:r>
              <a:rPr lang="en-US" sz="1200" dirty="0" err="1">
                <a:solidFill>
                  <a:prstClr val="black"/>
                </a:solidFill>
                <a:latin typeface="Calibri" panose="020F0502020204030204"/>
              </a:rPr>
              <a:t>Altmann</a:t>
            </a:r>
            <a:r>
              <a:rPr lang="en-US" sz="1200" dirty="0">
                <a:solidFill>
                  <a:prstClr val="black"/>
                </a:solidFill>
                <a:latin typeface="Calibri" panose="020F0502020204030204"/>
              </a:rPr>
              <a:t>, S. A. (2010</a:t>
            </a:r>
            <a:r>
              <a:rPr lang="en-US" sz="1200" i="1" dirty="0">
                <a:solidFill>
                  <a:prstClr val="black"/>
                </a:solidFill>
                <a:latin typeface="Calibri" panose="020F0502020204030204"/>
              </a:rPr>
              <a:t>). Project support and include: the additive benefits of self-monitoring on students’ reading acquisition</a:t>
            </a:r>
            <a:r>
              <a:rPr lang="en-US" sz="1200" dirty="0">
                <a:solidFill>
                  <a:prstClr val="black"/>
                </a:solidFill>
                <a:latin typeface="Calibri" panose="020F0502020204030204"/>
              </a:rPr>
              <a:t>. Unpublished master’s thesis, Vanderbilt University.</a:t>
            </a:r>
          </a:p>
        </p:txBody>
      </p:sp>
    </p:spTree>
    <p:extLst>
      <p:ext uri="{BB962C8B-B14F-4D97-AF65-F5344CB8AC3E}">
        <p14:creationId xmlns:p14="http://schemas.microsoft.com/office/powerpoint/2010/main" val="9403758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1" y="676420"/>
          <a:ext cx="9144000" cy="6083326"/>
        </p:xfrm>
        <a:graphic>
          <a:graphicData uri="http://schemas.openxmlformats.org/drawingml/2006/table">
            <a:tbl>
              <a:tblPr firstRow="1" firstCol="1" lastRow="1" lastCol="1" bandRow="1" bandCol="1">
                <a:tableStyleId>{5940675A-B579-460E-94D1-54222C63F5DA}</a:tableStyleId>
              </a:tblPr>
              <a:tblGrid>
                <a:gridCol w="1087394">
                  <a:extLst>
                    <a:ext uri="{9D8B030D-6E8A-4147-A177-3AD203B41FA5}">
                      <a16:colId xmlns:a16="http://schemas.microsoft.com/office/drawing/2014/main" val="649138721"/>
                    </a:ext>
                  </a:extLst>
                </a:gridCol>
                <a:gridCol w="2273643">
                  <a:extLst>
                    <a:ext uri="{9D8B030D-6E8A-4147-A177-3AD203B41FA5}">
                      <a16:colId xmlns:a16="http://schemas.microsoft.com/office/drawing/2014/main" val="2374100913"/>
                    </a:ext>
                  </a:extLst>
                </a:gridCol>
                <a:gridCol w="2248930">
                  <a:extLst>
                    <a:ext uri="{9D8B030D-6E8A-4147-A177-3AD203B41FA5}">
                      <a16:colId xmlns:a16="http://schemas.microsoft.com/office/drawing/2014/main" val="481793470"/>
                    </a:ext>
                  </a:extLst>
                </a:gridCol>
                <a:gridCol w="1878227">
                  <a:extLst>
                    <a:ext uri="{9D8B030D-6E8A-4147-A177-3AD203B41FA5}">
                      <a16:colId xmlns:a16="http://schemas.microsoft.com/office/drawing/2014/main" val="398488447"/>
                    </a:ext>
                  </a:extLst>
                </a:gridCol>
                <a:gridCol w="1655806">
                  <a:extLst>
                    <a:ext uri="{9D8B030D-6E8A-4147-A177-3AD203B41FA5}">
                      <a16:colId xmlns:a16="http://schemas.microsoft.com/office/drawing/2014/main" val="2134736357"/>
                    </a:ext>
                  </a:extLst>
                </a:gridCol>
              </a:tblGrid>
              <a:tr h="413764">
                <a:tc>
                  <a:txBody>
                    <a:bodyPr/>
                    <a:lstStyle/>
                    <a:p>
                      <a:pPr marL="0" marR="0" algn="ctr">
                        <a:spcBef>
                          <a:spcPts val="0"/>
                        </a:spcBef>
                        <a:spcAft>
                          <a:spcPts val="0"/>
                        </a:spcAft>
                      </a:pPr>
                      <a:r>
                        <a:rPr lang="en-US" sz="1400" dirty="0">
                          <a:effectLst/>
                        </a:rPr>
                        <a:t>Support</a:t>
                      </a:r>
                      <a:endParaRPr lang="en-US" sz="1400" b="1" dirty="0">
                        <a:effectLst/>
                        <a:latin typeface="Times New Roman" panose="02020603050405020304" pitchFamily="18" charset="0"/>
                        <a:ea typeface="Times New Roman" panose="02020603050405020304" pitchFamily="18" charset="0"/>
                      </a:endParaRPr>
                    </a:p>
                  </a:txBody>
                  <a:tcPr marL="65270" marR="65270" marT="0" marB="0"/>
                </a:tc>
                <a:tc>
                  <a:txBody>
                    <a:bodyPr/>
                    <a:lstStyle/>
                    <a:p>
                      <a:pPr marL="0" marR="0" algn="ctr">
                        <a:spcBef>
                          <a:spcPts val="0"/>
                        </a:spcBef>
                        <a:spcAft>
                          <a:spcPts val="0"/>
                        </a:spcAft>
                      </a:pPr>
                      <a:r>
                        <a:rPr lang="en-US" sz="1400" dirty="0">
                          <a:effectLst/>
                        </a:rPr>
                        <a:t>Description</a:t>
                      </a:r>
                      <a:endParaRPr lang="en-US" sz="1400" b="1" dirty="0">
                        <a:effectLst/>
                        <a:latin typeface="Times New Roman" panose="02020603050405020304" pitchFamily="18" charset="0"/>
                        <a:ea typeface="Times New Roman" panose="02020603050405020304" pitchFamily="18" charset="0"/>
                      </a:endParaRPr>
                    </a:p>
                  </a:txBody>
                  <a:tcPr marL="65270" marR="65270" marT="0" marB="0"/>
                </a:tc>
                <a:tc>
                  <a:txBody>
                    <a:bodyPr/>
                    <a:lstStyle/>
                    <a:p>
                      <a:pPr marL="0" marR="0" algn="ctr">
                        <a:spcBef>
                          <a:spcPts val="0"/>
                        </a:spcBef>
                        <a:spcAft>
                          <a:spcPts val="0"/>
                        </a:spcAft>
                      </a:pPr>
                      <a:r>
                        <a:rPr lang="en-US" sz="1400" dirty="0">
                          <a:effectLst/>
                        </a:rPr>
                        <a:t>School-wide Data:</a:t>
                      </a:r>
                    </a:p>
                    <a:p>
                      <a:pPr marL="0" marR="0" algn="ctr">
                        <a:spcBef>
                          <a:spcPts val="0"/>
                        </a:spcBef>
                        <a:spcAft>
                          <a:spcPts val="0"/>
                        </a:spcAft>
                      </a:pPr>
                      <a:r>
                        <a:rPr lang="en-US" sz="1400" dirty="0">
                          <a:effectLst/>
                        </a:rPr>
                        <a:t>Entry Criteria</a:t>
                      </a:r>
                      <a:endParaRPr lang="en-US" sz="1400" b="1" dirty="0">
                        <a:effectLst/>
                        <a:latin typeface="Times New Roman" panose="02020603050405020304" pitchFamily="18" charset="0"/>
                        <a:ea typeface="Times New Roman" panose="02020603050405020304" pitchFamily="18" charset="0"/>
                      </a:endParaRPr>
                    </a:p>
                  </a:txBody>
                  <a:tcPr marL="65270" marR="65270" marT="0" marB="0"/>
                </a:tc>
                <a:tc>
                  <a:txBody>
                    <a:bodyPr/>
                    <a:lstStyle/>
                    <a:p>
                      <a:pPr marL="0" marR="0" algn="ctr">
                        <a:spcBef>
                          <a:spcPts val="0"/>
                        </a:spcBef>
                        <a:spcAft>
                          <a:spcPts val="0"/>
                        </a:spcAft>
                      </a:pPr>
                      <a:r>
                        <a:rPr lang="en-US" sz="1400" dirty="0">
                          <a:effectLst/>
                        </a:rPr>
                        <a:t>Data to Monitor Progress</a:t>
                      </a:r>
                      <a:endParaRPr lang="en-US" sz="1400" b="1" dirty="0">
                        <a:effectLst/>
                        <a:latin typeface="Times New Roman" panose="02020603050405020304" pitchFamily="18" charset="0"/>
                        <a:ea typeface="Times New Roman" panose="02020603050405020304" pitchFamily="18" charset="0"/>
                      </a:endParaRPr>
                    </a:p>
                  </a:txBody>
                  <a:tcPr marL="65270" marR="65270" marT="0" marB="0"/>
                </a:tc>
                <a:tc>
                  <a:txBody>
                    <a:bodyPr/>
                    <a:lstStyle/>
                    <a:p>
                      <a:pPr marL="0" marR="0" algn="ctr">
                        <a:spcBef>
                          <a:spcPts val="0"/>
                        </a:spcBef>
                        <a:spcAft>
                          <a:spcPts val="0"/>
                        </a:spcAft>
                      </a:pPr>
                      <a:r>
                        <a:rPr lang="en-US" sz="1400" dirty="0">
                          <a:effectLst/>
                        </a:rPr>
                        <a:t>Exit Criteria</a:t>
                      </a:r>
                      <a:endParaRPr lang="en-US" sz="1400" b="1" dirty="0">
                        <a:effectLst/>
                        <a:latin typeface="Times New Roman" panose="02020603050405020304" pitchFamily="18" charset="0"/>
                        <a:ea typeface="Times New Roman" panose="02020603050405020304" pitchFamily="18" charset="0"/>
                      </a:endParaRPr>
                    </a:p>
                  </a:txBody>
                  <a:tcPr marL="65270" marR="65270" marT="0" marB="0"/>
                </a:tc>
                <a:extLst>
                  <a:ext uri="{0D108BD9-81ED-4DB2-BD59-A6C34878D82A}">
                    <a16:rowId xmlns:a16="http://schemas.microsoft.com/office/drawing/2014/main" val="1750042135"/>
                  </a:ext>
                </a:extLst>
              </a:tr>
              <a:tr h="5656606">
                <a:tc>
                  <a:txBody>
                    <a:bodyPr/>
                    <a:lstStyle/>
                    <a:p>
                      <a:pPr marL="0" marR="0">
                        <a:spcBef>
                          <a:spcPts val="0"/>
                        </a:spcBef>
                        <a:spcAft>
                          <a:spcPts val="0"/>
                        </a:spcAft>
                      </a:pPr>
                      <a:r>
                        <a:rPr lang="en-US" sz="1550" dirty="0">
                          <a:effectLst/>
                          <a:latin typeface="Times New Roman" panose="02020603050405020304" pitchFamily="18" charset="0"/>
                          <a:ea typeface="Times New Roman" panose="02020603050405020304" pitchFamily="18" charset="0"/>
                        </a:rPr>
                        <a:t>Social Skills Improvement System (</a:t>
                      </a:r>
                      <a:r>
                        <a:rPr lang="en-US" sz="1550" dirty="0" err="1">
                          <a:effectLst/>
                          <a:latin typeface="Times New Roman" panose="02020603050405020304" pitchFamily="18" charset="0"/>
                          <a:ea typeface="Times New Roman" panose="02020603050405020304" pitchFamily="18" charset="0"/>
                        </a:rPr>
                        <a:t>SSiS</a:t>
                      </a:r>
                      <a:r>
                        <a:rPr lang="en-US" sz="1550" dirty="0">
                          <a:effectLst/>
                          <a:latin typeface="Times New Roman" panose="02020603050405020304" pitchFamily="18" charset="0"/>
                          <a:ea typeface="Times New Roman" panose="02020603050405020304" pitchFamily="18" charset="0"/>
                        </a:rPr>
                        <a:t>) – counselor-led small group</a:t>
                      </a:r>
                    </a:p>
                  </a:txBody>
                  <a:tcPr marL="68580" marR="68580" marT="0" marB="0"/>
                </a:tc>
                <a:tc>
                  <a:txBody>
                    <a:bodyPr/>
                    <a:lstStyle/>
                    <a:p>
                      <a:pPr marL="0" marR="0">
                        <a:spcBef>
                          <a:spcPts val="0"/>
                        </a:spcBef>
                        <a:spcAft>
                          <a:spcPts val="0"/>
                        </a:spcAft>
                      </a:pPr>
                      <a:r>
                        <a:rPr lang="en-US" sz="1550" dirty="0">
                          <a:effectLst/>
                          <a:latin typeface="Times New Roman" panose="02020603050405020304" pitchFamily="18" charset="0"/>
                          <a:ea typeface="Times New Roman" panose="02020603050405020304" pitchFamily="18" charset="0"/>
                        </a:rPr>
                        <a:t>Counselors and/or social workers will lead small group </a:t>
                      </a:r>
                      <a:r>
                        <a:rPr lang="en-US" sz="1550" dirty="0" err="1">
                          <a:effectLst/>
                          <a:latin typeface="Times New Roman" panose="02020603050405020304" pitchFamily="18" charset="0"/>
                          <a:ea typeface="Times New Roman" panose="02020603050405020304" pitchFamily="18" charset="0"/>
                        </a:rPr>
                        <a:t>SSiS</a:t>
                      </a:r>
                      <a:r>
                        <a:rPr lang="en-US" sz="1550" dirty="0">
                          <a:effectLst/>
                          <a:latin typeface="Times New Roman" panose="02020603050405020304" pitchFamily="18" charset="0"/>
                          <a:ea typeface="Times New Roman" panose="02020603050405020304" pitchFamily="18" charset="0"/>
                        </a:rPr>
                        <a:t> sessions for approximately 30-40 min 2-3 days per week.  Students will acquire new skills, learn how to engage more fully in instructional experiences, and learn how to meet more school-wide expectations.  Small groups will run for up to 24 sessions (8 to 12 weeks depending on the number of sessions conducted per week) using a subset of </a:t>
                      </a:r>
                      <a:r>
                        <a:rPr lang="en-US" sz="1550" dirty="0" err="1">
                          <a:effectLst/>
                          <a:latin typeface="Times New Roman" panose="02020603050405020304" pitchFamily="18" charset="0"/>
                          <a:ea typeface="Times New Roman" panose="02020603050405020304" pitchFamily="18" charset="0"/>
                        </a:rPr>
                        <a:t>SSiS</a:t>
                      </a:r>
                      <a:r>
                        <a:rPr lang="en-US" sz="1550" dirty="0">
                          <a:effectLst/>
                          <a:latin typeface="Times New Roman" panose="02020603050405020304" pitchFamily="18" charset="0"/>
                          <a:ea typeface="Times New Roman" panose="02020603050405020304" pitchFamily="18" charset="0"/>
                        </a:rPr>
                        <a:t> lessons appropriate for student skillsets as identified using </a:t>
                      </a:r>
                      <a:r>
                        <a:rPr lang="en-US" sz="1550" dirty="0" err="1">
                          <a:effectLst/>
                          <a:latin typeface="Times New Roman" panose="02020603050405020304" pitchFamily="18" charset="0"/>
                          <a:ea typeface="Times New Roman" panose="02020603050405020304" pitchFamily="18" charset="0"/>
                        </a:rPr>
                        <a:t>SSiS</a:t>
                      </a:r>
                      <a:r>
                        <a:rPr lang="en-US" sz="1550" dirty="0">
                          <a:effectLst/>
                          <a:latin typeface="Times New Roman" panose="02020603050405020304" pitchFamily="18" charset="0"/>
                          <a:ea typeface="Times New Roman" panose="02020603050405020304" pitchFamily="18" charset="0"/>
                        </a:rPr>
                        <a:t>-Rating Scale (teacher and parent version).</a:t>
                      </a:r>
                    </a:p>
                  </a:txBody>
                  <a:tcPr marL="68580" marR="68580" marT="0" marB="0"/>
                </a:tc>
                <a:tc>
                  <a:txBody>
                    <a:bodyPr/>
                    <a:lstStyle/>
                    <a:p>
                      <a:pPr marL="0" marR="0">
                        <a:spcBef>
                          <a:spcPts val="0"/>
                        </a:spcBef>
                        <a:spcAft>
                          <a:spcPts val="0"/>
                        </a:spcAft>
                      </a:pPr>
                      <a:r>
                        <a:rPr lang="en-US" sz="1550" b="1" dirty="0">
                          <a:effectLst/>
                          <a:latin typeface="Times New Roman" panose="02020603050405020304" pitchFamily="18" charset="0"/>
                          <a:ea typeface="Times New Roman" panose="02020603050405020304" pitchFamily="18" charset="0"/>
                        </a:rPr>
                        <a:t>Behavior</a:t>
                      </a:r>
                      <a:endParaRPr lang="en-US" sz="155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SRSS-E7 score: Moderate (4-8) and/or</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SRSS-I5 score: Moderate (2-3)</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550" b="1"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or fewer absences in first 3 months of school</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550" b="1"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Evidence of teacher implementation of Ci3T primary (Tier 1) plan [treatment integrity: direct observation]</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550" b="1"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Parent permission</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300"/>
                        </a:spcBef>
                        <a:spcAft>
                          <a:spcPts val="300"/>
                        </a:spcAft>
                      </a:pPr>
                      <a:r>
                        <a:rPr lang="en-US" sz="1550" b="1" dirty="0">
                          <a:effectLst/>
                          <a:latin typeface="Times New Roman" panose="02020603050405020304" pitchFamily="18" charset="0"/>
                          <a:ea typeface="Times New Roman" panose="02020603050405020304" pitchFamily="18" charset="0"/>
                        </a:rPr>
                        <a:t>AND</a:t>
                      </a:r>
                      <a:endParaRPr lang="en-US" sz="155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550" b="1" dirty="0">
                          <a:effectLst/>
                          <a:latin typeface="Times New Roman" panose="02020603050405020304" pitchFamily="18" charset="0"/>
                          <a:ea typeface="Times New Roman" panose="02020603050405020304" pitchFamily="18" charset="0"/>
                        </a:rPr>
                        <a:t>Academic</a:t>
                      </a:r>
                      <a:endParaRPr lang="en-US" sz="155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Student is in grade 2 or 3 </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550" b="1" dirty="0">
                          <a:effectLst/>
                          <a:latin typeface="Times New Roman" panose="02020603050405020304" pitchFamily="18" charset="0"/>
                          <a:ea typeface="Times New Roman" panose="02020603050405020304" pitchFamily="18" charset="0"/>
                        </a:rPr>
                        <a:t>Student measures</a:t>
                      </a:r>
                      <a:endParaRPr lang="en-US" sz="155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550" dirty="0" err="1">
                          <a:effectLst/>
                          <a:latin typeface="Times New Roman" panose="02020603050405020304" pitchFamily="18" charset="0"/>
                          <a:ea typeface="Times New Roman" panose="02020603050405020304" pitchFamily="18" charset="0"/>
                        </a:rPr>
                        <a:t>SSiS</a:t>
                      </a:r>
                      <a:r>
                        <a:rPr lang="en-US" sz="1550" dirty="0">
                          <a:effectLst/>
                          <a:latin typeface="Times New Roman" panose="02020603050405020304" pitchFamily="18" charset="0"/>
                          <a:ea typeface="Times New Roman" panose="02020603050405020304" pitchFamily="18" charset="0"/>
                        </a:rPr>
                        <a:t>-Rating Scale (Pre/Post)</a:t>
                      </a:r>
                    </a:p>
                    <a:p>
                      <a:pPr marL="342900" marR="0" lvl="0" indent="-342900">
                        <a:spcBef>
                          <a:spcPts val="0"/>
                        </a:spcBef>
                        <a:spcAft>
                          <a:spcPts val="0"/>
                        </a:spcAft>
                        <a:buFont typeface="Symbol" panose="05050102010706020507" pitchFamily="18" charset="2"/>
                        <a:buChar char=""/>
                      </a:pPr>
                      <a:r>
                        <a:rPr lang="en-US" sz="1550" dirty="0">
                          <a:effectLst/>
                          <a:latin typeface="Times New Roman" panose="02020603050405020304" pitchFamily="18" charset="0"/>
                          <a:ea typeface="Times New Roman" panose="02020603050405020304" pitchFamily="18" charset="0"/>
                        </a:rPr>
                        <a:t>Skills for Greatness (Pre/Post)</a:t>
                      </a:r>
                    </a:p>
                    <a:p>
                      <a:pPr marL="342900" marR="0" lvl="0" indent="-342900">
                        <a:spcBef>
                          <a:spcPts val="0"/>
                        </a:spcBef>
                        <a:spcAft>
                          <a:spcPts val="0"/>
                        </a:spcAft>
                        <a:buFont typeface="Symbol" panose="05050102010706020507" pitchFamily="18" charset="2"/>
                        <a:buChar char=""/>
                      </a:pPr>
                      <a:r>
                        <a:rPr lang="en-US" sz="1550" dirty="0">
                          <a:effectLst/>
                          <a:latin typeface="Times New Roman" panose="02020603050405020304" pitchFamily="18" charset="0"/>
                          <a:ea typeface="Times New Roman" panose="02020603050405020304" pitchFamily="18" charset="0"/>
                        </a:rPr>
                        <a:t>Daily behavior report (DBR; daily)</a:t>
                      </a:r>
                    </a:p>
                    <a:p>
                      <a:pPr marL="342900" marR="0" lvl="0" indent="-342900">
                        <a:spcBef>
                          <a:spcPts val="0"/>
                        </a:spcBef>
                        <a:spcAft>
                          <a:spcPts val="0"/>
                        </a:spcAft>
                        <a:buFont typeface="Symbol" panose="05050102010706020507" pitchFamily="18" charset="2"/>
                        <a:buChar char=""/>
                      </a:pPr>
                      <a:r>
                        <a:rPr lang="en-US" sz="1550" dirty="0">
                          <a:effectLst/>
                          <a:latin typeface="Times New Roman" panose="02020603050405020304" pitchFamily="18" charset="0"/>
                          <a:ea typeface="Times New Roman" panose="02020603050405020304" pitchFamily="18" charset="0"/>
                        </a:rPr>
                        <a:t>Attendance and </a:t>
                      </a:r>
                      <a:r>
                        <a:rPr lang="en-US" sz="1550" dirty="0" err="1">
                          <a:effectLst/>
                          <a:latin typeface="Times New Roman" panose="02020603050405020304" pitchFamily="18" charset="0"/>
                          <a:ea typeface="Times New Roman" panose="02020603050405020304" pitchFamily="18" charset="0"/>
                        </a:rPr>
                        <a:t>tardies</a:t>
                      </a:r>
                      <a:endParaRPr lang="en-US" sz="155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550" b="1" dirty="0">
                          <a:effectLst/>
                          <a:latin typeface="Times New Roman" panose="02020603050405020304" pitchFamily="18" charset="0"/>
                          <a:ea typeface="Times New Roman" panose="02020603050405020304" pitchFamily="18" charset="0"/>
                        </a:rPr>
                        <a:t> </a:t>
                      </a:r>
                      <a:endParaRPr lang="en-US" sz="155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550" b="1" dirty="0">
                          <a:effectLst/>
                          <a:latin typeface="Times New Roman" panose="02020603050405020304" pitchFamily="18" charset="0"/>
                          <a:ea typeface="Times New Roman" panose="02020603050405020304" pitchFamily="18" charset="0"/>
                        </a:rPr>
                        <a:t>Social validity</a:t>
                      </a:r>
                      <a:endParaRPr lang="en-US" sz="155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550" dirty="0">
                          <a:effectLst/>
                          <a:latin typeface="Times New Roman" panose="02020603050405020304" pitchFamily="18" charset="0"/>
                          <a:ea typeface="Times New Roman" panose="02020603050405020304" pitchFamily="18" charset="0"/>
                        </a:rPr>
                        <a:t>Teacher: IRP-15</a:t>
                      </a:r>
                    </a:p>
                    <a:p>
                      <a:pPr marL="342900" marR="0" lvl="0" indent="-342900">
                        <a:spcBef>
                          <a:spcPts val="0"/>
                        </a:spcBef>
                        <a:spcAft>
                          <a:spcPts val="0"/>
                        </a:spcAft>
                        <a:buFont typeface="Symbol" panose="05050102010706020507" pitchFamily="18" charset="2"/>
                        <a:buChar char=""/>
                      </a:pPr>
                      <a:r>
                        <a:rPr lang="en-US" sz="1550" dirty="0">
                          <a:effectLst/>
                          <a:latin typeface="Times New Roman" panose="02020603050405020304" pitchFamily="18" charset="0"/>
                          <a:ea typeface="Times New Roman" panose="02020603050405020304" pitchFamily="18" charset="0"/>
                        </a:rPr>
                        <a:t>Student: CIRP</a:t>
                      </a:r>
                    </a:p>
                    <a:p>
                      <a:pPr marL="0" marR="0">
                        <a:spcBef>
                          <a:spcPts val="0"/>
                        </a:spcBef>
                        <a:spcAft>
                          <a:spcPts val="0"/>
                        </a:spcAft>
                      </a:pPr>
                      <a:r>
                        <a:rPr lang="en-US" sz="1550" b="1" dirty="0">
                          <a:effectLst/>
                          <a:latin typeface="Times New Roman" panose="02020603050405020304" pitchFamily="18" charset="0"/>
                          <a:ea typeface="Times New Roman" panose="02020603050405020304" pitchFamily="18" charset="0"/>
                        </a:rPr>
                        <a:t> </a:t>
                      </a:r>
                      <a:endParaRPr lang="en-US" sz="155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550" b="1" dirty="0">
                          <a:effectLst/>
                          <a:latin typeface="Times New Roman" panose="02020603050405020304" pitchFamily="18" charset="0"/>
                          <a:ea typeface="Times New Roman" panose="02020603050405020304" pitchFamily="18" charset="0"/>
                        </a:rPr>
                        <a:t>Treatment integrity</a:t>
                      </a:r>
                      <a:endParaRPr lang="en-US" sz="155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550" dirty="0">
                          <a:effectLst/>
                          <a:latin typeface="Times New Roman" panose="02020603050405020304" pitchFamily="18" charset="0"/>
                          <a:ea typeface="Times New Roman" panose="02020603050405020304" pitchFamily="18" charset="0"/>
                        </a:rPr>
                        <a:t>Tier 2 treatment integrity measures</a:t>
                      </a:r>
                    </a:p>
                    <a:p>
                      <a:pPr marL="342900" marR="0" lvl="0" indent="-342900">
                        <a:spcBef>
                          <a:spcPts val="0"/>
                        </a:spcBef>
                        <a:spcAft>
                          <a:spcPts val="0"/>
                        </a:spcAft>
                        <a:buFont typeface="Symbol" panose="05050102010706020507" pitchFamily="18" charset="2"/>
                        <a:buChar char=""/>
                      </a:pPr>
                      <a:r>
                        <a:rPr lang="en-US" sz="1550" dirty="0">
                          <a:effectLst/>
                          <a:latin typeface="Times New Roman" panose="02020603050405020304" pitchFamily="18" charset="0"/>
                          <a:ea typeface="Times New Roman" panose="02020603050405020304" pitchFamily="18" charset="0"/>
                        </a:rPr>
                        <a:t>Ci3T TI: Direct observation (30 min if needed)</a:t>
                      </a:r>
                    </a:p>
                  </a:txBody>
                  <a:tcPr marL="68580" marR="68580" marT="0" marB="0"/>
                </a:tc>
                <a:tc>
                  <a:txBody>
                    <a:bodyPr/>
                    <a:lstStyle/>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Review student progress at end of 24 sessions</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Team agrees goals have been met or no further </a:t>
                      </a:r>
                      <a:r>
                        <a:rPr lang="en-US" sz="1550" kern="1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SSiS</a:t>
                      </a: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small group sessions are warranted</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SRSS-E7 and I5 scores are in the low risk category</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17170" marR="0">
                        <a:spcBef>
                          <a:spcPts val="0"/>
                        </a:spcBef>
                        <a:spcAft>
                          <a:spcPts val="0"/>
                        </a:spcAft>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35064560"/>
                  </a:ext>
                </a:extLst>
              </a:tr>
            </a:tbl>
          </a:graphicData>
        </a:graphic>
      </p:graphicFrame>
      <p:sp>
        <p:nvSpPr>
          <p:cNvPr id="5" name="Title 4"/>
          <p:cNvSpPr>
            <a:spLocks noGrp="1"/>
          </p:cNvSpPr>
          <p:nvPr>
            <p:ph type="title"/>
          </p:nvPr>
        </p:nvSpPr>
        <p:spPr>
          <a:xfrm>
            <a:off x="1524002" y="1"/>
            <a:ext cx="9143999" cy="667265"/>
          </a:xfrm>
          <a:solidFill>
            <a:schemeClr val="accent1"/>
          </a:solidFill>
          <a:ln>
            <a:solidFill>
              <a:schemeClr val="accent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US" sz="3600" dirty="0"/>
              <a:t>Sample Elementary Intervention Grid: </a:t>
            </a:r>
            <a:r>
              <a:rPr lang="en-US" sz="3600" dirty="0" err="1"/>
              <a:t>SSiS</a:t>
            </a:r>
            <a:endParaRPr lang="en-US" sz="3600" dirty="0"/>
          </a:p>
        </p:txBody>
      </p:sp>
    </p:spTree>
    <p:extLst>
      <p:ext uri="{BB962C8B-B14F-4D97-AF65-F5344CB8AC3E}">
        <p14:creationId xmlns:p14="http://schemas.microsoft.com/office/powerpoint/2010/main" val="7686869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35978" y="480535"/>
            <a:ext cx="7886700" cy="994172"/>
          </a:xfrm>
        </p:spPr>
        <p:txBody>
          <a:bodyPr/>
          <a:lstStyle/>
          <a:p>
            <a:r>
              <a:rPr lang="en-US"/>
              <a:t>Active Supervision</a:t>
            </a:r>
          </a:p>
        </p:txBody>
      </p:sp>
      <p:pic>
        <p:nvPicPr>
          <p:cNvPr id="8" name="Content Placeholder 7"/>
          <p:cNvPicPr>
            <a:picLocks noGrp="1" noChangeAspect="1"/>
          </p:cNvPicPr>
          <p:nvPr>
            <p:ph sz="half" idx="1"/>
          </p:nvPr>
        </p:nvPicPr>
        <p:blipFill>
          <a:blip r:embed="rId2"/>
          <a:stretch>
            <a:fillRect/>
          </a:stretch>
        </p:blipFill>
        <p:spPr>
          <a:xfrm>
            <a:off x="1754621" y="1474707"/>
            <a:ext cx="3965332" cy="3519966"/>
          </a:xfrm>
          <a:prstGeom prst="rect">
            <a:avLst/>
          </a:prstGeom>
        </p:spPr>
      </p:pic>
      <p:pic>
        <p:nvPicPr>
          <p:cNvPr id="2" name="Picture 1"/>
          <p:cNvPicPr>
            <a:picLocks noChangeAspect="1"/>
          </p:cNvPicPr>
          <p:nvPr/>
        </p:nvPicPr>
        <p:blipFill>
          <a:blip r:embed="rId3"/>
          <a:stretch>
            <a:fillRect/>
          </a:stretch>
        </p:blipFill>
        <p:spPr>
          <a:xfrm rot="20864519">
            <a:off x="1890274" y="3512544"/>
            <a:ext cx="2017043" cy="2580543"/>
          </a:xfrm>
          <a:prstGeom prst="rect">
            <a:avLst/>
          </a:prstGeom>
        </p:spPr>
      </p:pic>
      <p:sp>
        <p:nvSpPr>
          <p:cNvPr id="3" name="Rectangle 2"/>
          <p:cNvSpPr/>
          <p:nvPr/>
        </p:nvSpPr>
        <p:spPr>
          <a:xfrm>
            <a:off x="3862811" y="6008133"/>
            <a:ext cx="4762842" cy="369332"/>
          </a:xfrm>
          <a:prstGeom prst="rect">
            <a:avLst/>
          </a:prstGeom>
        </p:spPr>
        <p:txBody>
          <a:bodyPr wrap="none">
            <a:spAutoFit/>
          </a:bodyPr>
          <a:lstStyle/>
          <a:p>
            <a:r>
              <a:rPr lang="en-US"/>
              <a:t>https://eclkc.ohs.acf.hhs.gov/safety-practices</a:t>
            </a:r>
          </a:p>
        </p:txBody>
      </p:sp>
      <p:pic>
        <p:nvPicPr>
          <p:cNvPr id="9" name="Picture 8">
            <a:extLst>
              <a:ext uri="{FF2B5EF4-FFF2-40B4-BE49-F238E27FC236}">
                <a16:creationId xmlns:a16="http://schemas.microsoft.com/office/drawing/2014/main" id="{52FBEDA6-B57E-4E6D-8C08-A7B0A1DCC60F}"/>
              </a:ext>
            </a:extLst>
          </p:cNvPr>
          <p:cNvPicPr>
            <a:picLocks noChangeAspect="1"/>
          </p:cNvPicPr>
          <p:nvPr/>
        </p:nvPicPr>
        <p:blipFill>
          <a:blip r:embed="rId4"/>
          <a:stretch>
            <a:fillRect/>
          </a:stretch>
        </p:blipFill>
        <p:spPr>
          <a:xfrm>
            <a:off x="4468531" y="1413257"/>
            <a:ext cx="7723469" cy="4594876"/>
          </a:xfrm>
          <a:prstGeom prst="rect">
            <a:avLst/>
          </a:prstGeom>
        </p:spPr>
      </p:pic>
    </p:spTree>
    <p:extLst>
      <p:ext uri="{BB962C8B-B14F-4D97-AF65-F5344CB8AC3E}">
        <p14:creationId xmlns:p14="http://schemas.microsoft.com/office/powerpoint/2010/main" val="29880989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4" name="Group 24"/>
          <p:cNvGraphicFramePr>
            <a:graphicFrameLocks noGrp="1"/>
          </p:cNvGraphicFramePr>
          <p:nvPr/>
        </p:nvGraphicFramePr>
        <p:xfrm>
          <a:off x="1556657" y="1"/>
          <a:ext cx="9035144" cy="6516682"/>
        </p:xfrm>
        <a:graphic>
          <a:graphicData uri="http://schemas.openxmlformats.org/drawingml/2006/table">
            <a:tbl>
              <a:tblPr/>
              <a:tblGrid>
                <a:gridCol w="1097125">
                  <a:extLst>
                    <a:ext uri="{9D8B030D-6E8A-4147-A177-3AD203B41FA5}">
                      <a16:colId xmlns:a16="http://schemas.microsoft.com/office/drawing/2014/main" val="20000"/>
                    </a:ext>
                  </a:extLst>
                </a:gridCol>
                <a:gridCol w="2366347">
                  <a:extLst>
                    <a:ext uri="{9D8B030D-6E8A-4147-A177-3AD203B41FA5}">
                      <a16:colId xmlns:a16="http://schemas.microsoft.com/office/drawing/2014/main" val="20001"/>
                    </a:ext>
                  </a:extLst>
                </a:gridCol>
                <a:gridCol w="1731736">
                  <a:extLst>
                    <a:ext uri="{9D8B030D-6E8A-4147-A177-3AD203B41FA5}">
                      <a16:colId xmlns:a16="http://schemas.microsoft.com/office/drawing/2014/main" val="20002"/>
                    </a:ext>
                  </a:extLst>
                </a:gridCol>
                <a:gridCol w="2032907">
                  <a:extLst>
                    <a:ext uri="{9D8B030D-6E8A-4147-A177-3AD203B41FA5}">
                      <a16:colId xmlns:a16="http://schemas.microsoft.com/office/drawing/2014/main" val="20003"/>
                    </a:ext>
                  </a:extLst>
                </a:gridCol>
                <a:gridCol w="1807029">
                  <a:extLst>
                    <a:ext uri="{9D8B030D-6E8A-4147-A177-3AD203B41FA5}">
                      <a16:colId xmlns:a16="http://schemas.microsoft.com/office/drawing/2014/main" val="20004"/>
                    </a:ext>
                  </a:extLst>
                </a:gridCol>
              </a:tblGrid>
              <a:tr h="647567">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Support</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Description</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Schoolwide Data:  Entry Criteria</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Data to Monitor Progress:</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Exit Criteria</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extLst>
                  <a:ext uri="{0D108BD9-81ED-4DB2-BD59-A6C34878D82A}">
                    <a16:rowId xmlns:a16="http://schemas.microsoft.com/office/drawing/2014/main" val="10000"/>
                  </a:ext>
                </a:extLst>
              </a:tr>
              <a:tr h="5302828">
                <a:tc>
                  <a:txBody>
                    <a:bodyPr/>
                    <a:lstStyle/>
                    <a:p>
                      <a:pPr marL="57150" marR="0" algn="l">
                        <a:lnSpc>
                          <a:spcPct val="115000"/>
                        </a:lnSpc>
                        <a:spcBef>
                          <a:spcPts val="0"/>
                        </a:spcBef>
                        <a:spcAft>
                          <a:spcPts val="0"/>
                        </a:spcAft>
                      </a:pPr>
                      <a:r>
                        <a:rPr lang="en-US" sz="1600">
                          <a:effectLst/>
                          <a:latin typeface="Times New Roman"/>
                          <a:ea typeface="Times New Roman"/>
                        </a:rPr>
                        <a:t>READ 180 (Stage C) Reading Intervention</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73025" marR="0" algn="l">
                        <a:lnSpc>
                          <a:spcPct val="115000"/>
                        </a:lnSpc>
                        <a:spcBef>
                          <a:spcPts val="0"/>
                        </a:spcBef>
                        <a:spcAft>
                          <a:spcPts val="0"/>
                        </a:spcAft>
                      </a:pPr>
                      <a:r>
                        <a:rPr lang="en-US" sz="1600">
                          <a:effectLst/>
                          <a:latin typeface="Times New Roman"/>
                          <a:ea typeface="Times New Roman"/>
                        </a:rPr>
                        <a:t>Students participate in a 50 min reading instructional block during their study hall period. Students meet in the computer lab for participation in the online portion 20 min daily. Instruction is relevant to high school students. Students use a progress management system to monitor and track their own progress.</a:t>
                      </a:r>
                    </a:p>
                    <a:p>
                      <a:pPr marL="73025" marR="0" algn="l">
                        <a:lnSpc>
                          <a:spcPct val="115000"/>
                        </a:lnSpc>
                        <a:spcBef>
                          <a:spcPts val="0"/>
                        </a:spcBef>
                        <a:spcAft>
                          <a:spcPts val="0"/>
                        </a:spcAft>
                      </a:pPr>
                      <a:r>
                        <a:rPr lang="en-US" sz="1600">
                          <a:effectLst/>
                          <a:latin typeface="Times New Roman"/>
                          <a:ea typeface="Times New Roman"/>
                        </a:rPr>
                        <a:t>Instruction is taught by special education teachers and general education teachers with training in the READ 180 Curriculum.</a:t>
                      </a:r>
                    </a:p>
                    <a:p>
                      <a:pPr marL="73025" marR="0" algn="l">
                        <a:lnSpc>
                          <a:spcPct val="115000"/>
                        </a:lnSpc>
                        <a:spcBef>
                          <a:spcPts val="0"/>
                        </a:spcBef>
                        <a:spcAft>
                          <a:spcPts val="0"/>
                        </a:spcAft>
                      </a:pPr>
                      <a:r>
                        <a:rPr lang="en-US" sz="1600">
                          <a:effectLst/>
                          <a:latin typeface="Times New Roman"/>
                          <a:ea typeface="Times New Roman"/>
                        </a:rPr>
                        <a:t> </a:t>
                      </a:r>
                    </a:p>
                    <a:p>
                      <a:pPr marL="73025" marR="0" algn="l">
                        <a:lnSpc>
                          <a:spcPct val="115000"/>
                        </a:lnSpc>
                        <a:spcBef>
                          <a:spcPts val="0"/>
                        </a:spcBef>
                        <a:spcAft>
                          <a:spcPts val="0"/>
                        </a:spcAft>
                      </a:pPr>
                      <a:r>
                        <a:rPr lang="en-US" sz="1600">
                          <a:effectLst/>
                          <a:latin typeface="Times New Roman"/>
                          <a:ea typeface="Times New Roman"/>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50800" marR="0" algn="l">
                        <a:lnSpc>
                          <a:spcPct val="115000"/>
                        </a:lnSpc>
                        <a:spcBef>
                          <a:spcPts val="0"/>
                        </a:spcBef>
                        <a:spcAft>
                          <a:spcPts val="0"/>
                        </a:spcAft>
                      </a:pPr>
                      <a:r>
                        <a:rPr lang="en-US" sz="1600">
                          <a:effectLst/>
                          <a:latin typeface="Times New Roman"/>
                          <a:ea typeface="Times New Roman"/>
                        </a:rPr>
                        <a:t>(1) Students in grades 9 – 12.</a:t>
                      </a:r>
                    </a:p>
                    <a:p>
                      <a:pPr marL="50800" marR="0" algn="l">
                        <a:lnSpc>
                          <a:spcPct val="115000"/>
                        </a:lnSpc>
                        <a:spcBef>
                          <a:spcPts val="0"/>
                        </a:spcBef>
                        <a:spcAft>
                          <a:spcPts val="0"/>
                        </a:spcAft>
                      </a:pPr>
                      <a:r>
                        <a:rPr lang="en-US" sz="1600">
                          <a:effectLst/>
                          <a:latin typeface="Times New Roman"/>
                          <a:ea typeface="Times New Roman"/>
                        </a:rPr>
                        <a:t>(2) Reading performance basic or below basic on state assessment (but above 4</a:t>
                      </a:r>
                      <a:r>
                        <a:rPr lang="en-US" sz="1600" baseline="30000">
                          <a:effectLst/>
                          <a:latin typeface="Times New Roman"/>
                          <a:ea typeface="Times New Roman"/>
                        </a:rPr>
                        <a:t>th</a:t>
                      </a:r>
                      <a:r>
                        <a:rPr lang="en-US" sz="1600">
                          <a:effectLst/>
                          <a:latin typeface="Times New Roman"/>
                          <a:ea typeface="Times New Roman"/>
                        </a:rPr>
                        <a:t> grade reading level).</a:t>
                      </a:r>
                    </a:p>
                    <a:p>
                      <a:pPr marL="50800" marR="0" algn="l">
                        <a:lnSpc>
                          <a:spcPct val="115000"/>
                        </a:lnSpc>
                        <a:spcBef>
                          <a:spcPts val="0"/>
                        </a:spcBef>
                        <a:spcAft>
                          <a:spcPts val="0"/>
                        </a:spcAft>
                      </a:pPr>
                      <a:r>
                        <a:rPr lang="en-US" sz="1600">
                          <a:effectLst/>
                          <a:latin typeface="Times New Roman"/>
                          <a:ea typeface="Times New Roman"/>
                        </a:rPr>
                        <a:t>(3) SRSS risk scores in the moderate range (4 – 8).</a:t>
                      </a:r>
                    </a:p>
                    <a:p>
                      <a:pPr marL="0" marR="0" algn="l">
                        <a:lnSpc>
                          <a:spcPct val="115000"/>
                        </a:lnSpc>
                        <a:spcBef>
                          <a:spcPts val="0"/>
                        </a:spcBef>
                        <a:spcAft>
                          <a:spcPts val="0"/>
                        </a:spcAft>
                      </a:pPr>
                      <a:r>
                        <a:rPr lang="en-US" sz="1600">
                          <a:effectLst/>
                          <a:latin typeface="Times New Roman"/>
                          <a:ea typeface="Times New Roman"/>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9855" marR="0" algn="l">
                        <a:lnSpc>
                          <a:spcPct val="115000"/>
                        </a:lnSpc>
                        <a:spcBef>
                          <a:spcPts val="0"/>
                        </a:spcBef>
                        <a:spcAft>
                          <a:spcPts val="0"/>
                        </a:spcAft>
                      </a:pPr>
                      <a:r>
                        <a:rPr lang="en-US" sz="1400" u="sng">
                          <a:effectLst/>
                          <a:latin typeface="Times New Roman"/>
                          <a:ea typeface="Times New Roman"/>
                        </a:rPr>
                        <a:t>Student Measures:</a:t>
                      </a:r>
                      <a:endParaRPr lang="en-US" sz="1400">
                        <a:effectLst/>
                        <a:latin typeface="Times New Roman"/>
                        <a:ea typeface="Times New Roman"/>
                      </a:endParaRPr>
                    </a:p>
                    <a:p>
                      <a:pPr marL="109855" marR="0" algn="l">
                        <a:lnSpc>
                          <a:spcPct val="115000"/>
                        </a:lnSpc>
                        <a:spcBef>
                          <a:spcPts val="0"/>
                        </a:spcBef>
                        <a:spcAft>
                          <a:spcPts val="0"/>
                        </a:spcAft>
                      </a:pPr>
                      <a:r>
                        <a:rPr lang="en-US" sz="1400">
                          <a:effectLst/>
                          <a:latin typeface="Times New Roman"/>
                          <a:ea typeface="Times New Roman"/>
                        </a:rPr>
                        <a:t>Meeting individual READ 180 reading goals:</a:t>
                      </a:r>
                    </a:p>
                    <a:p>
                      <a:pPr marL="109855" marR="0" algn="l">
                        <a:lnSpc>
                          <a:spcPct val="115000"/>
                        </a:lnSpc>
                        <a:spcBef>
                          <a:spcPts val="0"/>
                        </a:spcBef>
                        <a:spcAft>
                          <a:spcPts val="0"/>
                        </a:spcAft>
                      </a:pPr>
                      <a:r>
                        <a:rPr lang="en-US" sz="1400">
                          <a:effectLst/>
                          <a:latin typeface="Times New Roman"/>
                          <a:ea typeface="Times New Roman"/>
                        </a:rPr>
                        <a:t>(1) Progress Monitoring with Scholastic Reading Inventory</a:t>
                      </a:r>
                    </a:p>
                    <a:p>
                      <a:pPr marL="109855" marR="0" algn="l">
                        <a:lnSpc>
                          <a:spcPct val="115000"/>
                        </a:lnSpc>
                        <a:spcBef>
                          <a:spcPts val="0"/>
                        </a:spcBef>
                        <a:spcAft>
                          <a:spcPts val="0"/>
                        </a:spcAft>
                      </a:pPr>
                      <a:r>
                        <a:rPr lang="en-US" sz="1400">
                          <a:effectLst/>
                          <a:latin typeface="Times New Roman"/>
                          <a:ea typeface="Times New Roman"/>
                        </a:rPr>
                        <a:t>(2) Writing Assessments</a:t>
                      </a:r>
                    </a:p>
                    <a:p>
                      <a:pPr marL="109855" marR="0" algn="l">
                        <a:lnSpc>
                          <a:spcPct val="115000"/>
                        </a:lnSpc>
                        <a:spcBef>
                          <a:spcPts val="0"/>
                        </a:spcBef>
                        <a:spcAft>
                          <a:spcPts val="0"/>
                        </a:spcAft>
                      </a:pPr>
                      <a:r>
                        <a:rPr lang="en-US" sz="1400">
                          <a:effectLst/>
                          <a:latin typeface="Times New Roman"/>
                          <a:ea typeface="Times New Roman"/>
                        </a:rPr>
                        <a:t>(3) formative assessments (vocabulary, comprehension and spelling)</a:t>
                      </a:r>
                    </a:p>
                    <a:p>
                      <a:pPr marL="109855" marR="0" algn="l">
                        <a:lnSpc>
                          <a:spcPct val="115000"/>
                        </a:lnSpc>
                        <a:spcBef>
                          <a:spcPts val="0"/>
                        </a:spcBef>
                        <a:spcAft>
                          <a:spcPts val="0"/>
                        </a:spcAft>
                      </a:pPr>
                      <a:r>
                        <a:rPr lang="en-US" sz="1400">
                          <a:effectLst/>
                          <a:latin typeface="Times New Roman"/>
                          <a:ea typeface="Times New Roman"/>
                        </a:rPr>
                        <a:t>(4) Curriculum-based Assessments</a:t>
                      </a:r>
                    </a:p>
                    <a:p>
                      <a:pPr marL="109855" marR="0" algn="l">
                        <a:lnSpc>
                          <a:spcPct val="115000"/>
                        </a:lnSpc>
                        <a:spcBef>
                          <a:spcPts val="0"/>
                        </a:spcBef>
                        <a:spcAft>
                          <a:spcPts val="0"/>
                        </a:spcAft>
                      </a:pPr>
                      <a:r>
                        <a:rPr lang="en-US" sz="1400">
                          <a:effectLst/>
                          <a:latin typeface="Times New Roman"/>
                          <a:ea typeface="Times New Roman"/>
                        </a:rPr>
                        <a:t>(5) Attendance in class</a:t>
                      </a:r>
                    </a:p>
                    <a:p>
                      <a:pPr marL="109855" marR="0" algn="l">
                        <a:lnSpc>
                          <a:spcPct val="115000"/>
                        </a:lnSpc>
                        <a:spcBef>
                          <a:spcPts val="0"/>
                        </a:spcBef>
                        <a:spcAft>
                          <a:spcPts val="0"/>
                        </a:spcAft>
                      </a:pPr>
                      <a:r>
                        <a:rPr lang="en-US" sz="1400" u="sng">
                          <a:effectLst/>
                          <a:latin typeface="Times New Roman"/>
                          <a:ea typeface="Times New Roman"/>
                        </a:rPr>
                        <a:t>Treatment Integrity</a:t>
                      </a:r>
                      <a:r>
                        <a:rPr lang="en-US" sz="1400">
                          <a:effectLst/>
                          <a:latin typeface="Times New Roman"/>
                          <a:ea typeface="Times New Roman"/>
                        </a:rPr>
                        <a:t>: Teachers monitor performance and attendance in class. Completion of weekly checklists for activities completed. </a:t>
                      </a:r>
                    </a:p>
                    <a:p>
                      <a:pPr marL="109855" marR="0" algn="l">
                        <a:lnSpc>
                          <a:spcPct val="115000"/>
                        </a:lnSpc>
                        <a:spcBef>
                          <a:spcPts val="0"/>
                        </a:spcBef>
                        <a:spcAft>
                          <a:spcPts val="0"/>
                        </a:spcAft>
                      </a:pPr>
                      <a:r>
                        <a:rPr lang="en-US" sz="1400" u="sng">
                          <a:effectLst/>
                          <a:latin typeface="Times New Roman"/>
                          <a:ea typeface="Times New Roman"/>
                        </a:rPr>
                        <a:t>Social Validity</a:t>
                      </a:r>
                      <a:r>
                        <a:rPr lang="en-US" sz="1400">
                          <a:effectLst/>
                          <a:latin typeface="Times New Roman"/>
                          <a:ea typeface="Times New Roman"/>
                        </a:rPr>
                        <a:t>: Students and teachers complete surveys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7950" marR="0" algn="l">
                        <a:lnSpc>
                          <a:spcPct val="115000"/>
                        </a:lnSpc>
                        <a:spcBef>
                          <a:spcPts val="0"/>
                        </a:spcBef>
                        <a:spcAft>
                          <a:spcPts val="0"/>
                        </a:spcAft>
                      </a:pPr>
                      <a:r>
                        <a:rPr lang="en-US" sz="1600">
                          <a:effectLst/>
                          <a:latin typeface="Times New Roman"/>
                          <a:ea typeface="Times New Roman"/>
                        </a:rPr>
                        <a:t>Students meet instructional reading goals.</a:t>
                      </a:r>
                    </a:p>
                    <a:p>
                      <a:pPr marL="0" marR="0" algn="l">
                        <a:lnSpc>
                          <a:spcPct val="115000"/>
                        </a:lnSpc>
                        <a:spcBef>
                          <a:spcPts val="0"/>
                        </a:spcBef>
                        <a:spcAft>
                          <a:spcPts val="0"/>
                        </a:spcAft>
                      </a:pPr>
                      <a:r>
                        <a:rPr lang="en-US" sz="1600">
                          <a:effectLst/>
                          <a:latin typeface="Times New Roman"/>
                          <a:ea typeface="Times New Roman"/>
                        </a:rPr>
                        <a:t> </a:t>
                      </a:r>
                    </a:p>
                    <a:p>
                      <a:pPr marL="107950" marR="0" algn="l">
                        <a:lnSpc>
                          <a:spcPct val="115000"/>
                        </a:lnSpc>
                        <a:spcBef>
                          <a:spcPts val="0"/>
                        </a:spcBef>
                        <a:spcAft>
                          <a:spcPts val="0"/>
                        </a:spcAft>
                      </a:pPr>
                      <a:r>
                        <a:rPr lang="en-US" sz="1600">
                          <a:effectLst/>
                          <a:latin typeface="Times New Roman"/>
                          <a:ea typeface="Times New Roman"/>
                        </a:rPr>
                        <a:t>SRSS score in the low risk category (0 – 3) on the next screening time point.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5" name="Rectangle 4"/>
          <p:cNvSpPr/>
          <p:nvPr/>
        </p:nvSpPr>
        <p:spPr>
          <a:xfrm>
            <a:off x="355001" y="5959735"/>
            <a:ext cx="6276191" cy="736899"/>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1200">
                <a:solidFill>
                  <a:prstClr val="black"/>
                </a:solidFill>
              </a:rPr>
              <a:t>Lane, K. L., Oakes, W. P., Menzies, H. M., Oyer, J., &amp; Jenkins, A. (2013). Working within the context of three-tiered models of prevention: Using school wide data to identify high school students for targeted supports. </a:t>
            </a:r>
            <a:r>
              <a:rPr lang="en-US" sz="1200" i="1">
                <a:solidFill>
                  <a:prstClr val="black"/>
                </a:solidFill>
              </a:rPr>
              <a:t>Journal of Applied School Psychology, 29</a:t>
            </a:r>
            <a:r>
              <a:rPr lang="en-US" sz="1200">
                <a:solidFill>
                  <a:prstClr val="black"/>
                </a:solidFill>
              </a:rPr>
              <a:t>, 203-229.</a:t>
            </a:r>
          </a:p>
        </p:txBody>
      </p:sp>
    </p:spTree>
    <p:extLst>
      <p:ext uri="{BB962C8B-B14F-4D97-AF65-F5344CB8AC3E}">
        <p14:creationId xmlns:p14="http://schemas.microsoft.com/office/powerpoint/2010/main" val="3534703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4" name="Group 24"/>
          <p:cNvGraphicFramePr>
            <a:graphicFrameLocks noGrp="1"/>
          </p:cNvGraphicFramePr>
          <p:nvPr/>
        </p:nvGraphicFramePr>
        <p:xfrm>
          <a:off x="1496961" y="0"/>
          <a:ext cx="9144000" cy="6634106"/>
        </p:xfrm>
        <a:graphic>
          <a:graphicData uri="http://schemas.openxmlformats.org/drawingml/2006/table">
            <a:tbl>
              <a:tblPr/>
              <a:tblGrid>
                <a:gridCol w="1246239">
                  <a:extLst>
                    <a:ext uri="{9D8B030D-6E8A-4147-A177-3AD203B41FA5}">
                      <a16:colId xmlns:a16="http://schemas.microsoft.com/office/drawing/2014/main" val="20000"/>
                    </a:ext>
                  </a:extLst>
                </a:gridCol>
                <a:gridCol w="2258961">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721974">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Support</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Description</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Schoolwide Data:  Entry Criteria</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Data to Monitor Progress:</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Exit Criteria</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extLst>
                  <a:ext uri="{0D108BD9-81ED-4DB2-BD59-A6C34878D82A}">
                    <a16:rowId xmlns:a16="http://schemas.microsoft.com/office/drawing/2014/main" val="10000"/>
                  </a:ext>
                </a:extLst>
              </a:tr>
              <a:tr h="5912132">
                <a:tc>
                  <a:txBody>
                    <a:bodyPr/>
                    <a:lstStyle/>
                    <a:p>
                      <a:pPr marL="57150" marR="0" algn="l">
                        <a:lnSpc>
                          <a:spcPct val="115000"/>
                        </a:lnSpc>
                        <a:spcBef>
                          <a:spcPts val="0"/>
                        </a:spcBef>
                        <a:spcAft>
                          <a:spcPts val="0"/>
                        </a:spcAft>
                      </a:pPr>
                      <a:r>
                        <a:rPr lang="en-US" sz="1600">
                          <a:effectLst/>
                          <a:latin typeface="Times New Roman"/>
                          <a:ea typeface="Times New Roman"/>
                        </a:rPr>
                        <a:t>Mentoring Program (Sophomores/ Juniors/ Seniors)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4775" marR="0" algn="l">
                        <a:lnSpc>
                          <a:spcPct val="115000"/>
                        </a:lnSpc>
                        <a:spcBef>
                          <a:spcPts val="0"/>
                        </a:spcBef>
                        <a:spcAft>
                          <a:spcPts val="0"/>
                        </a:spcAft>
                      </a:pPr>
                      <a:r>
                        <a:rPr lang="en-US" sz="1600">
                          <a:effectLst/>
                          <a:latin typeface="Times New Roman"/>
                          <a:ea typeface="Times New Roman"/>
                        </a:rPr>
                        <a:t>Focus is on academic achievement, character development, problem-solving skills, improving self-esteem, relationships with adults and peers, and school attendance. </a:t>
                      </a:r>
                    </a:p>
                    <a:p>
                      <a:pPr marL="104775" marR="0" algn="l">
                        <a:lnSpc>
                          <a:spcPct val="115000"/>
                        </a:lnSpc>
                        <a:spcBef>
                          <a:spcPts val="0"/>
                        </a:spcBef>
                        <a:spcAft>
                          <a:spcPts val="0"/>
                        </a:spcAft>
                      </a:pPr>
                      <a:r>
                        <a:rPr lang="en-US" sz="1600">
                          <a:effectLst/>
                          <a:latin typeface="Times New Roman"/>
                          <a:ea typeface="Times New Roman"/>
                        </a:rPr>
                        <a:t> </a:t>
                      </a:r>
                    </a:p>
                    <a:p>
                      <a:pPr marL="104775" marR="0" algn="l">
                        <a:lnSpc>
                          <a:spcPct val="115000"/>
                        </a:lnSpc>
                        <a:spcBef>
                          <a:spcPts val="0"/>
                        </a:spcBef>
                        <a:spcAft>
                          <a:spcPts val="0"/>
                        </a:spcAft>
                      </a:pPr>
                      <a:r>
                        <a:rPr lang="en-US" sz="1600">
                          <a:effectLst/>
                          <a:latin typeface="Times New Roman"/>
                          <a:ea typeface="Times New Roman"/>
                        </a:rPr>
                        <a:t>Volunteer teachers serve as mentors; meeting weekly (30 – 60 min) with students during the school day.</a:t>
                      </a:r>
                    </a:p>
                    <a:p>
                      <a:pPr marL="0" marR="0" algn="l">
                        <a:lnSpc>
                          <a:spcPct val="115000"/>
                        </a:lnSpc>
                        <a:spcBef>
                          <a:spcPts val="0"/>
                        </a:spcBef>
                        <a:spcAft>
                          <a:spcPts val="0"/>
                        </a:spcAft>
                      </a:pPr>
                      <a:r>
                        <a:rPr lang="en-US" sz="1600">
                          <a:effectLst/>
                          <a:latin typeface="Times New Roman"/>
                          <a:ea typeface="Times New Roman"/>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9855" marR="0" algn="l">
                        <a:lnSpc>
                          <a:spcPct val="115000"/>
                        </a:lnSpc>
                        <a:spcBef>
                          <a:spcPts val="0"/>
                        </a:spcBef>
                        <a:spcAft>
                          <a:spcPts val="0"/>
                        </a:spcAft>
                      </a:pPr>
                      <a:r>
                        <a:rPr lang="en-US" sz="1600">
                          <a:effectLst/>
                          <a:latin typeface="Times New Roman"/>
                          <a:ea typeface="Times New Roman"/>
                        </a:rPr>
                        <a:t>(1) 10th/11</a:t>
                      </a:r>
                      <a:r>
                        <a:rPr lang="en-US" sz="1600" baseline="30000">
                          <a:effectLst/>
                          <a:latin typeface="Times New Roman"/>
                          <a:ea typeface="Times New Roman"/>
                        </a:rPr>
                        <a:t>th</a:t>
                      </a:r>
                      <a:r>
                        <a:rPr lang="en-US" sz="1600">
                          <a:effectLst/>
                          <a:latin typeface="Times New Roman"/>
                          <a:ea typeface="Times New Roman"/>
                        </a:rPr>
                        <a:t>/ 12</a:t>
                      </a:r>
                      <a:r>
                        <a:rPr lang="en-US" sz="1600" baseline="30000">
                          <a:effectLst/>
                          <a:latin typeface="Times New Roman"/>
                          <a:ea typeface="Times New Roman"/>
                        </a:rPr>
                        <a:t>th</a:t>
                      </a:r>
                      <a:r>
                        <a:rPr lang="en-US" sz="1600">
                          <a:effectLst/>
                          <a:latin typeface="Times New Roman"/>
                          <a:ea typeface="Times New Roman"/>
                        </a:rPr>
                        <a:t>  graders</a:t>
                      </a:r>
                    </a:p>
                    <a:p>
                      <a:pPr marL="109855" marR="0" algn="l">
                        <a:lnSpc>
                          <a:spcPct val="115000"/>
                        </a:lnSpc>
                        <a:spcBef>
                          <a:spcPts val="0"/>
                        </a:spcBef>
                        <a:spcAft>
                          <a:spcPts val="0"/>
                        </a:spcAft>
                      </a:pPr>
                      <a:r>
                        <a:rPr lang="en-US" sz="1600">
                          <a:effectLst/>
                          <a:latin typeface="Times New Roman"/>
                          <a:ea typeface="Times New Roman"/>
                        </a:rPr>
                        <a:t>(2) Behavior: </a:t>
                      </a:r>
                    </a:p>
                    <a:p>
                      <a:pPr marL="109855" marR="0" algn="l">
                        <a:lnSpc>
                          <a:spcPct val="115000"/>
                        </a:lnSpc>
                        <a:spcBef>
                          <a:spcPts val="0"/>
                        </a:spcBef>
                        <a:spcAft>
                          <a:spcPts val="0"/>
                        </a:spcAft>
                      </a:pPr>
                      <a:r>
                        <a:rPr lang="en-US" sz="1600">
                          <a:effectLst/>
                          <a:latin typeface="Times New Roman"/>
                          <a:ea typeface="Times New Roman"/>
                        </a:rPr>
                        <a:t>SRSS: High (9-21) or Moderate (4-8) by either 2nd or 7th period teacher</a:t>
                      </a:r>
                    </a:p>
                    <a:p>
                      <a:pPr marL="109855" marR="0" algn="l">
                        <a:lnSpc>
                          <a:spcPct val="115000"/>
                        </a:lnSpc>
                        <a:spcBef>
                          <a:spcPts val="0"/>
                        </a:spcBef>
                        <a:spcAft>
                          <a:spcPts val="0"/>
                        </a:spcAft>
                      </a:pPr>
                      <a:r>
                        <a:rPr lang="en-US" sz="1600">
                          <a:effectLst/>
                          <a:latin typeface="Times New Roman"/>
                          <a:ea typeface="Times New Roman"/>
                        </a:rPr>
                        <a:t>ODR ≥ 2</a:t>
                      </a:r>
                    </a:p>
                    <a:p>
                      <a:pPr marL="109855" marR="0" algn="l">
                        <a:lnSpc>
                          <a:spcPct val="115000"/>
                        </a:lnSpc>
                        <a:spcBef>
                          <a:spcPts val="0"/>
                        </a:spcBef>
                        <a:spcAft>
                          <a:spcPts val="0"/>
                        </a:spcAft>
                      </a:pPr>
                      <a:r>
                        <a:rPr lang="en-US" sz="1600">
                          <a:effectLst/>
                          <a:latin typeface="Times New Roman"/>
                          <a:ea typeface="Times New Roman"/>
                        </a:rPr>
                        <a:t>Absences ≥ 5 days in one grading period</a:t>
                      </a:r>
                    </a:p>
                    <a:p>
                      <a:pPr marL="109855" marR="0" algn="l">
                        <a:lnSpc>
                          <a:spcPct val="115000"/>
                        </a:lnSpc>
                        <a:spcBef>
                          <a:spcPts val="0"/>
                        </a:spcBef>
                        <a:spcAft>
                          <a:spcPts val="0"/>
                        </a:spcAft>
                      </a:pPr>
                      <a:r>
                        <a:rPr lang="en-US" sz="1600">
                          <a:effectLst/>
                          <a:latin typeface="Times New Roman"/>
                          <a:ea typeface="Times New Roman"/>
                        </a:rPr>
                        <a:t>(3) Academic:</a:t>
                      </a:r>
                    </a:p>
                    <a:p>
                      <a:pPr marL="109855" marR="0" algn="l">
                        <a:lnSpc>
                          <a:spcPct val="115000"/>
                        </a:lnSpc>
                        <a:spcBef>
                          <a:spcPts val="0"/>
                        </a:spcBef>
                        <a:spcAft>
                          <a:spcPts val="0"/>
                        </a:spcAft>
                      </a:pPr>
                      <a:r>
                        <a:rPr lang="en-US" sz="1600">
                          <a:effectLst/>
                          <a:latin typeface="Times New Roman"/>
                          <a:ea typeface="Times New Roman"/>
                        </a:rPr>
                        <a:t>GPA ≤ 2.75</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9855" marR="0" algn="l">
                        <a:lnSpc>
                          <a:spcPct val="115000"/>
                        </a:lnSpc>
                        <a:spcBef>
                          <a:spcPts val="0"/>
                        </a:spcBef>
                        <a:spcAft>
                          <a:spcPts val="0"/>
                        </a:spcAft>
                      </a:pPr>
                      <a:r>
                        <a:rPr lang="en-US" sz="1600" u="sng">
                          <a:effectLst/>
                          <a:latin typeface="Times New Roman"/>
                          <a:ea typeface="Times New Roman"/>
                        </a:rPr>
                        <a:t>Student Measures:</a:t>
                      </a:r>
                      <a:endParaRPr lang="en-US" sz="1600">
                        <a:effectLst/>
                        <a:latin typeface="Times New Roman"/>
                        <a:ea typeface="Times New Roman"/>
                      </a:endParaRPr>
                    </a:p>
                    <a:p>
                      <a:pPr marL="109855" marR="0" algn="l">
                        <a:lnSpc>
                          <a:spcPct val="115000"/>
                        </a:lnSpc>
                        <a:spcBef>
                          <a:spcPts val="0"/>
                        </a:spcBef>
                        <a:spcAft>
                          <a:spcPts val="0"/>
                        </a:spcAft>
                      </a:pPr>
                      <a:r>
                        <a:rPr lang="en-US" sz="1600">
                          <a:effectLst/>
                          <a:latin typeface="Times New Roman"/>
                          <a:ea typeface="Times New Roman"/>
                        </a:rPr>
                        <a:t>(1) Increase of GPA at mid-term and semester report cards.</a:t>
                      </a:r>
                    </a:p>
                    <a:p>
                      <a:pPr marL="109855" marR="0" algn="l">
                        <a:lnSpc>
                          <a:spcPct val="115000"/>
                        </a:lnSpc>
                        <a:spcBef>
                          <a:spcPts val="0"/>
                        </a:spcBef>
                        <a:spcAft>
                          <a:spcPts val="0"/>
                        </a:spcAft>
                      </a:pPr>
                      <a:r>
                        <a:rPr lang="en-US" sz="1600">
                          <a:effectLst/>
                          <a:latin typeface="Times New Roman"/>
                          <a:ea typeface="Times New Roman"/>
                        </a:rPr>
                        <a:t>(2) Decrease of ODR monitored weekly.</a:t>
                      </a:r>
                    </a:p>
                    <a:p>
                      <a:pPr marL="109855" marR="0" algn="l">
                        <a:lnSpc>
                          <a:spcPct val="115000"/>
                        </a:lnSpc>
                        <a:spcBef>
                          <a:spcPts val="0"/>
                        </a:spcBef>
                        <a:spcAft>
                          <a:spcPts val="0"/>
                        </a:spcAft>
                      </a:pPr>
                      <a:r>
                        <a:rPr lang="en-US" sz="1600">
                          <a:effectLst/>
                          <a:latin typeface="Times New Roman"/>
                          <a:ea typeface="Times New Roman"/>
                        </a:rPr>
                        <a:t>(3) Reduced absences (fewer than one per quarter)</a:t>
                      </a:r>
                    </a:p>
                    <a:p>
                      <a:pPr marL="109855" marR="0" algn="l">
                        <a:lnSpc>
                          <a:spcPct val="115000"/>
                        </a:lnSpc>
                        <a:spcBef>
                          <a:spcPts val="0"/>
                        </a:spcBef>
                        <a:spcAft>
                          <a:spcPts val="0"/>
                        </a:spcAft>
                      </a:pPr>
                      <a:r>
                        <a:rPr lang="en-US" sz="1600" u="sng">
                          <a:effectLst/>
                          <a:latin typeface="Times New Roman"/>
                          <a:ea typeface="Times New Roman"/>
                        </a:rPr>
                        <a:t>Treatment Integrity</a:t>
                      </a:r>
                      <a:r>
                        <a:rPr lang="en-US" sz="1600">
                          <a:effectLst/>
                          <a:latin typeface="Times New Roman"/>
                          <a:ea typeface="Times New Roman"/>
                        </a:rPr>
                        <a:t>: Mentors complete weekly mentoring checklists to report meeting time and activities.</a:t>
                      </a:r>
                    </a:p>
                    <a:p>
                      <a:pPr marL="109855" marR="0" algn="l">
                        <a:lnSpc>
                          <a:spcPct val="115000"/>
                        </a:lnSpc>
                        <a:spcBef>
                          <a:spcPts val="0"/>
                        </a:spcBef>
                        <a:spcAft>
                          <a:spcPts val="0"/>
                        </a:spcAft>
                      </a:pPr>
                      <a:r>
                        <a:rPr lang="en-US" sz="1600" u="sng">
                          <a:effectLst/>
                          <a:latin typeface="Times New Roman"/>
                          <a:ea typeface="Times New Roman"/>
                        </a:rPr>
                        <a:t>Social Validity</a:t>
                      </a:r>
                      <a:r>
                        <a:rPr lang="en-US" sz="1600">
                          <a:effectLst/>
                          <a:latin typeface="Times New Roman"/>
                          <a:ea typeface="Times New Roman"/>
                        </a:rPr>
                        <a:t>: Pre and post surveys for students and mentors.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50800" marR="0" algn="l">
                        <a:lnSpc>
                          <a:spcPct val="115000"/>
                        </a:lnSpc>
                        <a:spcBef>
                          <a:spcPts val="0"/>
                        </a:spcBef>
                        <a:spcAft>
                          <a:spcPts val="0"/>
                        </a:spcAft>
                      </a:pPr>
                      <a:r>
                        <a:rPr lang="en-US" sz="1600">
                          <a:effectLst/>
                          <a:latin typeface="Times New Roman"/>
                          <a:ea typeface="Times New Roman"/>
                        </a:rPr>
                        <a:t>Yearlong support</a:t>
                      </a:r>
                    </a:p>
                    <a:p>
                      <a:pPr marL="50800" marR="0" algn="l">
                        <a:lnSpc>
                          <a:spcPct val="115000"/>
                        </a:lnSpc>
                        <a:spcBef>
                          <a:spcPts val="0"/>
                        </a:spcBef>
                        <a:spcAft>
                          <a:spcPts val="0"/>
                        </a:spcAft>
                      </a:pPr>
                      <a:r>
                        <a:rPr lang="en-US" sz="1600">
                          <a:effectLst/>
                          <a:latin typeface="Times New Roman"/>
                          <a:ea typeface="Times New Roman"/>
                        </a:rPr>
                        <a:t> </a:t>
                      </a:r>
                    </a:p>
                    <a:p>
                      <a:pPr marL="50800" marR="0" algn="l">
                        <a:lnSpc>
                          <a:spcPct val="115000"/>
                        </a:lnSpc>
                        <a:spcBef>
                          <a:spcPts val="0"/>
                        </a:spcBef>
                        <a:spcAft>
                          <a:spcPts val="0"/>
                        </a:spcAft>
                      </a:pPr>
                      <a:r>
                        <a:rPr lang="en-US" sz="1600">
                          <a:effectLst/>
                          <a:latin typeface="Times New Roman"/>
                          <a:ea typeface="Times New Roman"/>
                        </a:rPr>
                        <a:t>Students who no longer meet criteria next fall</a:t>
                      </a:r>
                    </a:p>
                    <a:p>
                      <a:pPr marL="50800" marR="0" algn="l">
                        <a:lnSpc>
                          <a:spcPct val="115000"/>
                        </a:lnSpc>
                        <a:spcBef>
                          <a:spcPts val="0"/>
                        </a:spcBef>
                        <a:spcAft>
                          <a:spcPts val="0"/>
                        </a:spcAft>
                      </a:pPr>
                      <a:r>
                        <a:rPr lang="en-US" sz="1600">
                          <a:effectLst/>
                          <a:latin typeface="Times New Roman"/>
                          <a:ea typeface="Times New Roman"/>
                        </a:rPr>
                        <a:t> </a:t>
                      </a:r>
                    </a:p>
                    <a:p>
                      <a:pPr marL="50800" marR="0" algn="l">
                        <a:lnSpc>
                          <a:spcPct val="115000"/>
                        </a:lnSpc>
                        <a:spcBef>
                          <a:spcPts val="0"/>
                        </a:spcBef>
                        <a:spcAft>
                          <a:spcPts val="0"/>
                        </a:spcAft>
                      </a:pPr>
                      <a:r>
                        <a:rPr lang="en-US" sz="1600">
                          <a:effectLst/>
                          <a:latin typeface="Times New Roman"/>
                          <a:ea typeface="Times New Roman"/>
                        </a:rPr>
                        <a:t>Seniors: graduation</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7" name="Rectangle 6"/>
          <p:cNvSpPr/>
          <p:nvPr/>
        </p:nvSpPr>
        <p:spPr>
          <a:xfrm>
            <a:off x="129092" y="6013525"/>
            <a:ext cx="7498080" cy="75841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1200">
                <a:solidFill>
                  <a:prstClr val="black"/>
                </a:solidFill>
              </a:rPr>
              <a:t>Lane, K. L., Oakes, W. P., Menzies, H. M., </a:t>
            </a:r>
            <a:r>
              <a:rPr lang="en-US" sz="1200" err="1">
                <a:solidFill>
                  <a:prstClr val="black"/>
                </a:solidFill>
              </a:rPr>
              <a:t>Oyer</a:t>
            </a:r>
            <a:r>
              <a:rPr lang="en-US" sz="1200">
                <a:solidFill>
                  <a:prstClr val="black"/>
                </a:solidFill>
              </a:rPr>
              <a:t>, J., &amp; Jenkins, A. (2013). Working within the context of three-tiered models of prevention: Using school wide data to identify high school students for targeted supports. </a:t>
            </a:r>
            <a:r>
              <a:rPr lang="en-US" sz="1200" i="1">
                <a:solidFill>
                  <a:prstClr val="black"/>
                </a:solidFill>
              </a:rPr>
              <a:t>Journal of Applied School Psychology, 29</a:t>
            </a:r>
            <a:r>
              <a:rPr lang="en-US" sz="1200">
                <a:solidFill>
                  <a:prstClr val="black"/>
                </a:solidFill>
              </a:rPr>
              <a:t>, 203-229</a:t>
            </a:r>
          </a:p>
        </p:txBody>
      </p:sp>
    </p:spTree>
    <p:extLst>
      <p:ext uri="{BB962C8B-B14F-4D97-AF65-F5344CB8AC3E}">
        <p14:creationId xmlns:p14="http://schemas.microsoft.com/office/powerpoint/2010/main" val="3856848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4" name="Group 24"/>
          <p:cNvGraphicFramePr>
            <a:graphicFrameLocks noGrp="1"/>
          </p:cNvGraphicFramePr>
          <p:nvPr/>
        </p:nvGraphicFramePr>
        <p:xfrm>
          <a:off x="1524000" y="0"/>
          <a:ext cx="9144000" cy="6634106"/>
        </p:xfrm>
        <a:graphic>
          <a:graphicData uri="http://schemas.openxmlformats.org/drawingml/2006/table">
            <a:tbl>
              <a:tblPr/>
              <a:tblGrid>
                <a:gridCol w="11430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721974">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Support</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Description</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Schoolwide Data:  Entry Criteria</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Data to Monitor Progress:</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Exit Criteria</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extLst>
                  <a:ext uri="{0D108BD9-81ED-4DB2-BD59-A6C34878D82A}">
                    <a16:rowId xmlns:a16="http://schemas.microsoft.com/office/drawing/2014/main" val="10000"/>
                  </a:ext>
                </a:extLst>
              </a:tr>
              <a:tr h="5912132">
                <a:tc>
                  <a:txBody>
                    <a:bodyPr/>
                    <a:lstStyle/>
                    <a:p>
                      <a:pPr marL="104775" marR="0" algn="l">
                        <a:lnSpc>
                          <a:spcPct val="115000"/>
                        </a:lnSpc>
                        <a:spcBef>
                          <a:spcPts val="0"/>
                        </a:spcBef>
                        <a:spcAft>
                          <a:spcPts val="0"/>
                        </a:spcAft>
                      </a:pPr>
                      <a:r>
                        <a:rPr lang="en-US" sz="1600">
                          <a:effectLst/>
                          <a:latin typeface="Times New Roman"/>
                          <a:ea typeface="Times New Roman"/>
                        </a:rPr>
                        <a:t>Targeted Algebra II Study Hall</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73025" marR="0" algn="l">
                        <a:lnSpc>
                          <a:spcPct val="115000"/>
                        </a:lnSpc>
                        <a:spcBef>
                          <a:spcPts val="0"/>
                        </a:spcBef>
                        <a:spcAft>
                          <a:spcPts val="0"/>
                        </a:spcAft>
                      </a:pPr>
                      <a:r>
                        <a:rPr lang="en-US" sz="1600">
                          <a:effectLst/>
                          <a:latin typeface="Times New Roman"/>
                          <a:ea typeface="Times New Roman"/>
                        </a:rPr>
                        <a:t>Direct, targeted instruction of Algebra II learning targets by math teachers.  </a:t>
                      </a:r>
                    </a:p>
                    <a:p>
                      <a:pPr marL="73025" marR="50800" algn="l">
                        <a:lnSpc>
                          <a:spcPct val="115000"/>
                        </a:lnSpc>
                        <a:spcBef>
                          <a:spcPts val="0"/>
                        </a:spcBef>
                        <a:spcAft>
                          <a:spcPts val="0"/>
                        </a:spcAft>
                      </a:pPr>
                      <a:r>
                        <a:rPr lang="en-US" sz="1600">
                          <a:effectLst/>
                          <a:latin typeface="Times New Roman"/>
                          <a:ea typeface="Times New Roman"/>
                        </a:rPr>
                        <a:t>Time will be used to re-teach concepts, provide one-on-one or small group instruction and offer greater supports for students struggling to pass the graduation requirement course.</a:t>
                      </a:r>
                    </a:p>
                    <a:p>
                      <a:pPr marL="73025" marR="0" algn="l">
                        <a:lnSpc>
                          <a:spcPct val="115000"/>
                        </a:lnSpc>
                        <a:spcBef>
                          <a:spcPts val="0"/>
                        </a:spcBef>
                        <a:spcAft>
                          <a:spcPts val="0"/>
                        </a:spcAft>
                      </a:pPr>
                      <a:r>
                        <a:rPr lang="en-US" sz="1600">
                          <a:effectLst/>
                          <a:latin typeface="Times New Roman"/>
                          <a:ea typeface="Times New Roman"/>
                        </a:rPr>
                        <a:t> </a:t>
                      </a:r>
                    </a:p>
                    <a:p>
                      <a:pPr marL="73025" marR="0" algn="l">
                        <a:lnSpc>
                          <a:spcPct val="115000"/>
                        </a:lnSpc>
                        <a:spcBef>
                          <a:spcPts val="0"/>
                        </a:spcBef>
                        <a:spcAft>
                          <a:spcPts val="0"/>
                        </a:spcAft>
                      </a:pPr>
                      <a:r>
                        <a:rPr lang="en-US" sz="1600">
                          <a:effectLst/>
                          <a:latin typeface="Times New Roman"/>
                          <a:ea typeface="Times New Roman"/>
                        </a:rPr>
                        <a:t>50 min per day until exit criteria is met.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50800" marR="0" algn="l">
                        <a:lnSpc>
                          <a:spcPct val="115000"/>
                        </a:lnSpc>
                        <a:spcBef>
                          <a:spcPts val="0"/>
                        </a:spcBef>
                        <a:spcAft>
                          <a:spcPts val="0"/>
                        </a:spcAft>
                      </a:pPr>
                      <a:r>
                        <a:rPr lang="en-US" sz="1600">
                          <a:effectLst/>
                          <a:latin typeface="Times New Roman"/>
                          <a:ea typeface="Times New Roman"/>
                        </a:rPr>
                        <a:t>(1) 12th graders</a:t>
                      </a:r>
                    </a:p>
                    <a:p>
                      <a:pPr marL="50800" marR="0" algn="l">
                        <a:lnSpc>
                          <a:spcPct val="115000"/>
                        </a:lnSpc>
                        <a:spcBef>
                          <a:spcPts val="0"/>
                        </a:spcBef>
                        <a:spcAft>
                          <a:spcPts val="0"/>
                        </a:spcAft>
                      </a:pPr>
                      <a:r>
                        <a:rPr lang="en-US" sz="1600">
                          <a:effectLst/>
                          <a:latin typeface="Times New Roman"/>
                          <a:ea typeface="Times New Roman"/>
                        </a:rPr>
                        <a:t>(2) Algebra II grade drops below a 75 at any point in the semester</a:t>
                      </a:r>
                    </a:p>
                    <a:p>
                      <a:pPr marL="50800" marR="0" algn="l">
                        <a:lnSpc>
                          <a:spcPct val="115000"/>
                        </a:lnSpc>
                        <a:spcBef>
                          <a:spcPts val="0"/>
                        </a:spcBef>
                        <a:spcAft>
                          <a:spcPts val="0"/>
                        </a:spcAft>
                      </a:pPr>
                      <a:r>
                        <a:rPr lang="en-US" sz="1600">
                          <a:effectLst/>
                          <a:latin typeface="Times New Roman"/>
                          <a:ea typeface="Times New Roman"/>
                        </a:rPr>
                        <a:t>(3) Have study hall time available and permission of 5th period teacher</a:t>
                      </a:r>
                    </a:p>
                    <a:p>
                      <a:pPr marL="50800" marR="0" algn="l">
                        <a:lnSpc>
                          <a:spcPct val="115000"/>
                        </a:lnSpc>
                        <a:spcBef>
                          <a:spcPts val="0"/>
                        </a:spcBef>
                        <a:spcAft>
                          <a:spcPts val="0"/>
                        </a:spcAft>
                      </a:pPr>
                      <a:r>
                        <a:rPr lang="en-US" sz="1600">
                          <a:effectLst/>
                          <a:latin typeface="Times New Roman"/>
                          <a:ea typeface="Times New Roman"/>
                        </a:rPr>
                        <a:t>(4) Self-selecting to engage in study hall</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9855" marR="0" algn="l">
                        <a:lnSpc>
                          <a:spcPct val="115000"/>
                        </a:lnSpc>
                        <a:spcBef>
                          <a:spcPts val="0"/>
                        </a:spcBef>
                        <a:spcAft>
                          <a:spcPts val="0"/>
                        </a:spcAft>
                      </a:pPr>
                      <a:r>
                        <a:rPr lang="en-US" sz="1600" u="sng">
                          <a:effectLst/>
                          <a:latin typeface="Times New Roman"/>
                          <a:ea typeface="Times New Roman"/>
                        </a:rPr>
                        <a:t>Student Measures</a:t>
                      </a:r>
                      <a:r>
                        <a:rPr lang="en-US" sz="1600">
                          <a:effectLst/>
                          <a:latin typeface="Times New Roman"/>
                          <a:ea typeface="Times New Roman"/>
                        </a:rPr>
                        <a:t>:</a:t>
                      </a:r>
                    </a:p>
                    <a:p>
                      <a:pPr marL="109855" marR="0" algn="l">
                        <a:lnSpc>
                          <a:spcPct val="115000"/>
                        </a:lnSpc>
                        <a:spcBef>
                          <a:spcPts val="0"/>
                        </a:spcBef>
                        <a:spcAft>
                          <a:spcPts val="0"/>
                        </a:spcAft>
                      </a:pPr>
                      <a:r>
                        <a:rPr lang="en-US" sz="1600">
                          <a:effectLst/>
                          <a:latin typeface="Times New Roman"/>
                          <a:ea typeface="Times New Roman"/>
                        </a:rPr>
                        <a:t>Algebra II classroom grades</a:t>
                      </a:r>
                    </a:p>
                    <a:p>
                      <a:pPr marL="109855" marR="0" algn="l">
                        <a:lnSpc>
                          <a:spcPct val="115000"/>
                        </a:lnSpc>
                        <a:spcBef>
                          <a:spcPts val="0"/>
                        </a:spcBef>
                        <a:spcAft>
                          <a:spcPts val="0"/>
                        </a:spcAft>
                      </a:pPr>
                      <a:r>
                        <a:rPr lang="en-US" sz="1600">
                          <a:effectLst/>
                          <a:latin typeface="Times New Roman"/>
                          <a:ea typeface="Times New Roman"/>
                        </a:rPr>
                        <a:t>Daily class average if grade is ≤ 75</a:t>
                      </a:r>
                    </a:p>
                    <a:p>
                      <a:pPr marL="109855" marR="0" algn="l">
                        <a:lnSpc>
                          <a:spcPct val="115000"/>
                        </a:lnSpc>
                        <a:spcBef>
                          <a:spcPts val="0"/>
                        </a:spcBef>
                        <a:spcAft>
                          <a:spcPts val="0"/>
                        </a:spcAft>
                      </a:pPr>
                      <a:r>
                        <a:rPr lang="en-US" sz="1600" u="sng">
                          <a:effectLst/>
                          <a:latin typeface="Times New Roman"/>
                          <a:ea typeface="Times New Roman"/>
                        </a:rPr>
                        <a:t>Treatment Integrity</a:t>
                      </a:r>
                      <a:r>
                        <a:rPr lang="en-US" sz="1600">
                          <a:effectLst/>
                          <a:latin typeface="Times New Roman"/>
                          <a:ea typeface="Times New Roman"/>
                        </a:rPr>
                        <a:t>: Daily monitoring of the lessons covered and student attendance</a:t>
                      </a:r>
                    </a:p>
                    <a:p>
                      <a:pPr marL="109855" marR="0" algn="l">
                        <a:lnSpc>
                          <a:spcPct val="115000"/>
                        </a:lnSpc>
                        <a:spcBef>
                          <a:spcPts val="0"/>
                        </a:spcBef>
                        <a:spcAft>
                          <a:spcPts val="0"/>
                        </a:spcAft>
                      </a:pPr>
                      <a:r>
                        <a:rPr lang="en-US" sz="1600" u="sng">
                          <a:effectLst/>
                          <a:latin typeface="Times New Roman"/>
                          <a:ea typeface="Times New Roman"/>
                        </a:rPr>
                        <a:t>Social Validity</a:t>
                      </a:r>
                      <a:r>
                        <a:rPr lang="en-US" sz="1600">
                          <a:effectLst/>
                          <a:latin typeface="Times New Roman"/>
                          <a:ea typeface="Times New Roman"/>
                        </a:rPr>
                        <a:t>: Pre and Post Student Surveys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7950" marR="0" algn="l">
                        <a:lnSpc>
                          <a:spcPct val="115000"/>
                        </a:lnSpc>
                        <a:spcBef>
                          <a:spcPts val="0"/>
                        </a:spcBef>
                        <a:spcAft>
                          <a:spcPts val="0"/>
                        </a:spcAft>
                      </a:pPr>
                      <a:r>
                        <a:rPr lang="en-US" sz="1600">
                          <a:effectLst/>
                          <a:latin typeface="Times New Roman"/>
                          <a:ea typeface="Times New Roman"/>
                        </a:rPr>
                        <a:t>Algebra II Grade increases to satisfactory level (above 75%).</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6" name="Rectangle 5"/>
          <p:cNvSpPr/>
          <p:nvPr/>
        </p:nvSpPr>
        <p:spPr>
          <a:xfrm>
            <a:off x="86062" y="6024282"/>
            <a:ext cx="6652708" cy="70462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1200">
                <a:solidFill>
                  <a:prstClr val="black"/>
                </a:solidFill>
              </a:rPr>
              <a:t>Lane, K. L., Oakes, W. P., Menzies, H. M., Oyer, J., &amp; Jenkins, A. (2013). Working within the context of three-tiered models of prevention: Using school wide data to identify high school students for targeted supports. </a:t>
            </a:r>
            <a:r>
              <a:rPr lang="en-US" sz="1200" i="1">
                <a:solidFill>
                  <a:prstClr val="black"/>
                </a:solidFill>
              </a:rPr>
              <a:t>Journal of Applied School Psychology, 29</a:t>
            </a:r>
            <a:r>
              <a:rPr lang="en-US" sz="1200">
                <a:solidFill>
                  <a:prstClr val="black"/>
                </a:solidFill>
              </a:rPr>
              <a:t>, 203-229.</a:t>
            </a:r>
          </a:p>
        </p:txBody>
      </p:sp>
    </p:spTree>
    <p:extLst>
      <p:ext uri="{BB962C8B-B14F-4D97-AF65-F5344CB8AC3E}">
        <p14:creationId xmlns:p14="http://schemas.microsoft.com/office/powerpoint/2010/main" val="2321959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0F0224-A19D-47F6-B971-4DEEFA076D29}"/>
              </a:ext>
            </a:extLst>
          </p:cNvPr>
          <p:cNvGrpSpPr/>
          <p:nvPr/>
        </p:nvGrpSpPr>
        <p:grpSpPr>
          <a:xfrm>
            <a:off x="1285077" y="28555"/>
            <a:ext cx="9144000" cy="6737127"/>
            <a:chOff x="1285077" y="28555"/>
            <a:chExt cx="9144000" cy="6737127"/>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1651"/>
              <a:chOff x="423333" y="892740"/>
              <a:chExt cx="8297334" cy="5881651"/>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78391"/>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alpha val="30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12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schemeClr val="tx1">
                        <a:alpha val="30000"/>
                      </a:schemeClr>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schemeClr val="tx1">
                        <a:alpha val="30000"/>
                      </a:schemeClr>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schemeClr val="tx1">
                        <a:alpha val="30000"/>
                      </a:schemeClr>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schemeClr val="tx1">
                        <a:alpha val="30000"/>
                      </a:schemeClr>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schemeClr val="tx1">
                      <a:alpha val="30000"/>
                    </a:schemeClr>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schemeClr val="tx1">
                    <a:alpha val="30000"/>
                  </a:schemeClr>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alpha val="30000"/>
                    </a:prstClr>
                  </a:solidFill>
                  <a:effectLst/>
                  <a:uLnTx/>
                  <a:uFillTx/>
                  <a:latin typeface="Calibri" panose="020F0502020204030204"/>
                  <a:ea typeface="+mn-ea"/>
                  <a:cs typeface="+mn-cs"/>
                </a:rPr>
                <a:t>(Lane, Kalberg, &amp; Menzies, 2009)</a:t>
              </a:r>
            </a:p>
          </p:txBody>
        </p:sp>
      </p:grpSp>
      <p:pic>
        <p:nvPicPr>
          <p:cNvPr id="25" name="Content Placeholder 8">
            <a:extLst>
              <a:ext uri="{FF2B5EF4-FFF2-40B4-BE49-F238E27FC236}">
                <a16:creationId xmlns:a16="http://schemas.microsoft.com/office/drawing/2014/main" id="{385AA4C4-0BD8-4A55-8DC8-7BFF33BBB4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500" y="2986388"/>
            <a:ext cx="4401759" cy="3718569"/>
          </a:xfrm>
          <a:prstGeom prst="rect">
            <a:avLst/>
          </a:prstGeom>
          <a:ln>
            <a:noFill/>
          </a:ln>
          <a:effectLst>
            <a:outerShdw blurRad="292100" dist="139700" dir="2700000" algn="tl" rotWithShape="0">
              <a:srgbClr val="333333">
                <a:alpha val="65000"/>
              </a:srgbClr>
            </a:outerShdw>
          </a:effectLst>
        </p:spPr>
      </p:pic>
      <p:sp>
        <p:nvSpPr>
          <p:cNvPr id="26" name="Title 3">
            <a:extLst>
              <a:ext uri="{FF2B5EF4-FFF2-40B4-BE49-F238E27FC236}">
                <a16:creationId xmlns:a16="http://schemas.microsoft.com/office/drawing/2014/main" id="{67C9CBAD-41D2-425A-A8BC-55ACC3E2CF93}"/>
              </a:ext>
            </a:extLst>
          </p:cNvPr>
          <p:cNvSpPr txBox="1">
            <a:spLocks/>
          </p:cNvSpPr>
          <p:nvPr/>
        </p:nvSpPr>
        <p:spPr>
          <a:xfrm>
            <a:off x="1980467" y="2259055"/>
            <a:ext cx="8382000" cy="735724"/>
          </a:xfrm>
          <a:prstGeom prst="rect">
            <a:avLst/>
          </a:prstGeom>
          <a:solidFill>
            <a:srgbClr val="FF00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fontAlgn="auto">
              <a:spcAft>
                <a:spcPts val="0"/>
              </a:spcAft>
            </a:pPr>
            <a:r>
              <a:rPr lang="en-US" sz="3200">
                <a:solidFill>
                  <a:prstClr val="white"/>
                </a:solidFill>
              </a:rPr>
              <a:t>Tertiary (Tier 3) Intervention Grids</a:t>
            </a:r>
          </a:p>
        </p:txBody>
      </p:sp>
      <p:sp>
        <p:nvSpPr>
          <p:cNvPr id="28" name="Oval 27">
            <a:extLst>
              <a:ext uri="{FF2B5EF4-FFF2-40B4-BE49-F238E27FC236}">
                <a16:creationId xmlns:a16="http://schemas.microsoft.com/office/drawing/2014/main" id="{0E9686A1-62F1-4526-8219-3300662C3219}"/>
              </a:ext>
            </a:extLst>
          </p:cNvPr>
          <p:cNvSpPr/>
          <p:nvPr/>
        </p:nvSpPr>
        <p:spPr>
          <a:xfrm>
            <a:off x="4083585" y="855613"/>
            <a:ext cx="3810000" cy="1143000"/>
          </a:xfrm>
          <a:prstGeom prst="ellipse">
            <a:avLst/>
          </a:prstGeom>
          <a:noFill/>
          <a:ln w="5715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85739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0-#ppt_w/2"/>
                                          </p:val>
                                        </p:tav>
                                        <p:tav tm="100000">
                                          <p:val>
                                            <p:strVal val="#ppt_x"/>
                                          </p:val>
                                        </p:tav>
                                      </p:tavLst>
                                    </p:anim>
                                    <p:anim calcmode="lin" valueType="num">
                                      <p:cBhvr additive="base">
                                        <p:cTn id="14"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3" name="Rectangle 2"/>
          <p:cNvSpPr>
            <a:spLocks noGrp="1" noChangeArrowheads="1"/>
          </p:cNvSpPr>
          <p:nvPr>
            <p:ph type="title" idx="4294967295"/>
          </p:nvPr>
        </p:nvSpPr>
        <p:spPr>
          <a:xfrm>
            <a:off x="1524000" y="57150"/>
            <a:ext cx="9144000" cy="838200"/>
          </a:xfrm>
        </p:spPr>
        <p:txBody>
          <a:bodyPr>
            <a:normAutofit fontScale="90000"/>
          </a:bodyPr>
          <a:lstStyle/>
          <a:p>
            <a:pPr algn="ctr"/>
            <a:r>
              <a:rPr lang="en-US" sz="3600">
                <a:solidFill>
                  <a:srgbClr val="495073"/>
                </a:solidFill>
              </a:rPr>
              <a:t>Tertiary (Tier 3) Intervention Grid: For Middle and High School Students</a:t>
            </a:r>
            <a:endParaRPr lang="en-US" altLang="en-US" sz="4000">
              <a:solidFill>
                <a:srgbClr val="495073"/>
              </a:solidFill>
            </a:endParaRPr>
          </a:p>
        </p:txBody>
      </p:sp>
      <p:graphicFrame>
        <p:nvGraphicFramePr>
          <p:cNvPr id="565273" name="Group 25"/>
          <p:cNvGraphicFramePr>
            <a:graphicFrameLocks noGrp="1"/>
          </p:cNvGraphicFramePr>
          <p:nvPr>
            <p:extLst>
              <p:ext uri="{D42A27DB-BD31-4B8C-83A1-F6EECF244321}">
                <p14:modId xmlns:p14="http://schemas.microsoft.com/office/powerpoint/2010/main" val="499415989"/>
              </p:ext>
            </p:extLst>
          </p:nvPr>
        </p:nvGraphicFramePr>
        <p:xfrm>
          <a:off x="630149" y="1066418"/>
          <a:ext cx="11079498" cy="4517635"/>
        </p:xfrm>
        <a:graphic>
          <a:graphicData uri="http://schemas.openxmlformats.org/drawingml/2006/table">
            <a:tbl>
              <a:tblPr/>
              <a:tblGrid>
                <a:gridCol w="1477267">
                  <a:extLst>
                    <a:ext uri="{9D8B030D-6E8A-4147-A177-3AD203B41FA5}">
                      <a16:colId xmlns:a16="http://schemas.microsoft.com/office/drawing/2014/main" val="20000"/>
                    </a:ext>
                  </a:extLst>
                </a:gridCol>
                <a:gridCol w="2688835">
                  <a:extLst>
                    <a:ext uri="{9D8B030D-6E8A-4147-A177-3AD203B41FA5}">
                      <a16:colId xmlns:a16="http://schemas.microsoft.com/office/drawing/2014/main" val="20001"/>
                    </a:ext>
                  </a:extLst>
                </a:gridCol>
                <a:gridCol w="2360415">
                  <a:extLst>
                    <a:ext uri="{9D8B030D-6E8A-4147-A177-3AD203B41FA5}">
                      <a16:colId xmlns:a16="http://schemas.microsoft.com/office/drawing/2014/main" val="20002"/>
                    </a:ext>
                  </a:extLst>
                </a:gridCol>
                <a:gridCol w="2510198">
                  <a:extLst>
                    <a:ext uri="{9D8B030D-6E8A-4147-A177-3AD203B41FA5}">
                      <a16:colId xmlns:a16="http://schemas.microsoft.com/office/drawing/2014/main" val="20003"/>
                    </a:ext>
                  </a:extLst>
                </a:gridCol>
                <a:gridCol w="2042783">
                  <a:extLst>
                    <a:ext uri="{9D8B030D-6E8A-4147-A177-3AD203B41FA5}">
                      <a16:colId xmlns:a16="http://schemas.microsoft.com/office/drawing/2014/main" val="20004"/>
                    </a:ext>
                  </a:extLst>
                </a:gridCol>
              </a:tblGrid>
              <a:tr h="522901">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bg1"/>
                          </a:solidFill>
                          <a:effectLst/>
                          <a:latin typeface="Verdana" charset="0"/>
                          <a:ea typeface="MS PGothic" charset="-128"/>
                        </a:rPr>
                        <a:t>Support</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8EF2"/>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bg1"/>
                          </a:solidFill>
                          <a:effectLst/>
                          <a:latin typeface="Verdana" charset="0"/>
                          <a:ea typeface="MS PGothic" charset="-128"/>
                        </a:rPr>
                        <a:t>Description</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8EF2"/>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bg1"/>
                          </a:solidFill>
                          <a:effectLst/>
                          <a:latin typeface="Verdana" charset="0"/>
                          <a:ea typeface="MS PGothic" charset="-128"/>
                        </a:rPr>
                        <a:t>Schoolwide Data: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bg1"/>
                          </a:solidFill>
                          <a:effectLst/>
                          <a:latin typeface="Verdana" charset="0"/>
                          <a:ea typeface="MS PGothic" charset="-128"/>
                        </a:rPr>
                        <a:t>Entry Criteria</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8EF2"/>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bg1"/>
                          </a:solidFill>
                          <a:effectLst/>
                          <a:latin typeface="Verdana" charset="0"/>
                          <a:ea typeface="MS PGothic" charset="-128"/>
                        </a:rPr>
                        <a:t>Data to Monitor Progress </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8EF2"/>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bg1"/>
                          </a:solidFill>
                          <a:effectLst/>
                          <a:latin typeface="Verdana" charset="0"/>
                          <a:ea typeface="MS PGothic" charset="-128"/>
                        </a:rPr>
                        <a:t>Exit Criteria</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8EF2"/>
                    </a:solidFill>
                  </a:tcPr>
                </a:tc>
                <a:extLst>
                  <a:ext uri="{0D108BD9-81ED-4DB2-BD59-A6C34878D82A}">
                    <a16:rowId xmlns:a16="http://schemas.microsoft.com/office/drawing/2014/main" val="10000"/>
                  </a:ext>
                </a:extLst>
              </a:tr>
              <a:tr h="3994734">
                <a:tc>
                  <a:txBody>
                    <a:bodyPr/>
                    <a:lstStyle/>
                    <a:p>
                      <a:pPr marL="0" marR="0">
                        <a:lnSpc>
                          <a:spcPct val="118000"/>
                        </a:lnSpc>
                        <a:spcBef>
                          <a:spcPts val="0"/>
                        </a:spcBef>
                        <a:spcAft>
                          <a:spcPts val="0"/>
                        </a:spcAft>
                      </a:pPr>
                      <a:r>
                        <a:rPr lang="en-US" sz="14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Functional Assessment-based Intervention</a:t>
                      </a:r>
                      <a:endParaRPr lang="en-US" sz="140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8000"/>
                        </a:lnSpc>
                        <a:spcBef>
                          <a:spcPts val="0"/>
                        </a:spcBef>
                        <a:spcAft>
                          <a:spcPts val="0"/>
                        </a:spcAft>
                      </a:pPr>
                      <a:r>
                        <a:rPr lang="en-US" sz="11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a:lnSpc>
                          <a:spcPct val="118000"/>
                        </a:lnSpc>
                        <a:spcBef>
                          <a:spcPts val="0"/>
                        </a:spcBef>
                        <a:spcAft>
                          <a:spcPts val="0"/>
                        </a:spcAf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FABIs are interventions based on the function of the target behavior, as determined by the functional assessment and determined with the aid of the </a:t>
                      </a:r>
                      <a:r>
                        <a:rPr lang="en-US" sz="1050" i="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Function Matrix</a:t>
                      </a: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50" i="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Function-Based Intervention Decision Model</a:t>
                      </a: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is used to determine the intervention focus, including: Method 1: Teach the replacement behavior; Method 2: Improve the environment; Method 3: Adjust the contingencies; and a combination of Method 1 and Method 2. A package intervention is designed and implemented, including antecedent adjustments, reinforcement adjustments, and extinction procedures directly linked to the function of the target behavior.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6985" marR="0">
                        <a:lnSpc>
                          <a:spcPct val="118000"/>
                        </a:lnSpc>
                        <a:spcBef>
                          <a:spcPts val="0"/>
                        </a:spcBef>
                        <a:spcAft>
                          <a:spcPts val="0"/>
                        </a:spcAf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One or more of the following:</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6985" marR="0">
                        <a:lnSpc>
                          <a:spcPct val="118000"/>
                        </a:lnSpc>
                        <a:spcBef>
                          <a:spcPts val="0"/>
                        </a:spcBef>
                        <a:spcAft>
                          <a:spcPts val="0"/>
                        </a:spcAft>
                      </a:pPr>
                      <a:r>
                        <a:rPr lang="en-US" sz="1050" b="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Behavior: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Wingdings" panose="05000000000000000000" pitchFamily="2" charset="2"/>
                        <a:buChar char=""/>
                        <a:tabLst>
                          <a:tab pos="457200" algn="l"/>
                        </a:tabLs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SRSS-E7: High (9-21)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Wingdings" panose="05000000000000000000" pitchFamily="2" charset="2"/>
                        <a:buChar char=""/>
                        <a:tabLst>
                          <a:tab pos="457200" algn="l"/>
                        </a:tabLs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SRSS-I6: High (6-18)</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Wingdings" panose="05000000000000000000" pitchFamily="2" charset="2"/>
                        <a:buChar char=""/>
                        <a:tabLst>
                          <a:tab pos="457200" algn="l"/>
                        </a:tabLs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Office discipline referrals (ODRs) 6 or more within a grading period</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a:lnSpc>
                          <a:spcPct val="118000"/>
                        </a:lnSpc>
                        <a:spcBef>
                          <a:spcPts val="0"/>
                        </a:spcBef>
                        <a:spcAft>
                          <a:spcPts val="0"/>
                        </a:spcAf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6985" marR="0" algn="ctr">
                        <a:lnSpc>
                          <a:spcPct val="118000"/>
                        </a:lnSpc>
                        <a:spcBef>
                          <a:spcPts val="0"/>
                        </a:spcBef>
                        <a:spcAft>
                          <a:spcPts val="0"/>
                        </a:spcAft>
                      </a:pPr>
                      <a:r>
                        <a:rPr lang="en-US" sz="1050" i="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AND/OR</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6985" marR="0">
                        <a:lnSpc>
                          <a:spcPct val="118000"/>
                        </a:lnSpc>
                        <a:spcBef>
                          <a:spcPts val="0"/>
                        </a:spcBef>
                        <a:spcAft>
                          <a:spcPts val="0"/>
                        </a:spcAft>
                      </a:pPr>
                      <a:r>
                        <a:rPr lang="en-US" sz="1050" b="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Academic: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Wingdings" panose="05000000000000000000" pitchFamily="2" charset="2"/>
                        <a:buChar char=""/>
                        <a:tabLst>
                          <a:tab pos="457200" algn="l"/>
                        </a:tabLs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Progress report: 1 or more course failures</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Wingdings" panose="05000000000000000000" pitchFamily="2" charset="2"/>
                        <a:buChar char=""/>
                        <a:tabLst>
                          <a:tab pos="457200" algn="l"/>
                        </a:tabLs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Missing Assignments 5 or more within a grading period</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Wingdings" panose="05000000000000000000" pitchFamily="2" charset="2"/>
                        <a:buChar char=""/>
                        <a:tabLst>
                          <a:tab pos="457200" algn="l"/>
                        </a:tabLst>
                      </a:pPr>
                      <a:r>
                        <a:rPr lang="en-US" sz="1050" kern="14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AIMSweb</a:t>
                      </a: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intensive level (math or reading)</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600"/>
                        </a:spcAft>
                        <a:buFont typeface="Wingdings" panose="05000000000000000000" pitchFamily="2" charset="2"/>
                        <a:buChar char=""/>
                        <a:tabLst>
                          <a:tab pos="457200" algn="l"/>
                        </a:tabLs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Below 2.5 GPA</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6985" marR="0">
                        <a:lnSpc>
                          <a:spcPct val="118000"/>
                        </a:lnSpc>
                        <a:spcBef>
                          <a:spcPts val="0"/>
                        </a:spcBef>
                        <a:spcAft>
                          <a:spcPts val="0"/>
                        </a:spcAf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Student behavior targeted for improvement (e.g., target or replacement behavior) using direct observation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6985" marR="0">
                        <a:lnSpc>
                          <a:spcPct val="118000"/>
                        </a:lnSpc>
                        <a:spcBef>
                          <a:spcPts val="0"/>
                        </a:spcBef>
                        <a:spcAft>
                          <a:spcPts val="0"/>
                        </a:spcAf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6985" marR="0">
                        <a:lnSpc>
                          <a:spcPct val="118000"/>
                        </a:lnSpc>
                        <a:spcBef>
                          <a:spcPts val="0"/>
                        </a:spcBef>
                        <a:spcAft>
                          <a:spcPts val="0"/>
                        </a:spcAft>
                      </a:pPr>
                      <a:r>
                        <a:rPr lang="en-US" sz="1050" b="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Treatment integrity</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Arial" panose="020B0604020202020204" pitchFamily="34" charset="0"/>
                        <a:buChar char="•"/>
                        <a:tabLst>
                          <a:tab pos="457200" algn="l"/>
                        </a:tabLs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FABI Step checklists</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Arial" panose="020B0604020202020204" pitchFamily="34" charset="0"/>
                        <a:buChar char="•"/>
                        <a:tabLst>
                          <a:tab pos="457200" algn="l"/>
                        </a:tabLs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Treatment integrity checklist</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6985" marR="0">
                        <a:lnSpc>
                          <a:spcPct val="118000"/>
                        </a:lnSpc>
                        <a:spcBef>
                          <a:spcPts val="0"/>
                        </a:spcBef>
                        <a:spcAft>
                          <a:spcPts val="0"/>
                        </a:spcAf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6985" marR="0">
                        <a:lnSpc>
                          <a:spcPct val="118000"/>
                        </a:lnSpc>
                        <a:spcBef>
                          <a:spcPts val="0"/>
                        </a:spcBef>
                        <a:spcAft>
                          <a:spcPts val="0"/>
                        </a:spcAft>
                      </a:pPr>
                      <a:r>
                        <a:rPr lang="en-US" sz="1050" b="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Social validity</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Arial" panose="020B0604020202020204" pitchFamily="34" charset="0"/>
                        <a:buChar char="•"/>
                        <a:tabLst>
                          <a:tab pos="457200" algn="l"/>
                        </a:tabLs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IRP-15 (teacher)</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Arial" panose="020B0604020202020204" pitchFamily="34" charset="0"/>
                        <a:buChar char="•"/>
                        <a:tabLst>
                          <a:tab pos="457200" algn="l"/>
                        </a:tabLs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CIRP (student)</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35585" marR="0">
                        <a:lnSpc>
                          <a:spcPct val="118000"/>
                        </a:lnSpc>
                        <a:spcBef>
                          <a:spcPts val="0"/>
                        </a:spcBef>
                        <a:spcAft>
                          <a:spcPts val="0"/>
                        </a:spcAf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a:lnSpc>
                          <a:spcPct val="118000"/>
                        </a:lnSpc>
                        <a:spcBef>
                          <a:spcPts val="0"/>
                        </a:spcBef>
                        <a:spcAft>
                          <a:spcPts val="600"/>
                        </a:spcAf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FABI will be faded once a functional relation is demonstrated using a validated single-case research design (e.g., withdrawal) and:</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Symbol" panose="05050102010706020507" pitchFamily="18" charset="2"/>
                        <a:buChar char=""/>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Behavior objective for the student is met (See Behavior Intervention Plan [BIP]).</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35585" marR="0">
                        <a:lnSpc>
                          <a:spcPct val="118000"/>
                        </a:lnSpc>
                        <a:spcBef>
                          <a:spcPts val="0"/>
                        </a:spcBef>
                        <a:spcAft>
                          <a:spcPts val="600"/>
                        </a:spcAf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57400" y="274638"/>
            <a:ext cx="7467600" cy="715962"/>
          </a:xfrm>
          <a:prstGeom prst="roundRect">
            <a:avLst/>
          </a:prstGeom>
        </p:spPr>
        <p:style>
          <a:lnRef idx="2">
            <a:schemeClr val="accent4"/>
          </a:lnRef>
          <a:fillRef idx="1">
            <a:schemeClr val="lt1"/>
          </a:fillRef>
          <a:effectRef idx="0">
            <a:schemeClr val="accent4"/>
          </a:effectRef>
          <a:fontRef idx="minor">
            <a:schemeClr val="dk1"/>
          </a:fontRef>
        </p:style>
        <p:txBody>
          <a:bodyPr>
            <a:normAutofit fontScale="90000"/>
          </a:bodyPr>
          <a:lstStyle/>
          <a:p>
            <a:pPr>
              <a:defRPr/>
            </a:pPr>
            <a:r>
              <a:rPr lang="en-US">
                <a:solidFill>
                  <a:schemeClr val="accent4">
                    <a:lumMod val="50000"/>
                  </a:schemeClr>
                </a:solidFill>
              </a:rPr>
              <a:t>Changes in Harry’s Behavior</a:t>
            </a:r>
          </a:p>
        </p:txBody>
      </p:sp>
      <p:graphicFrame>
        <p:nvGraphicFramePr>
          <p:cNvPr id="4" name="Content Placeholder 3"/>
          <p:cNvGraphicFramePr>
            <a:graphicFrameLocks noGrp="1"/>
          </p:cNvGraphicFramePr>
          <p:nvPr>
            <p:ph sz="quarter" idx="4294967295"/>
          </p:nvPr>
        </p:nvGraphicFramePr>
        <p:xfrm>
          <a:off x="2057400" y="1219200"/>
          <a:ext cx="784860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119812" name="Rectangle 2"/>
          <p:cNvSpPr>
            <a:spLocks noChangeArrowheads="1"/>
          </p:cNvSpPr>
          <p:nvPr/>
        </p:nvSpPr>
        <p:spPr bwMode="auto">
          <a:xfrm>
            <a:off x="1981200" y="6257926"/>
            <a:ext cx="830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solidFill>
                  <a:prstClr val="black"/>
                </a:solidFill>
                <a:latin typeface="Century Schoolbook" pitchFamily="18" charset="0"/>
              </a:rPr>
              <a:t>Cox, M., Griffin, M. M., Hall, R., Oakes, W. P., &amp; Lane, K. L. (2012). Using a functional assessment-based intervention to increase academic engaged time in an inclusive middle school setting.  Beyond Behavior, 2, 44 – 54.</a:t>
            </a:r>
          </a:p>
        </p:txBody>
      </p:sp>
      <p:pic>
        <p:nvPicPr>
          <p:cNvPr id="5" name="Picture 2" descr="C:\Users\kllane\Documents\F13 Manuscripts Submitted\2010 Beyond Behavior\bebe-20-03-cov-1_Page_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00" b="-3453"/>
          <a:stretch/>
        </p:blipFill>
        <p:spPr bwMode="auto">
          <a:xfrm>
            <a:off x="9321738" y="3733801"/>
            <a:ext cx="1346263" cy="1860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017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505C72-DCCD-4206-9AC8-D1F3435118B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57045" y="224298"/>
            <a:ext cx="5967473" cy="3738880"/>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6373C775-7586-46ED-923C-2ED84BA2481E}"/>
              </a:ext>
            </a:extLst>
          </p:cNvPr>
          <p:cNvSpPr/>
          <p:nvPr/>
        </p:nvSpPr>
        <p:spPr>
          <a:xfrm>
            <a:off x="5194050" y="1039528"/>
            <a:ext cx="1703900" cy="275342"/>
          </a:xfrm>
          <a:prstGeom prst="rect">
            <a:avLst/>
          </a:prstGeom>
          <a:noFill/>
          <a:ln w="57150">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EA0F1A02-5F47-4849-A9D8-B0248FDD5037}"/>
              </a:ext>
            </a:extLst>
          </p:cNvPr>
          <p:cNvPicPr>
            <a:picLocks noChangeAspect="1"/>
          </p:cNvPicPr>
          <p:nvPr/>
        </p:nvPicPr>
        <p:blipFill>
          <a:blip r:embed="rId3"/>
          <a:stretch>
            <a:fillRect/>
          </a:stretch>
        </p:blipFill>
        <p:spPr>
          <a:xfrm>
            <a:off x="914400" y="3963178"/>
            <a:ext cx="4043151" cy="1320024"/>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DFCDB498-0C67-415F-AD8E-38F6C7A7A01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01616" y="4072643"/>
            <a:ext cx="3453630" cy="2626941"/>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CFD4E396-D662-4F7A-8104-007F8C0C2BF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07942" y="1314870"/>
            <a:ext cx="3799544" cy="4492095"/>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id="{0F7B3EE1-459A-45E4-BCD5-0BB2BBED8B66}"/>
              </a:ext>
            </a:extLst>
          </p:cNvPr>
          <p:cNvSpPr/>
          <p:nvPr/>
        </p:nvSpPr>
        <p:spPr>
          <a:xfrm>
            <a:off x="7146567" y="2132070"/>
            <a:ext cx="3162455" cy="3674895"/>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318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2009)</a:t>
            </a:r>
          </a:p>
        </p:txBody>
      </p:sp>
      <p:sp>
        <p:nvSpPr>
          <p:cNvPr id="18" name="Right Arrow 3">
            <a:extLst>
              <a:ext uri="{FF2B5EF4-FFF2-40B4-BE49-F238E27FC236}">
                <a16:creationId xmlns:a16="http://schemas.microsoft.com/office/drawing/2014/main" id="{897A91D4-E5B7-45AD-BD4E-A722AFC5FDD1}"/>
              </a:ext>
            </a:extLst>
          </p:cNvPr>
          <p:cNvSpPr>
            <a:spLocks noChangeArrowheads="1"/>
          </p:cNvSpPr>
          <p:nvPr/>
        </p:nvSpPr>
        <p:spPr bwMode="auto">
          <a:xfrm rot="1546713">
            <a:off x="236913" y="3206554"/>
            <a:ext cx="4010025" cy="2943225"/>
          </a:xfrm>
          <a:prstGeom prst="rightArrow">
            <a:avLst>
              <a:gd name="adj1" fmla="val 50000"/>
              <a:gd name="adj2" fmla="val 50001"/>
            </a:avLst>
          </a:prstGeom>
          <a:solidFill>
            <a:schemeClr val="accent1"/>
          </a:solidFill>
          <a:ln>
            <a:noFill/>
          </a:ln>
          <a:effectLst>
            <a:outerShdw blurRad="57150" dist="19050" dir="5400000" algn="ctr" rotWithShape="0">
              <a:srgbClr val="000000">
                <a:alpha val="6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57200">
              <a:defRPr/>
            </a:pPr>
            <a:r>
              <a:rPr lang="en-US" sz="2000" b="1">
                <a:solidFill>
                  <a:prstClr val="white"/>
                </a:solidFill>
                <a:latin typeface="Calibri" panose="020F0502020204030204"/>
                <a:ea typeface="MS PGothic" charset="-128"/>
              </a:rPr>
              <a:t>District &amp; State Standard</a:t>
            </a:r>
            <a:r>
              <a:rPr lang="en-US" sz="2000">
                <a:solidFill>
                  <a:prstClr val="white"/>
                </a:solidFill>
                <a:latin typeface="Calibri" panose="020F0502020204030204"/>
                <a:ea typeface="MS PGothic" charset="-128"/>
              </a:rPr>
              <a:t>s</a:t>
            </a:r>
          </a:p>
          <a:p>
            <a:pPr algn="ctr" defTabSz="457200">
              <a:defRPr/>
            </a:pPr>
            <a:r>
              <a:rPr lang="en-US" sz="2000" b="1">
                <a:solidFill>
                  <a:prstClr val="white"/>
                </a:solidFill>
                <a:latin typeface="Calibri" panose="020F0502020204030204"/>
                <a:ea typeface="MS PGothic" charset="-128"/>
              </a:rPr>
              <a:t>High Quality Instruction</a:t>
            </a:r>
          </a:p>
        </p:txBody>
      </p:sp>
    </p:spTree>
    <p:extLst>
      <p:ext uri="{BB962C8B-B14F-4D97-AF65-F5344CB8AC3E}">
        <p14:creationId xmlns:p14="http://schemas.microsoft.com/office/powerpoint/2010/main" val="144470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5" descr="A close up of a logo&#10;&#10;Description automatically generated">
            <a:extLst>
              <a:ext uri="{FF2B5EF4-FFF2-40B4-BE49-F238E27FC236}">
                <a16:creationId xmlns:a16="http://schemas.microsoft.com/office/drawing/2014/main" id="{23FC978A-97CD-431D-9600-C4C595D40BD5}"/>
              </a:ext>
            </a:extLst>
          </p:cNvPr>
          <p:cNvPicPr>
            <a:picLocks noChangeAspect="1"/>
          </p:cNvPicPr>
          <p:nvPr/>
        </p:nvPicPr>
        <p:blipFill rotWithShape="1">
          <a:blip r:embed="rId2">
            <a:alphaModFix amt="40000"/>
          </a:blip>
          <a:srcRect t="17745" r="2" b="2"/>
          <a:stretch/>
        </p:blipFill>
        <p:spPr>
          <a:xfrm>
            <a:off x="3132160" y="1021"/>
            <a:ext cx="9059839" cy="6855958"/>
          </a:xfrm>
          <a:prstGeom prst="rect">
            <a:avLst/>
          </a:prstGeom>
        </p:spPr>
      </p:pic>
      <p:sp>
        <p:nvSpPr>
          <p:cNvPr id="2" name="Title 1"/>
          <p:cNvSpPr>
            <a:spLocks noGrp="1"/>
          </p:cNvSpPr>
          <p:nvPr>
            <p:ph type="title"/>
          </p:nvPr>
        </p:nvSpPr>
        <p:spPr>
          <a:xfrm>
            <a:off x="6556100" y="1099671"/>
            <a:ext cx="4972511" cy="3367554"/>
          </a:xfrm>
        </p:spPr>
        <p:txBody>
          <a:bodyPr vert="horz" lIns="91440" tIns="45720" rIns="91440" bIns="45720" rtlCol="0" anchor="b">
            <a:normAutofit/>
          </a:bodyPr>
          <a:lstStyle/>
          <a:p>
            <a:r>
              <a:rPr lang="en-US" sz="6600" kern="1200">
                <a:latin typeface="+mj-lt"/>
                <a:ea typeface="+mj-ea"/>
                <a:cs typeface="+mj-cs"/>
              </a:rPr>
              <a:t>Planning for Next Steps</a:t>
            </a:r>
          </a:p>
        </p:txBody>
      </p:sp>
      <p:sp>
        <p:nvSpPr>
          <p:cNvPr id="12" name="Freeform: Shape 11">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5F2580F9-0274-4FCC-9D5D-7F18BF9E626A}"/>
              </a:ext>
            </a:extLst>
          </p:cNvPr>
          <p:cNvPicPr>
            <a:picLocks noChangeAspect="1"/>
          </p:cNvPicPr>
          <p:nvPr/>
        </p:nvPicPr>
        <p:blipFill rotWithShape="1">
          <a:blip r:embed="rId3"/>
          <a:srcRect t="3714" r="1" b="6845"/>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Tree>
    <p:extLst>
      <p:ext uri="{BB962C8B-B14F-4D97-AF65-F5344CB8AC3E}">
        <p14:creationId xmlns:p14="http://schemas.microsoft.com/office/powerpoint/2010/main" val="1179422466"/>
      </p:ext>
    </p:extLst>
  </p:cSld>
  <p:clrMapOvr>
    <a:overrideClrMapping bg1="dk1" tx1="lt1" bg2="dk2" tx2="lt2" accent1="accent1" accent2="accent2" accent3="accent3" accent4="accent4" accent5="accent5" accent6="accent6" hlink="hlink" folHlink="folHlink"/>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320F4E2-088B-7046-68A4-347623AEB7C9}"/>
              </a:ext>
            </a:extLst>
          </p:cNvPr>
          <p:cNvPicPr>
            <a:picLocks noChangeAspect="1"/>
          </p:cNvPicPr>
          <p:nvPr/>
        </p:nvPicPr>
        <p:blipFill>
          <a:blip r:embed="rId2"/>
          <a:stretch>
            <a:fillRect/>
          </a:stretch>
        </p:blipFill>
        <p:spPr>
          <a:xfrm>
            <a:off x="10504" y="2598020"/>
            <a:ext cx="7579366" cy="4259980"/>
          </a:xfrm>
          <a:prstGeom prst="rect">
            <a:avLst/>
          </a:prstGeom>
          <a:ln>
            <a:solidFill>
              <a:schemeClr val="tx1"/>
            </a:solidFill>
          </a:ln>
        </p:spPr>
      </p:pic>
      <p:pic>
        <p:nvPicPr>
          <p:cNvPr id="5" name="Picture 4"/>
          <p:cNvPicPr>
            <a:picLocks noChangeAspect="1"/>
          </p:cNvPicPr>
          <p:nvPr/>
        </p:nvPicPr>
        <p:blipFill rotWithShape="1">
          <a:blip r:embed="rId3"/>
          <a:srcRect b="74636"/>
          <a:stretch/>
        </p:blipFill>
        <p:spPr>
          <a:xfrm>
            <a:off x="148635" y="121920"/>
            <a:ext cx="10492929" cy="1898469"/>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t="37704" r="29718"/>
          <a:stretch/>
        </p:blipFill>
        <p:spPr>
          <a:xfrm>
            <a:off x="148635" y="1468979"/>
            <a:ext cx="4785879" cy="3340914"/>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37E86C98-C9C9-42EF-B19D-6BC119A62008}"/>
              </a:ext>
            </a:extLst>
          </p:cNvPr>
          <p:cNvSpPr/>
          <p:nvPr/>
        </p:nvSpPr>
        <p:spPr>
          <a:xfrm>
            <a:off x="5902779" y="1071154"/>
            <a:ext cx="1687091" cy="446330"/>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rotWithShape="1">
          <a:blip r:embed="rId5"/>
          <a:srcRect l="2865" t="1350" r="1961" b="1445"/>
          <a:stretch/>
        </p:blipFill>
        <p:spPr>
          <a:xfrm>
            <a:off x="4253336" y="1766786"/>
            <a:ext cx="2441156" cy="3201324"/>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6"/>
          <a:stretch>
            <a:fillRect/>
          </a:stretch>
        </p:blipFill>
        <p:spPr>
          <a:xfrm>
            <a:off x="6746324" y="3090175"/>
            <a:ext cx="3518974" cy="3755870"/>
          </a:xfrm>
          <a:prstGeom prst="rect">
            <a:avLst/>
          </a:prstGeom>
          <a:ln>
            <a:noFill/>
          </a:ln>
          <a:effectLst>
            <a:outerShdw blurRad="292100" dist="139700" dir="2700000" algn="tl" rotWithShape="0">
              <a:srgbClr val="333333">
                <a:alpha val="65000"/>
              </a:srgbClr>
            </a:outerShdw>
          </a:effectLst>
        </p:spPr>
      </p:pic>
      <p:pic>
        <p:nvPicPr>
          <p:cNvPr id="7" name="Picture 6" descr="Chart&#10;&#10;Description automatically generated with medium confidence">
            <a:extLst>
              <a:ext uri="{FF2B5EF4-FFF2-40B4-BE49-F238E27FC236}">
                <a16:creationId xmlns:a16="http://schemas.microsoft.com/office/drawing/2014/main" id="{C394264E-8364-3618-1B72-9AE26920DB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68669" y="1214308"/>
            <a:ext cx="3211983" cy="41566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06743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64C9F-A0FF-4899-A41F-DF8DEBEF41D5}"/>
              </a:ext>
            </a:extLst>
          </p:cNvPr>
          <p:cNvSpPr>
            <a:spLocks noGrp="1"/>
          </p:cNvSpPr>
          <p:nvPr>
            <p:ph type="title"/>
          </p:nvPr>
        </p:nvSpPr>
        <p:spPr>
          <a:xfrm>
            <a:off x="827088" y="229695"/>
            <a:ext cx="10515600" cy="1325563"/>
          </a:xfrm>
        </p:spPr>
        <p:txBody>
          <a:bodyPr/>
          <a:lstStyle/>
          <a:p>
            <a:r>
              <a:rPr lang="en-US"/>
              <a:t>Resources for screening available on PBIS.org…</a:t>
            </a:r>
          </a:p>
        </p:txBody>
      </p:sp>
      <p:pic>
        <p:nvPicPr>
          <p:cNvPr id="9" name="Picture 8" descr="Picture of the resource title Selecting a Universal Behavior Screening Tool: Questions to Consider available on pbis.org">
            <a:extLst>
              <a:ext uri="{FF2B5EF4-FFF2-40B4-BE49-F238E27FC236}">
                <a16:creationId xmlns:a16="http://schemas.microsoft.com/office/drawing/2014/main" id="{EDEC054C-A3AD-48FC-845A-255A2FCA37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28" y="1514059"/>
            <a:ext cx="3159924" cy="4099527"/>
          </a:xfrm>
          <a:prstGeom prst="rect">
            <a:avLst/>
          </a:prstGeom>
          <a:ln>
            <a:noFill/>
          </a:ln>
          <a:effectLst>
            <a:outerShdw blurRad="292100" dist="139700" dir="2700000" algn="tl" rotWithShape="0">
              <a:srgbClr val="333333">
                <a:alpha val="65000"/>
              </a:srgbClr>
            </a:outerShdw>
          </a:effectLst>
        </p:spPr>
      </p:pic>
      <p:pic>
        <p:nvPicPr>
          <p:cNvPr id="10" name="Picture 9" descr="Picture of the resource titled Guidance for Systematic Screening: Lessons Learned from Practitioners available on pbis.org">
            <a:extLst>
              <a:ext uri="{FF2B5EF4-FFF2-40B4-BE49-F238E27FC236}">
                <a16:creationId xmlns:a16="http://schemas.microsoft.com/office/drawing/2014/main" id="{4471A8D3-F85C-4092-9E99-5B4B6FA0F1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691" y="2630980"/>
            <a:ext cx="3050101" cy="4099527"/>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F09FCCB2-BAC1-49E0-8037-54331ED08E31}"/>
              </a:ext>
            </a:extLst>
          </p:cNvPr>
          <p:cNvSpPr/>
          <p:nvPr/>
        </p:nvSpPr>
        <p:spPr>
          <a:xfrm>
            <a:off x="10569677" y="4847303"/>
            <a:ext cx="1504336" cy="1819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2050" name="Picture 2">
            <a:extLst>
              <a:ext uri="{FF2B5EF4-FFF2-40B4-BE49-F238E27FC236}">
                <a16:creationId xmlns:a16="http://schemas.microsoft.com/office/drawing/2014/main" id="{BC791F54-D5A3-19D6-4904-B5514EBA52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0779" y="1681163"/>
            <a:ext cx="7911221" cy="4290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5">
            <a:extLst>
              <a:ext uri="{FF2B5EF4-FFF2-40B4-BE49-F238E27FC236}">
                <a16:creationId xmlns:a16="http://schemas.microsoft.com/office/drawing/2014/main" id="{9E4035BB-C736-FAA2-C0E0-FE9BA806B334}"/>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92498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Agenda</a:t>
            </a:r>
          </a:p>
        </p:txBody>
      </p:sp>
      <p:sp>
        <p:nvSpPr>
          <p:cNvPr id="7" name="Content Placeholder 6"/>
          <p:cNvSpPr>
            <a:spLocks noGrp="1"/>
          </p:cNvSpPr>
          <p:nvPr>
            <p:ph idx="1"/>
          </p:nvPr>
        </p:nvSpPr>
        <p:spPr/>
        <p:txBody>
          <a:bodyPr>
            <a:normAutofit/>
          </a:bodyPr>
          <a:lstStyle/>
          <a:p>
            <a:r>
              <a:rPr lang="en-US" dirty="0"/>
              <a:t>Introducing Ci3T … a Comprehensive, Integrated, Three-Tiered Model of Prevention  </a:t>
            </a:r>
          </a:p>
          <a:p>
            <a:r>
              <a:rPr lang="en-US" dirty="0"/>
              <a:t>The Role of Screening: Using Screening Data to Inform Instruction  </a:t>
            </a:r>
          </a:p>
          <a:p>
            <a:pPr lvl="1"/>
            <a:r>
              <a:rPr lang="en-US" dirty="0"/>
              <a:t>At Tier 1: Primary Preventions Efforts </a:t>
            </a:r>
          </a:p>
          <a:p>
            <a:pPr lvl="1"/>
            <a:r>
              <a:rPr lang="en-US" dirty="0"/>
              <a:t>At all Tiers: Teacher-delivered Strategies  </a:t>
            </a:r>
          </a:p>
          <a:p>
            <a:pPr lvl="1"/>
            <a:r>
              <a:rPr lang="en-US" dirty="0"/>
              <a:t>At Tiers 2 &amp; 3: Secondary &amp; Tertiary Prevention Efforts  </a:t>
            </a:r>
          </a:p>
          <a:p>
            <a:r>
              <a:rPr lang="en-US" b="1" dirty="0"/>
              <a:t>Planning for Next Steps</a:t>
            </a:r>
          </a:p>
          <a:p>
            <a:endParaRPr lang="en-US" dirty="0"/>
          </a:p>
        </p:txBody>
      </p:sp>
    </p:spTree>
    <p:extLst>
      <p:ext uri="{BB962C8B-B14F-4D97-AF65-F5344CB8AC3E}">
        <p14:creationId xmlns:p14="http://schemas.microsoft.com/office/powerpoint/2010/main" val="86548053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01663A-D6A1-4043-85F4-53F32416A91D}"/>
              </a:ext>
            </a:extLst>
          </p:cNvPr>
          <p:cNvPicPr>
            <a:picLocks noChangeAspect="1"/>
          </p:cNvPicPr>
          <p:nvPr/>
        </p:nvPicPr>
        <p:blipFill>
          <a:blip r:embed="rId3"/>
          <a:stretch>
            <a:fillRect/>
          </a:stretch>
        </p:blipFill>
        <p:spPr>
          <a:xfrm>
            <a:off x="228849" y="4800600"/>
            <a:ext cx="1512919" cy="1905000"/>
          </a:xfrm>
          <a:prstGeom prst="rect">
            <a:avLst/>
          </a:prstGeom>
        </p:spPr>
      </p:pic>
    </p:spTree>
    <p:extLst>
      <p:ext uri="{BB962C8B-B14F-4D97-AF65-F5344CB8AC3E}">
        <p14:creationId xmlns:p14="http://schemas.microsoft.com/office/powerpoint/2010/main" val="1186048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8883583" y="390872"/>
            <a:ext cx="1294263" cy="1294263"/>
          </a:xfrm>
          <a:prstGeom prst="ellipse">
            <a:avLst/>
          </a:prstGeom>
          <a:gradFill>
            <a:gsLst>
              <a:gs pos="0">
                <a:schemeClr val="accent4">
                  <a:satMod val="103000"/>
                  <a:lumMod val="102000"/>
                  <a:tint val="94000"/>
                </a:schemeClr>
              </a:gs>
              <a:gs pos="36000">
                <a:schemeClr val="accent4">
                  <a:satMod val="110000"/>
                  <a:lumMod val="100000"/>
                  <a:shade val="100000"/>
                </a:schemeClr>
              </a:gs>
              <a:gs pos="61000">
                <a:schemeClr val="accent4">
                  <a:lumMod val="99000"/>
                  <a:satMod val="120000"/>
                  <a:shade val="78000"/>
                </a:schemeClr>
              </a:gs>
            </a:gsLst>
          </a:gra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11092" y="1702120"/>
            <a:ext cx="2614353" cy="3383280"/>
          </a:xfrm>
          <a:prstGeom prst="rect">
            <a:avLst/>
          </a:prstGeom>
          <a:ln>
            <a:solidFill>
              <a:schemeClr val="bg1">
                <a:lumMod val="85000"/>
              </a:schemeClr>
            </a:solidFill>
          </a:ln>
          <a:effectLst>
            <a:outerShdw blurRad="292100" dist="139700" dir="2700000" algn="tl" rotWithShape="0">
              <a:srgbClr val="333333">
                <a:alpha val="65000"/>
              </a:srgbClr>
            </a:outerShdw>
          </a:effectLst>
        </p:spPr>
      </p:pic>
      <p:sp>
        <p:nvSpPr>
          <p:cNvPr id="7" name="Title 6"/>
          <p:cNvSpPr>
            <a:spLocks noGrp="1"/>
          </p:cNvSpPr>
          <p:nvPr>
            <p:ph type="title"/>
          </p:nvPr>
        </p:nvSpPr>
        <p:spPr/>
        <p:txBody>
          <a:bodyPr/>
          <a:lstStyle/>
          <a:p>
            <a:r>
              <a:rPr lang="en-US"/>
              <a:t>District Decision Makers</a:t>
            </a: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18268" y="599662"/>
            <a:ext cx="1021082" cy="856490"/>
          </a:xfrm>
          <a:prstGeom prst="rect">
            <a:avLst/>
          </a:prstGeom>
        </p:spPr>
      </p:pic>
      <p:pic>
        <p:nvPicPr>
          <p:cNvPr id="4" name="Content Placeholder 3"/>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a:off x="1866555" y="1585668"/>
            <a:ext cx="2671762" cy="3457575"/>
          </a:xfrm>
          <a:prstGeom prst="rect">
            <a:avLst/>
          </a:prstGeom>
          <a:ln>
            <a:solidFill>
              <a:schemeClr val="accent1"/>
            </a:solid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24413" y="1415417"/>
            <a:ext cx="2614353" cy="3383280"/>
          </a:xfrm>
          <a:prstGeom prst="rect">
            <a:avLst/>
          </a:prstGeom>
          <a:ln>
            <a:solidFill>
              <a:schemeClr val="accent1"/>
            </a:solid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52927" y="3803972"/>
            <a:ext cx="3657600" cy="2826327"/>
          </a:xfrm>
          <a:prstGeom prst="rect">
            <a:avLst/>
          </a:prstGeom>
          <a:ln>
            <a:solidFill>
              <a:schemeClr val="bg1">
                <a:lumMod val="85000"/>
              </a:schemeClr>
            </a:solid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165473" y="3341090"/>
            <a:ext cx="2543696" cy="3291840"/>
          </a:xfrm>
          <a:prstGeom prst="rect">
            <a:avLst/>
          </a:prstGeom>
          <a:ln>
            <a:solidFill>
              <a:schemeClr val="bg1">
                <a:lumMod val="85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1732974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77B396A-8458-4F39-8868-B6E4D9028340}"/>
              </a:ext>
            </a:extLst>
          </p:cNvPr>
          <p:cNvPicPr/>
          <p:nvPr/>
        </p:nvPicPr>
        <p:blipFill>
          <a:blip r:embed="rId3">
            <a:extLst>
              <a:ext uri="{28A0092B-C50C-407E-A947-70E740481C1C}">
                <a14:useLocalDpi xmlns:a14="http://schemas.microsoft.com/office/drawing/2010/main" val="0"/>
              </a:ext>
            </a:extLst>
          </a:blip>
          <a:stretch>
            <a:fillRect/>
          </a:stretch>
        </p:blipFill>
        <p:spPr>
          <a:xfrm>
            <a:off x="1906959" y="376730"/>
            <a:ext cx="8378082" cy="5833153"/>
          </a:xfrm>
          <a:prstGeom prst="rect">
            <a:avLst/>
          </a:prstGeom>
        </p:spPr>
      </p:pic>
    </p:spTree>
    <p:extLst>
      <p:ext uri="{BB962C8B-B14F-4D97-AF65-F5344CB8AC3E}">
        <p14:creationId xmlns:p14="http://schemas.microsoft.com/office/powerpoint/2010/main" val="123437213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38600" y="4541758"/>
            <a:ext cx="6629400" cy="2308324"/>
          </a:xfrm>
          <a:prstGeom prst="rect">
            <a:avLst/>
          </a:prstGeom>
          <a:solidFill>
            <a:schemeClr val="tx2">
              <a:lumMod val="40000"/>
              <a:lumOff val="60000"/>
            </a:schemeClr>
          </a:solidFill>
        </p:spPr>
        <p:txBody>
          <a:bodyPr wrap="square" rtlCol="0">
            <a:spAutoFit/>
          </a:bodyPr>
          <a:lstStyle/>
          <a:p>
            <a:endParaRPr lang="en-US">
              <a:solidFill>
                <a:prstClr val="black"/>
              </a:solidFill>
              <a:latin typeface="Calibri"/>
            </a:endParaRPr>
          </a:p>
          <a:p>
            <a:endParaRPr lang="en-US">
              <a:solidFill>
                <a:prstClr val="black"/>
              </a:solidFill>
              <a:latin typeface="Calibri"/>
            </a:endParaRPr>
          </a:p>
          <a:p>
            <a:endParaRPr lang="en-US">
              <a:solidFill>
                <a:prstClr val="black"/>
              </a:solidFill>
              <a:latin typeface="Calibri"/>
            </a:endParaRPr>
          </a:p>
          <a:p>
            <a:endParaRPr lang="en-US">
              <a:solidFill>
                <a:prstClr val="black"/>
              </a:solidFill>
              <a:latin typeface="Calibri"/>
            </a:endParaRPr>
          </a:p>
          <a:p>
            <a:endParaRPr lang="en-US">
              <a:solidFill>
                <a:prstClr val="black"/>
              </a:solidFill>
              <a:latin typeface="Calibri"/>
            </a:endParaRPr>
          </a:p>
          <a:p>
            <a:endParaRPr lang="en-US">
              <a:solidFill>
                <a:prstClr val="black"/>
              </a:solidFill>
              <a:latin typeface="Calibri"/>
            </a:endParaRPr>
          </a:p>
          <a:p>
            <a:endParaRPr lang="en-US">
              <a:solidFill>
                <a:prstClr val="black"/>
              </a:solidFill>
              <a:latin typeface="Calibri"/>
            </a:endParaRPr>
          </a:p>
          <a:p>
            <a:endParaRPr lang="en-US">
              <a:solidFill>
                <a:prstClr val="black"/>
              </a:solidFill>
              <a:latin typeface="Calibri"/>
            </a:endParaRPr>
          </a:p>
        </p:txBody>
      </p:sp>
      <p:graphicFrame>
        <p:nvGraphicFramePr>
          <p:cNvPr id="6" name="Diagram 5"/>
          <p:cNvGraphicFramePr/>
          <p:nvPr/>
        </p:nvGraphicFramePr>
        <p:xfrm>
          <a:off x="2133600" y="299085"/>
          <a:ext cx="7970520"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Bent Arrow 6"/>
          <p:cNvSpPr/>
          <p:nvPr/>
        </p:nvSpPr>
        <p:spPr>
          <a:xfrm rot="5400000">
            <a:off x="4815841" y="768986"/>
            <a:ext cx="569595" cy="466725"/>
          </a:xfrm>
          <a:prstGeom prst="ben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8" name="Bent Arrow 7"/>
          <p:cNvSpPr/>
          <p:nvPr/>
        </p:nvSpPr>
        <p:spPr>
          <a:xfrm rot="5400000">
            <a:off x="7077076" y="1489076"/>
            <a:ext cx="440055" cy="421005"/>
          </a:xfrm>
          <a:prstGeom prst="ben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9" name="Rectangle 8"/>
          <p:cNvSpPr/>
          <p:nvPr/>
        </p:nvSpPr>
        <p:spPr>
          <a:xfrm>
            <a:off x="5181600" y="228600"/>
            <a:ext cx="4000500" cy="373380"/>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MTSS: CI3T Training Series</a:t>
            </a:r>
          </a:p>
        </p:txBody>
      </p:sp>
      <p:sp>
        <p:nvSpPr>
          <p:cNvPr id="10" name="Down Arrow 9"/>
          <p:cNvSpPr/>
          <p:nvPr/>
        </p:nvSpPr>
        <p:spPr>
          <a:xfrm>
            <a:off x="8655636" y="3880485"/>
            <a:ext cx="464820" cy="723900"/>
          </a:xfrm>
          <a:prstGeom prst="downArrow">
            <a:avLst/>
          </a:prstGeom>
          <a:solidFill>
            <a:srgbClr val="FF000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endParaRPr>
          </a:p>
        </p:txBody>
      </p:sp>
      <p:sp>
        <p:nvSpPr>
          <p:cNvPr id="11" name="Down Arrow 10"/>
          <p:cNvSpPr/>
          <p:nvPr/>
        </p:nvSpPr>
        <p:spPr>
          <a:xfrm>
            <a:off x="6522720" y="3430905"/>
            <a:ext cx="464820" cy="1135380"/>
          </a:xfrm>
          <a:prstGeom prst="downArrow">
            <a:avLst/>
          </a:prstGeom>
          <a:solidFill>
            <a:srgbClr val="FFFF0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endParaRPr>
          </a:p>
        </p:txBody>
      </p:sp>
      <p:sp>
        <p:nvSpPr>
          <p:cNvPr id="12" name="Down Arrow 11"/>
          <p:cNvSpPr/>
          <p:nvPr/>
        </p:nvSpPr>
        <p:spPr>
          <a:xfrm>
            <a:off x="4301213" y="2051685"/>
            <a:ext cx="464820" cy="2514600"/>
          </a:xfrm>
          <a:prstGeom prst="downArrow">
            <a:avLst/>
          </a:prstGeom>
          <a:solidFill>
            <a:srgbClr val="00B05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rgbClr val="00B050"/>
              </a:solidFill>
            </a:endParaRPr>
          </a:p>
        </p:txBody>
      </p:sp>
      <p:sp>
        <p:nvSpPr>
          <p:cNvPr id="13" name="Right Arrow 12"/>
          <p:cNvSpPr/>
          <p:nvPr/>
        </p:nvSpPr>
        <p:spPr>
          <a:xfrm>
            <a:off x="1676400" y="4566285"/>
            <a:ext cx="2286000" cy="2076450"/>
          </a:xfrm>
          <a:prstGeom prst="rightArrow">
            <a:avLst>
              <a:gd name="adj1" fmla="val 72222"/>
              <a:gd name="adj2" fmla="val 38068"/>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600">
                <a:solidFill>
                  <a:prstClr val="black"/>
                </a:solidFill>
                <a:latin typeface="Times New Roman"/>
                <a:ea typeface="Times New Roman"/>
              </a:rPr>
              <a:t>Additional Professional Development on Specific Topics</a:t>
            </a:r>
          </a:p>
        </p:txBody>
      </p:sp>
      <p:sp>
        <p:nvSpPr>
          <p:cNvPr id="14" name="Rounded Rectangle 13"/>
          <p:cNvSpPr/>
          <p:nvPr/>
        </p:nvSpPr>
        <p:spPr>
          <a:xfrm>
            <a:off x="4202430" y="4572000"/>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Core Content Curriculum</a:t>
            </a:r>
          </a:p>
        </p:txBody>
      </p:sp>
      <p:sp>
        <p:nvSpPr>
          <p:cNvPr id="15" name="Rounded Rectangle 14"/>
          <p:cNvSpPr/>
          <p:nvPr/>
        </p:nvSpPr>
        <p:spPr>
          <a:xfrm>
            <a:off x="4202430" y="6114042"/>
            <a:ext cx="423291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Teacher Drive Supports: Instructional Techniques to Improve Students’ Motivation; General Classroom Management Practices; Low Intensity Behavior Supports</a:t>
            </a:r>
          </a:p>
        </p:txBody>
      </p:sp>
      <p:sp>
        <p:nvSpPr>
          <p:cNvPr id="16" name="Rounded Rectangle 15"/>
          <p:cNvSpPr/>
          <p:nvPr/>
        </p:nvSpPr>
        <p:spPr>
          <a:xfrm>
            <a:off x="8619565" y="4604385"/>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Functional Assessment-based Interventions</a:t>
            </a:r>
          </a:p>
        </p:txBody>
      </p:sp>
      <p:sp>
        <p:nvSpPr>
          <p:cNvPr id="17" name="Rounded Rectangle 16"/>
          <p:cNvSpPr/>
          <p:nvPr/>
        </p:nvSpPr>
        <p:spPr>
          <a:xfrm>
            <a:off x="4202430" y="5339491"/>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Reading, Math, Writing Benchmarking and Progress Monitoring Tools</a:t>
            </a:r>
          </a:p>
        </p:txBody>
      </p:sp>
      <p:sp>
        <p:nvSpPr>
          <p:cNvPr id="18" name="Rounded Rectangle 17"/>
          <p:cNvSpPr/>
          <p:nvPr/>
        </p:nvSpPr>
        <p:spPr>
          <a:xfrm>
            <a:off x="6477000" y="5339604"/>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Student Driven Interventions, Strategies, &amp; Practices</a:t>
            </a:r>
          </a:p>
        </p:txBody>
      </p:sp>
      <p:sp>
        <p:nvSpPr>
          <p:cNvPr id="20" name="Rounded Rectangle 19"/>
          <p:cNvSpPr/>
          <p:nvPr/>
        </p:nvSpPr>
        <p:spPr>
          <a:xfrm>
            <a:off x="6477000" y="4572000"/>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Check In - Check Out</a:t>
            </a:r>
          </a:p>
        </p:txBody>
      </p:sp>
      <p:sp>
        <p:nvSpPr>
          <p:cNvPr id="21" name="Rounded Rectangle 20"/>
          <p:cNvSpPr/>
          <p:nvPr/>
        </p:nvSpPr>
        <p:spPr>
          <a:xfrm>
            <a:off x="8619565" y="5339491"/>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Additional Tier 3 Supports</a:t>
            </a:r>
          </a:p>
        </p:txBody>
      </p:sp>
      <p:sp>
        <p:nvSpPr>
          <p:cNvPr id="19" name="Right Arrow 18"/>
          <p:cNvSpPr/>
          <p:nvPr/>
        </p:nvSpPr>
        <p:spPr>
          <a:xfrm>
            <a:off x="1600200" y="685800"/>
            <a:ext cx="914400" cy="3657600"/>
          </a:xfrm>
          <a:prstGeom prst="rightArrow">
            <a:avLst>
              <a:gd name="adj1" fmla="val 72222"/>
              <a:gd name="adj2" fmla="val 38068"/>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r>
              <a:rPr lang="en-US" sz="1600">
                <a:solidFill>
                  <a:prstClr val="black"/>
                </a:solidFill>
                <a:latin typeface="Times New Roman"/>
                <a:ea typeface="Times New Roman"/>
              </a:rPr>
              <a:t>CI3T Team Training Sequence</a:t>
            </a:r>
          </a:p>
        </p:txBody>
      </p:sp>
      <p:sp>
        <p:nvSpPr>
          <p:cNvPr id="22" name="Rounded Rectangle 21"/>
          <p:cNvSpPr/>
          <p:nvPr/>
        </p:nvSpPr>
        <p:spPr>
          <a:xfrm rot="20838025">
            <a:off x="8468526" y="613446"/>
            <a:ext cx="2232814" cy="103564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black"/>
                </a:solidFill>
              </a:rPr>
              <a:t>Implementation Stages of Tier 2 and 3 within CI3T</a:t>
            </a:r>
          </a:p>
        </p:txBody>
      </p:sp>
    </p:spTree>
    <p:extLst>
      <p:ext uri="{BB962C8B-B14F-4D97-AF65-F5344CB8AC3E}">
        <p14:creationId xmlns:p14="http://schemas.microsoft.com/office/powerpoint/2010/main" val="323563562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1AB351-38EB-4F6E-9561-E46E43ABAD26}"/>
              </a:ext>
            </a:extLst>
          </p:cNvPr>
          <p:cNvSpPr>
            <a:spLocks noGrp="1"/>
          </p:cNvSpPr>
          <p:nvPr>
            <p:ph type="title"/>
          </p:nvPr>
        </p:nvSpPr>
        <p:spPr>
          <a:xfrm>
            <a:off x="838200" y="365126"/>
            <a:ext cx="6488430" cy="1325563"/>
          </a:xfrm>
        </p:spPr>
        <p:txBody>
          <a:bodyPr>
            <a:normAutofit/>
          </a:bodyPr>
          <a:lstStyle/>
          <a:p>
            <a:r>
              <a:rPr lang="en-US"/>
              <a:t>Ci3T Monthly Leadership Team Meetings</a:t>
            </a:r>
          </a:p>
        </p:txBody>
      </p:sp>
      <p:pic>
        <p:nvPicPr>
          <p:cNvPr id="8" name="Picture 7" descr="A group of people sitting at a table&#10;&#10;Description automatically generated">
            <a:extLst>
              <a:ext uri="{FF2B5EF4-FFF2-40B4-BE49-F238E27FC236}">
                <a16:creationId xmlns:a16="http://schemas.microsoft.com/office/drawing/2014/main" id="{06798FCE-04D8-4F82-84A4-C4B4192F54E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7657531" y="277101"/>
            <a:ext cx="2638129" cy="3824710"/>
          </a:xfrm>
          <a:prstGeom prst="rect">
            <a:avLst/>
          </a:prstGeom>
          <a:ln w="228600" cap="sq" cmpd="thickThin">
            <a:solidFill>
              <a:srgbClr val="000000"/>
            </a:solidFill>
            <a:prstDash val="solid"/>
            <a:miter lim="800000"/>
          </a:ln>
          <a:effectLst>
            <a:innerShdw blurRad="76200">
              <a:srgbClr val="000000"/>
            </a:innerShdw>
          </a:effectLst>
        </p:spPr>
      </p:pic>
      <p:pic>
        <p:nvPicPr>
          <p:cNvPr id="2" name="Picture 1">
            <a:extLst>
              <a:ext uri="{FF2B5EF4-FFF2-40B4-BE49-F238E27FC236}">
                <a16:creationId xmlns:a16="http://schemas.microsoft.com/office/drawing/2014/main" id="{89EBC72E-FAF5-414F-A471-57D1A91E0D0A}"/>
              </a:ext>
            </a:extLst>
          </p:cNvPr>
          <p:cNvPicPr>
            <a:picLocks noChangeAspect="1"/>
          </p:cNvPicPr>
          <p:nvPr/>
        </p:nvPicPr>
        <p:blipFill>
          <a:blip r:embed="rId4"/>
          <a:stretch>
            <a:fillRect/>
          </a:stretch>
        </p:blipFill>
        <p:spPr>
          <a:xfrm>
            <a:off x="1240971" y="1762235"/>
            <a:ext cx="6313003" cy="48576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8327389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4375A0-A9A4-4039-8DC8-5AF4FD223FD8}"/>
              </a:ext>
            </a:extLst>
          </p:cNvPr>
          <p:cNvPicPr>
            <a:picLocks noChangeAspect="1"/>
          </p:cNvPicPr>
          <p:nvPr/>
        </p:nvPicPr>
        <p:blipFill>
          <a:blip r:embed="rId3">
            <a:extLst>
              <a:ext uri="{28A0092B-C50C-407E-A947-70E740481C1C}">
                <a14:useLocalDpi xmlns:a14="http://schemas.microsoft.com/office/drawing/2010/main" val="0"/>
              </a:ext>
            </a:extLst>
          </a:blip>
          <a:srcRect t="4791" b="4791"/>
          <a:stretch/>
        </p:blipFill>
        <p:spPr>
          <a:xfrm>
            <a:off x="273707" y="164027"/>
            <a:ext cx="8808919"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4" name="Straight Arrow Connector 3">
            <a:extLst>
              <a:ext uri="{FF2B5EF4-FFF2-40B4-BE49-F238E27FC236}">
                <a16:creationId xmlns:a16="http://schemas.microsoft.com/office/drawing/2014/main" id="{66D1B40D-597B-4347-B29C-D7259A8E2970}"/>
              </a:ext>
            </a:extLst>
          </p:cNvPr>
          <p:cNvCxnSpPr>
            <a:cxnSpLocks/>
          </p:cNvCxnSpPr>
          <p:nvPr/>
        </p:nvCxnSpPr>
        <p:spPr>
          <a:xfrm flipH="1">
            <a:off x="5354257" y="3429000"/>
            <a:ext cx="1744305" cy="1548211"/>
          </a:xfrm>
          <a:prstGeom prst="straightConnector1">
            <a:avLst/>
          </a:prstGeom>
          <a:ln w="127000">
            <a:tailEnd type="triangle"/>
          </a:ln>
        </p:spPr>
        <p:style>
          <a:lnRef idx="3">
            <a:schemeClr val="accent5"/>
          </a:lnRef>
          <a:fillRef idx="0">
            <a:schemeClr val="accent5"/>
          </a:fillRef>
          <a:effectRef idx="2">
            <a:schemeClr val="accent5"/>
          </a:effectRef>
          <a:fontRef idx="minor">
            <a:schemeClr val="tx1"/>
          </a:fontRef>
        </p:style>
      </p:cxnSp>
      <p:sp>
        <p:nvSpPr>
          <p:cNvPr id="9" name="Rectangle 8">
            <a:extLst>
              <a:ext uri="{FF2B5EF4-FFF2-40B4-BE49-F238E27FC236}">
                <a16:creationId xmlns:a16="http://schemas.microsoft.com/office/drawing/2014/main" id="{8DD9689C-1C39-427F-A5AA-3ED149B94E87}"/>
              </a:ext>
            </a:extLst>
          </p:cNvPr>
          <p:cNvSpPr/>
          <p:nvPr/>
        </p:nvSpPr>
        <p:spPr>
          <a:xfrm>
            <a:off x="4991101" y="277043"/>
            <a:ext cx="1427456" cy="353272"/>
          </a:xfrm>
          <a:prstGeom prst="rect">
            <a:avLst/>
          </a:prstGeom>
          <a:noFill/>
          <a:ln w="76200">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251091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_rels/themeOverride1.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image" Target="../media/image153.jpeg"/></Relationships>
</file>

<file path=ppt/theme/theme1.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343E7070AE64E43BAE61DF1DE8B0501" ma:contentTypeVersion="12" ma:contentTypeDescription="Create a new document." ma:contentTypeScope="" ma:versionID="64a3080bb6b5f5d9acb1b3a82b4ca219">
  <xsd:schema xmlns:xsd="http://www.w3.org/2001/XMLSchema" xmlns:xs="http://www.w3.org/2001/XMLSchema" xmlns:p="http://schemas.microsoft.com/office/2006/metadata/properties" xmlns:ns2="4318368a-e051-4120-b782-b8f83150f24c" xmlns:ns3="f9e924d8-64f0-44e1-941a-d1c0bfcaccf4" targetNamespace="http://schemas.microsoft.com/office/2006/metadata/properties" ma:root="true" ma:fieldsID="a89c4fd0121007bdd87c322eb9cfcab0" ns2:_="" ns3:_="">
    <xsd:import namespace="4318368a-e051-4120-b782-b8f83150f24c"/>
    <xsd:import namespace="f9e924d8-64f0-44e1-941a-d1c0bfcaccf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18368a-e051-4120-b782-b8f83150f2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9e924d8-64f0-44e1-941a-d1c0bfcaccf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C4836D6-3CA8-46D0-ACE9-44E1AD2E7F55}">
  <ds:schemaRefs>
    <ds:schemaRef ds:uri="4318368a-e051-4120-b782-b8f83150f24c"/>
    <ds:schemaRef ds:uri="f9e924d8-64f0-44e1-941a-d1c0bfcaccf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90CCF68-E765-4305-8B5F-196C682D8CE2}">
  <ds:schemaRefs>
    <ds:schemaRef ds:uri="http://schemas.microsoft.com/sharepoint/v3/contenttype/forms"/>
  </ds:schemaRefs>
</ds:datastoreItem>
</file>

<file path=customXml/itemProps3.xml><?xml version="1.0" encoding="utf-8"?>
<ds:datastoreItem xmlns:ds="http://schemas.openxmlformats.org/officeDocument/2006/customXml" ds:itemID="{E77E3DE2-D39C-46E6-939A-D9211D21ED10}">
  <ds:schemaRefs>
    <ds:schemaRef ds:uri="http://schemas.microsoft.com/office/infopath/2007/PartnerControls"/>
    <ds:schemaRef ds:uri="f9e924d8-64f0-44e1-941a-d1c0bfcaccf4"/>
    <ds:schemaRef ds:uri="http://www.w3.org/XML/1998/namespace"/>
    <ds:schemaRef ds:uri="http://schemas.openxmlformats.org/package/2006/metadata/core-properties"/>
    <ds:schemaRef ds:uri="4318368a-e051-4120-b782-b8f83150f24c"/>
    <ds:schemaRef ds:uri="http://purl.org/dc/elements/1.1/"/>
    <ds:schemaRef ds:uri="http://purl.org/dc/dcmitype/"/>
    <ds:schemaRef ds:uri="http://purl.org/dc/terms/"/>
    <ds:schemaRef ds:uri="http://schemas.microsoft.com/office/2006/metadata/properties"/>
    <ds:schemaRef ds:uri="http://schemas.microsoft.com/office/2006/documentManagement/types"/>
  </ds:schemaRefs>
</ds:datastoreItem>
</file>

<file path=docProps/app.xml><?xml version="1.0" encoding="utf-8"?>
<Properties xmlns="http://schemas.openxmlformats.org/officeDocument/2006/extended-properties" xmlns:vt="http://schemas.openxmlformats.org/officeDocument/2006/docPropsVTypes">
  <TotalTime>1315</TotalTime>
  <Words>7167</Words>
  <Application>Microsoft Office PowerPoint</Application>
  <PresentationFormat>Widescreen</PresentationFormat>
  <Paragraphs>1436</Paragraphs>
  <Slides>101</Slides>
  <Notes>33</Notes>
  <HiddenSlides>0</HiddenSlides>
  <MMClips>0</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101</vt:i4>
      </vt:variant>
    </vt:vector>
  </HeadingPairs>
  <TitlesOfParts>
    <vt:vector size="121" baseType="lpstr">
      <vt:lpstr>Adobe Hebrew</vt:lpstr>
      <vt:lpstr>Arial</vt:lpstr>
      <vt:lpstr>Calibri</vt:lpstr>
      <vt:lpstr>Calibri Light</vt:lpstr>
      <vt:lpstr>Century Gothic</vt:lpstr>
      <vt:lpstr>Century Schoolbook</vt:lpstr>
      <vt:lpstr>Courier New</vt:lpstr>
      <vt:lpstr>Georgia</vt:lpstr>
      <vt:lpstr>Symbol</vt:lpstr>
      <vt:lpstr>System Font Regular</vt:lpstr>
      <vt:lpstr>Times New Roman</vt:lpstr>
      <vt:lpstr>Tw Cen MT</vt:lpstr>
      <vt:lpstr>Verdana</vt:lpstr>
      <vt:lpstr>Wingdings</vt:lpstr>
      <vt:lpstr>12_Office Theme</vt:lpstr>
      <vt:lpstr>17_Office Theme</vt:lpstr>
      <vt:lpstr>Ci3T</vt:lpstr>
      <vt:lpstr>19_Office Theme</vt:lpstr>
      <vt:lpstr>5_Office Theme</vt:lpstr>
      <vt:lpstr>18_Office Theme</vt:lpstr>
      <vt:lpstr>Meeting Students’ Multiple Needs in Comprehensive, Integrated, Three-tiered (Ci3T) Model of Prevention: The Importance of Systematic Screening</vt:lpstr>
      <vt:lpstr>PowerPoint Presentation</vt:lpstr>
      <vt:lpstr>PowerPoint Presentation</vt:lpstr>
      <vt:lpstr>Agenda</vt:lpstr>
      <vt:lpstr>Thank you…  For Your Commitment</vt:lpstr>
      <vt:lpstr>Agenda</vt:lpstr>
      <vt:lpstr>PowerPoint Presentation</vt:lpstr>
      <vt:lpstr>PowerPoint Presentation</vt:lpstr>
      <vt:lpstr>PowerPoint Presentation</vt:lpstr>
      <vt:lpstr>PowerPoint Presentation</vt:lpstr>
      <vt:lpstr>Behavioral Component:  Positive Behavioral Interventions and Supports (PBIS)</vt:lpstr>
      <vt:lpstr>PowerPoint Presentation</vt:lpstr>
      <vt:lpstr>PowerPoint Presentation</vt:lpstr>
      <vt:lpstr>The Five Social and Emotional Learning Core Competencies</vt:lpstr>
      <vt:lpstr>Outcomes Associated with Social Skills Training</vt:lpstr>
      <vt:lpstr>Social Component:  Examples of Schoolwide Programs </vt:lpstr>
      <vt:lpstr>Top 10 School-related Social Skills</vt:lpstr>
      <vt:lpstr>PowerPoint Presentation</vt:lpstr>
      <vt:lpstr>PowerPoint Presentation</vt:lpstr>
      <vt:lpstr>The Journey… Ci3T Training &amp; Implementation</vt:lpstr>
      <vt:lpstr>PowerPoint Presentation</vt:lpstr>
      <vt:lpstr>Ci3T Primary Plan: Roles and Responsibilities</vt:lpstr>
      <vt:lpstr>PowerPoint Presentation</vt:lpstr>
      <vt:lpstr>PowerPoint Presentation</vt:lpstr>
      <vt:lpstr>PowerPoint Presentation</vt:lpstr>
      <vt:lpstr>PowerPoint Presentation</vt:lpstr>
      <vt:lpstr>PowerPoint Presentation</vt:lpstr>
      <vt:lpstr>A look at Procedures for Teaching at Tier 1</vt:lpstr>
      <vt:lpstr>PowerPoint Presentation</vt:lpstr>
      <vt:lpstr>PowerPoint Presentation</vt:lpstr>
      <vt:lpstr>PowerPoint Presentation</vt:lpstr>
      <vt:lpstr>Essential Components of  Primary Prevention Efforts</vt:lpstr>
      <vt:lpstr>PowerPoint Presentation</vt:lpstr>
      <vt:lpstr>PowerPoint Presentation</vt:lpstr>
      <vt:lpstr>Implementation Science  Adapted from Fixsen &amp; Blasé, 2005</vt:lpstr>
      <vt:lpstr>Transparency, Access,  &amp; Collaboration</vt:lpstr>
      <vt:lpstr>PowerPoint Presentation</vt:lpstr>
      <vt:lpstr>Agenda</vt:lpstr>
      <vt:lpstr>PowerPoint Presentation</vt:lpstr>
      <vt:lpstr>Student Risk Screening Scale for Internalizing and Externalizing </vt:lpstr>
      <vt:lpstr>Student Risk Screening Scale for  Internalizing and Externalizing  (SRSS-IE; Drummond, 1994; Lane &amp; Menzies, 2009)</vt:lpstr>
      <vt:lpstr>SRSS-IE: Cut Scores</vt:lpstr>
      <vt:lpstr>Fall 2021 SRSS-Externalizing Results – School level</vt:lpstr>
      <vt:lpstr>Fall 2021 SRSS-Internalizing Results – School level</vt:lpstr>
      <vt:lpstr>Fall 2020 SRSS-Externalizing Results – Elementary</vt:lpstr>
      <vt:lpstr>PowerPoint Presentation</vt:lpstr>
      <vt:lpstr>PowerPoint Presentation</vt:lpstr>
      <vt:lpstr>Student Risk Screening Scale Fall 2004 – 2012 Middle School</vt:lpstr>
      <vt:lpstr>Middle School Study 1: Behavioral &amp; Academic Characteristics of SRSS Risk Groups</vt:lpstr>
      <vt:lpstr>PowerPoint Presentation</vt:lpstr>
      <vt:lpstr>PowerPoint Presentation</vt:lpstr>
      <vt:lpstr>Screening Data: High School Yrs1-3</vt:lpstr>
      <vt:lpstr>PowerPoint Presentation</vt:lpstr>
      <vt:lpstr>PowerPoint Presentation</vt:lpstr>
      <vt:lpstr>PowerPoint Presentation</vt:lpstr>
      <vt:lpstr>PowerPoint Presentation</vt:lpstr>
      <vt:lpstr>Data sharing…</vt:lpstr>
      <vt:lpstr>PowerPoint Presentation</vt:lpstr>
      <vt:lpstr>PowerPoint Presentation</vt:lpstr>
      <vt:lpstr>Agenda</vt:lpstr>
      <vt:lpstr>PowerPoint Presentation</vt:lpstr>
      <vt:lpstr>Social Skills Improvement System – Performance Screening Guide Spring 2012 – Total School</vt:lpstr>
      <vt:lpstr>Student Risk Screening Scale Fall 2004 – 2012 Middle School</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vt:lpstr>
      <vt:lpstr>PowerPoint Presentation</vt:lpstr>
      <vt:lpstr>PowerPoint Presentation</vt:lpstr>
      <vt:lpstr>PowerPoint Presentation</vt:lpstr>
      <vt:lpstr>An illustration</vt:lpstr>
      <vt:lpstr>PowerPoint Presentation</vt:lpstr>
      <vt:lpstr>PowerPoint Presentation</vt:lpstr>
      <vt:lpstr>  Treatment Integrity  Social Validity  Monitor student progress</vt:lpstr>
      <vt:lpstr>Sample Elementary Intervention Grid: SSiS</vt:lpstr>
      <vt:lpstr>Active Supervision</vt:lpstr>
      <vt:lpstr>PowerPoint Presentation</vt:lpstr>
      <vt:lpstr>PowerPoint Presentation</vt:lpstr>
      <vt:lpstr>PowerPoint Presentation</vt:lpstr>
      <vt:lpstr>PowerPoint Presentation</vt:lpstr>
      <vt:lpstr>Tertiary (Tier 3) Intervention Grid: For Middle and High School Students</vt:lpstr>
      <vt:lpstr>Changes in Harry’s Behavior</vt:lpstr>
      <vt:lpstr>PowerPoint Presentation</vt:lpstr>
      <vt:lpstr>Planning for Next Steps</vt:lpstr>
      <vt:lpstr>PowerPoint Presentation</vt:lpstr>
      <vt:lpstr>Resources for screening available on PBIS.org…</vt:lpstr>
      <vt:lpstr>Agenda</vt:lpstr>
      <vt:lpstr>PowerPoint Presentation</vt:lpstr>
      <vt:lpstr>District Decision Makers</vt:lpstr>
      <vt:lpstr>PowerPoint Presentation</vt:lpstr>
      <vt:lpstr>PowerPoint Presentation</vt:lpstr>
      <vt:lpstr>Ci3T Monthly Leadership Team Meetings</vt:lpstr>
      <vt:lpstr>PowerPoint Presentation</vt:lpstr>
      <vt:lpstr>Tips for Communicating with Your Community about Systematic Screening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Buckman, Mark</dc:creator>
  <cp:lastModifiedBy>Lane, Kathleen</cp:lastModifiedBy>
  <cp:revision>20</cp:revision>
  <cp:lastPrinted>2020-08-27T16:59:42Z</cp:lastPrinted>
  <dcterms:created xsi:type="dcterms:W3CDTF">2020-01-15T18:04:26Z</dcterms:created>
  <dcterms:modified xsi:type="dcterms:W3CDTF">2022-05-13T15:19:56Z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0x010100A343E7070AE64E43BAE61DF1DE8B0501</vt:lpwstr>
  </property>
</Properties>
</file>